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notesSlides/notesSlide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charts/chart16.xml" ContentType="application/vnd.openxmlformats-officedocument.drawingml.chart+xml"/>
  <Override PartName="/ppt/charts/style4.xml" ContentType="application/vnd.ms-office.chartstyle+xml"/>
  <Override PartName="/ppt/charts/colors4.xml" ContentType="application/vnd.ms-office.chartcolorstyle+xml"/>
  <Override PartName="/ppt/charts/chart17.xml" ContentType="application/vnd.openxmlformats-officedocument.drawingml.chart+xml"/>
  <Override PartName="/ppt/charts/style5.xml" ContentType="application/vnd.ms-office.chartstyle+xml"/>
  <Override PartName="/ppt/charts/colors5.xml" ContentType="application/vnd.ms-office.chartcolorstyle+xml"/>
  <Override PartName="/ppt/charts/chart18.xml" ContentType="application/vnd.openxmlformats-officedocument.drawingml.chart+xml"/>
  <Override PartName="/ppt/charts/style6.xml" ContentType="application/vnd.ms-office.chartstyle+xml"/>
  <Override PartName="/ppt/charts/colors6.xml" ContentType="application/vnd.ms-office.chartcolorstyle+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charts/chart20.xml" ContentType="application/vnd.openxmlformats-officedocument.drawingml.chart+xml"/>
  <Override PartName="/ppt/charts/style8.xml" ContentType="application/vnd.ms-office.chartstyle+xml"/>
  <Override PartName="/ppt/charts/colors8.xml" ContentType="application/vnd.ms-office.chartcolorstyle+xml"/>
  <Override PartName="/ppt/charts/chart21.xml" ContentType="application/vnd.openxmlformats-officedocument.drawingml.chart+xml"/>
  <Override PartName="/ppt/charts/style9.xml" ContentType="application/vnd.ms-office.chartstyle+xml"/>
  <Override PartName="/ppt/charts/colors9.xml" ContentType="application/vnd.ms-office.chartcolorstyle+xml"/>
  <Override PartName="/ppt/charts/chart2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8.xml" ContentType="application/vnd.openxmlformats-officedocument.drawingml.chart+xml"/>
  <Override PartName="/ppt/charts/chart3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2.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drawings/drawing2.xml" ContentType="application/vnd.openxmlformats-officedocument.drawingml.chartshapes+xml"/>
  <Override PartName="/ppt/charts/chart49.xml" ContentType="application/vnd.openxmlformats-officedocument.drawingml.chart+xml"/>
  <Override PartName="/ppt/drawings/drawing3.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3"/>
  </p:notesMasterIdLst>
  <p:sldIdLst>
    <p:sldId id="1083" r:id="rId6"/>
    <p:sldId id="1198" r:id="rId7"/>
    <p:sldId id="1085" r:id="rId8"/>
    <p:sldId id="1177" r:id="rId9"/>
    <p:sldId id="1196" r:id="rId10"/>
    <p:sldId id="1197" r:id="rId11"/>
    <p:sldId id="285" r:id="rId12"/>
    <p:sldId id="1088" r:id="rId13"/>
    <p:sldId id="322" r:id="rId14"/>
    <p:sldId id="323" r:id="rId15"/>
    <p:sldId id="1199" r:id="rId16"/>
    <p:sldId id="1200" r:id="rId17"/>
    <p:sldId id="321" r:id="rId18"/>
    <p:sldId id="327" r:id="rId19"/>
    <p:sldId id="1091" r:id="rId20"/>
    <p:sldId id="1133" r:id="rId21"/>
    <p:sldId id="297" r:id="rId22"/>
    <p:sldId id="1092" r:id="rId23"/>
    <p:sldId id="1093" r:id="rId24"/>
    <p:sldId id="1139" r:id="rId25"/>
    <p:sldId id="1095" r:id="rId26"/>
    <p:sldId id="1097" r:id="rId27"/>
    <p:sldId id="1201" r:id="rId28"/>
    <p:sldId id="1145" r:id="rId29"/>
    <p:sldId id="335" r:id="rId30"/>
    <p:sldId id="1077" r:id="rId31"/>
    <p:sldId id="1150" r:id="rId32"/>
    <p:sldId id="1159" r:id="rId33"/>
    <p:sldId id="1161" r:id="rId34"/>
    <p:sldId id="1029" r:id="rId35"/>
    <p:sldId id="1106" r:id="rId36"/>
    <p:sldId id="1031" r:id="rId37"/>
    <p:sldId id="1107" r:id="rId38"/>
    <p:sldId id="1140" r:id="rId39"/>
    <p:sldId id="1141" r:id="rId40"/>
    <p:sldId id="1109" r:id="rId41"/>
    <p:sldId id="1135" r:id="rId42"/>
    <p:sldId id="1110" r:id="rId43"/>
    <p:sldId id="1142" r:id="rId44"/>
    <p:sldId id="1143" r:id="rId45"/>
    <p:sldId id="1035" r:id="rId46"/>
    <p:sldId id="1111" r:id="rId47"/>
    <p:sldId id="1144" r:id="rId48"/>
    <p:sldId id="1174" r:id="rId49"/>
    <p:sldId id="1163" r:id="rId50"/>
    <p:sldId id="1172" r:id="rId51"/>
    <p:sldId id="1171" r:id="rId52"/>
    <p:sldId id="1151" r:id="rId53"/>
    <p:sldId id="1162" r:id="rId54"/>
    <p:sldId id="1156" r:id="rId55"/>
    <p:sldId id="1157" r:id="rId56"/>
    <p:sldId id="1158" r:id="rId57"/>
    <p:sldId id="1038" r:id="rId58"/>
    <p:sldId id="1178" r:id="rId59"/>
    <p:sldId id="1179" r:id="rId60"/>
    <p:sldId id="1180" r:id="rId61"/>
    <p:sldId id="1181" r:id="rId62"/>
    <p:sldId id="1182" r:id="rId63"/>
    <p:sldId id="1183" r:id="rId64"/>
    <p:sldId id="1184" r:id="rId65"/>
    <p:sldId id="1185" r:id="rId66"/>
    <p:sldId id="1186" r:id="rId67"/>
    <p:sldId id="1187" r:id="rId68"/>
    <p:sldId id="1050" r:id="rId69"/>
    <p:sldId id="1189" r:id="rId70"/>
    <p:sldId id="1190" r:id="rId71"/>
    <p:sldId id="1191" r:id="rId72"/>
    <p:sldId id="1192" r:id="rId73"/>
    <p:sldId id="1193" r:id="rId74"/>
    <p:sldId id="1194" r:id="rId75"/>
    <p:sldId id="1195" r:id="rId76"/>
    <p:sldId id="1023" r:id="rId77"/>
    <p:sldId id="1060" r:id="rId78"/>
    <p:sldId id="1126" r:id="rId79"/>
    <p:sldId id="1130" r:id="rId80"/>
    <p:sldId id="1202" r:id="rId81"/>
    <p:sldId id="1132" r:id="rId82"/>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en McCarty" initials="GM" lastIdx="52" clrIdx="0">
    <p:extLst>
      <p:ext uri="{19B8F6BF-5375-455C-9EA6-DF929625EA0E}">
        <p15:presenceInfo xmlns:p15="http://schemas.microsoft.com/office/powerpoint/2012/main" userId="S::Glen.McCarty@sportnz.org.nz::eb128917-926b-4760-94f7-266aec0d66a0" providerId="AD"/>
      </p:ext>
    </p:extLst>
  </p:cmAuthor>
  <p:cmAuthor id="2" name="Ria Goble" initials="RG" lastIdx="10" clrIdx="1">
    <p:extLst>
      <p:ext uri="{19B8F6BF-5375-455C-9EA6-DF929625EA0E}">
        <p15:presenceInfo xmlns:p15="http://schemas.microsoft.com/office/powerpoint/2012/main" userId="S-1-5-21-1606980848-115176313-839522115-3874657" providerId="AD"/>
      </p:ext>
    </p:extLst>
  </p:cmAuthor>
  <p:cmAuthor id="3" name="Jack Lane" initials="JL" lastIdx="6" clrIdx="2">
    <p:extLst>
      <p:ext uri="{19B8F6BF-5375-455C-9EA6-DF929625EA0E}">
        <p15:presenceInfo xmlns:p15="http://schemas.microsoft.com/office/powerpoint/2012/main" userId="S::Jack.Lane@sportnz.org.nz::35516a67-9d9b-4a28-8b5e-88a85a97f2d8" providerId="AD"/>
      </p:ext>
    </p:extLst>
  </p:cmAuthor>
  <p:cmAuthor id="4" name="Sam Wright" initials="SW" lastIdx="1" clrIdx="3">
    <p:extLst>
      <p:ext uri="{19B8F6BF-5375-455C-9EA6-DF929625EA0E}">
        <p15:presenceInfo xmlns:p15="http://schemas.microsoft.com/office/powerpoint/2012/main" userId="S::Wright.Sam@nielseniq.com::546ef6e7-a61e-4aba-a2d9-c8b942a8a5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F9B"/>
    <a:srgbClr val="FDE6D2"/>
    <a:srgbClr val="C5E11F"/>
    <a:srgbClr val="FFD300"/>
    <a:srgbClr val="9C13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2815ED-214B-4F14-A1BF-6D484BE0E333}" v="158" dt="2021-11-05T02:56:08.509"/>
  </p1510:revLst>
</p1510:revInfo>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34" d="100"/>
          <a:sy n="34" d="100"/>
        </p:scale>
        <p:origin x="1100" y="44"/>
      </p:cViewPr>
      <p:guideLst>
        <p:guide orient="horz" pos="2160"/>
        <p:guide pos="34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commentAuthors" Target="commentAuthors.xml"/><Relationship Id="rId89"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xml"/><Relationship Id="rId1" Type="http://schemas.microsoft.com/office/2011/relationships/chartStyle" Target="style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4.xml"/><Relationship Id="rId1" Type="http://schemas.microsoft.com/office/2011/relationships/chartStyle" Target="style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5.xml"/><Relationship Id="rId1" Type="http://schemas.microsoft.com/office/2011/relationships/chartStyle" Target="style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9.xml"/><Relationship Id="rId1" Type="http://schemas.microsoft.com/office/2011/relationships/chartStyle" Target="style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3.xml"/><Relationship Id="rId1" Type="http://schemas.microsoft.com/office/2011/relationships/chartStyle" Target="style1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4.xml"/><Relationship Id="rId1" Type="http://schemas.microsoft.com/office/2011/relationships/chartStyle" Target="style14.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Macro-Enabled_Worksheet34.xlsm"/></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6.xml"/><Relationship Id="rId1" Type="http://schemas.microsoft.com/office/2011/relationships/chartStyle" Target="style16.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7.xml"/><Relationship Id="rId1" Type="http://schemas.microsoft.com/office/2011/relationships/chartStyle" Target="style17.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8.xml"/><Relationship Id="rId1" Type="http://schemas.microsoft.com/office/2011/relationships/chartStyle" Target="style18.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9.xml"/><Relationship Id="rId1" Type="http://schemas.microsoft.com/office/2011/relationships/chartStyle" Target="style19.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46.xlsm"/></Relationships>
</file>

<file path=ppt/charts/_rels/chart4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47.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Athletics 2021</c:v>
                </c:pt>
              </c:strCache>
            </c:strRef>
          </c:tx>
          <c:spPr>
            <a:solidFill>
              <a:schemeClr val="accent5"/>
            </a:solidFill>
            <a:ln>
              <a:noFill/>
            </a:ln>
          </c:spPr>
          <c:invertIfNegative val="0"/>
          <c:dPt>
            <c:idx val="0"/>
            <c:invertIfNegative val="0"/>
            <c:bubble3D val="0"/>
            <c:extLst>
              <c:ext xmlns:c16="http://schemas.microsoft.com/office/drawing/2014/chart" uri="{C3380CC4-5D6E-409C-BE32-E72D297353CC}">
                <c16:uniqueId val="{00000000-4B7F-428F-B78A-073ED6B36704}"/>
              </c:ext>
            </c:extLst>
          </c:dPt>
          <c:dPt>
            <c:idx val="2"/>
            <c:invertIfNegative val="0"/>
            <c:bubble3D val="0"/>
            <c:extLst>
              <c:ext xmlns:c16="http://schemas.microsoft.com/office/drawing/2014/chart" uri="{C3380CC4-5D6E-409C-BE32-E72D297353CC}">
                <c16:uniqueId val="{00000001-4B7F-428F-B78A-073ED6B36704}"/>
              </c:ext>
            </c:extLst>
          </c:dPt>
          <c:dPt>
            <c:idx val="3"/>
            <c:invertIfNegative val="0"/>
            <c:bubble3D val="0"/>
            <c:extLst>
              <c:ext xmlns:c16="http://schemas.microsoft.com/office/drawing/2014/chart" uri="{C3380CC4-5D6E-409C-BE32-E72D297353CC}">
                <c16:uniqueId val="{00000002-4B7F-428F-B78A-073ED6B36704}"/>
              </c:ext>
            </c:extLst>
          </c:dPt>
          <c:dPt>
            <c:idx val="4"/>
            <c:invertIfNegative val="0"/>
            <c:bubble3D val="0"/>
            <c:extLst>
              <c:ext xmlns:c16="http://schemas.microsoft.com/office/drawing/2014/chart" uri="{C3380CC4-5D6E-409C-BE32-E72D297353CC}">
                <c16:uniqueId val="{00000003-4B7F-428F-B78A-073ED6B36704}"/>
              </c:ext>
            </c:extLst>
          </c:dPt>
          <c:dLbls>
            <c:dLbl>
              <c:idx val="0"/>
              <c:layout>
                <c:manualLayout>
                  <c:x val="0"/>
                  <c:y val="2.5739538580918674E-3"/>
                </c:manualLayout>
              </c:layout>
              <c:tx>
                <c:rich>
                  <a:bodyPr/>
                  <a:lstStyle/>
                  <a:p>
                    <a:fld id="{9BC60895-E2F8-4B01-AD78-9AD8C0762E26}" type="VALUE">
                      <a:rPr lang="en-US" smtClean="0"/>
                      <a:pPr/>
                      <a:t>[VALUE]</a:t>
                    </a:fld>
                    <a:r>
                      <a:rPr lang="en-US" sz="900" b="1" i="0" u="none" strike="noStrike" kern="1200" baseline="0" dirty="0">
                        <a:solidFill>
                          <a:srgbClr val="000000"/>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B7F-428F-B78A-073ED6B36704}"/>
                </c:ext>
              </c:extLst>
            </c:dLbl>
            <c:dLbl>
              <c:idx val="1"/>
              <c:layout>
                <c:manualLayout>
                  <c:x val="0"/>
                  <c:y val="5.5775987451391661E-3"/>
                </c:manualLayout>
              </c:layout>
              <c:tx>
                <c:rich>
                  <a:bodyPr/>
                  <a:lstStyle/>
                  <a:p>
                    <a:r>
                      <a:rPr lang="en-US" sz="900" b="1" dirty="0"/>
                      <a:t>+44</a:t>
                    </a:r>
                    <a:r>
                      <a:rPr lang="en-US" sz="900" b="1" i="0" u="none" strike="noStrike" kern="1200" baseline="0" dirty="0">
                        <a:solidFill>
                          <a:srgbClr val="000000"/>
                        </a:solidFill>
                        <a:latin typeface="Barlow"/>
                        <a:sym typeface="Wingdings 3"/>
                      </a:rPr>
                      <a:t></a:t>
                    </a:r>
                    <a:endParaRPr lang="en-US" sz="900" b="1"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B7F-428F-B78A-073ED6B36704}"/>
                </c:ext>
              </c:extLst>
            </c:dLbl>
            <c:dLbl>
              <c:idx val="2"/>
              <c:layout>
                <c:manualLayout>
                  <c:x val="0"/>
                  <c:y val="1.5224578470230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7F-428F-B78A-073ED6B36704}"/>
                </c:ext>
              </c:extLst>
            </c:dLbl>
            <c:dLbl>
              <c:idx val="3"/>
              <c:layout>
                <c:manualLayout>
                  <c:x val="-6.7767427273302773E-3"/>
                  <c:y val="1.3153163204014702E-2"/>
                </c:manualLayout>
              </c:layout>
              <c:tx>
                <c:rich>
                  <a:bodyPr/>
                  <a:lstStyle/>
                  <a:p>
                    <a:fld id="{37757178-62CA-41CF-9C6C-6689239C0551}" type="VALUE">
                      <a:rPr lang="en-US" smtClean="0"/>
                      <a:pPr/>
                      <a:t>[VALUE]</a:t>
                    </a:fld>
                    <a:r>
                      <a:rPr lang="en-US" sz="900" b="1" i="0" u="none" strike="noStrike" kern="1200" baseline="0" dirty="0">
                        <a:solidFill>
                          <a:srgbClr val="000000"/>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B7F-428F-B78A-073ED6B36704}"/>
                </c:ext>
              </c:extLst>
            </c:dLbl>
            <c:dLbl>
              <c:idx val="4"/>
              <c:layout>
                <c:manualLayout>
                  <c:x val="-1.1251352166584579E-16"/>
                  <c:y val="1.5224578470230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7F-428F-B78A-073ED6B36704}"/>
                </c:ext>
              </c:extLst>
            </c:dLbl>
            <c:dLbl>
              <c:idx val="5"/>
              <c:layout>
                <c:manualLayout>
                  <c:x val="-2.007136171945736E-7"/>
                  <c:y val="-2.27272727272727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7F-428F-B78A-073ED6B36704}"/>
                </c:ext>
              </c:extLst>
            </c:dLbl>
            <c:dLbl>
              <c:idx val="6"/>
              <c:layout>
                <c:manualLayout>
                  <c:x val="0"/>
                  <c:y val="-3.03030303030303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B7F-428F-B78A-073ED6B36704}"/>
                </c:ext>
              </c:extLst>
            </c:dLbl>
            <c:spPr>
              <a:noFill/>
              <a:ln>
                <a:noFill/>
              </a:ln>
              <a:effectLst/>
            </c:spPr>
            <c:txPr>
              <a:bodyPr/>
              <a:lstStyle/>
              <a:p>
                <a:pPr>
                  <a:defRPr sz="900" b="1">
                    <a:solidFill>
                      <a:schemeClr val="tx1"/>
                    </a:solidFill>
                    <a:latin typeface="Barl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SATISFACTION</c:v>
                </c:pt>
                <c:pt idx="1">
                  <c:v>NPS</c:v>
                </c:pt>
                <c:pt idx="2">
                  <c:v>VALUE FOR MONEY</c:v>
                </c:pt>
                <c:pt idx="3">
                  <c:v>LIKELIHOOD TO REJOIN</c:v>
                </c:pt>
                <c:pt idx="4">
                  <c:v>JOINING PROCESS</c:v>
                </c:pt>
              </c:strCache>
            </c:strRef>
          </c:cat>
          <c:val>
            <c:numRef>
              <c:f>Sheet1!$B$2:$B$6</c:f>
              <c:numCache>
                <c:formatCode>0%</c:formatCode>
                <c:ptCount val="5"/>
                <c:pt idx="0">
                  <c:v>0.69</c:v>
                </c:pt>
                <c:pt idx="1">
                  <c:v>0.44</c:v>
                </c:pt>
                <c:pt idx="2">
                  <c:v>0.75</c:v>
                </c:pt>
                <c:pt idx="3">
                  <c:v>0.87</c:v>
                </c:pt>
                <c:pt idx="4">
                  <c:v>0.75</c:v>
                </c:pt>
              </c:numCache>
            </c:numRef>
          </c:val>
          <c:extLst>
            <c:ext xmlns:c16="http://schemas.microsoft.com/office/drawing/2014/chart" uri="{C3380CC4-5D6E-409C-BE32-E72D297353CC}">
              <c16:uniqueId val="{00000007-4B7F-428F-B78A-073ED6B36704}"/>
            </c:ext>
          </c:extLst>
        </c:ser>
        <c:ser>
          <c:idx val="1"/>
          <c:order val="1"/>
          <c:tx>
            <c:strRef>
              <c:f>Sheet1!$C$1</c:f>
              <c:strCache>
                <c:ptCount val="1"/>
                <c:pt idx="0">
                  <c:v>Total Athletics 2017</c:v>
                </c:pt>
              </c:strCache>
            </c:strRef>
          </c:tx>
          <c:spPr>
            <a:solidFill>
              <a:schemeClr val="bg1">
                <a:lumMod val="75000"/>
              </a:schemeClr>
            </a:solidFill>
          </c:spPr>
          <c:invertIfNegative val="0"/>
          <c:dLbls>
            <c:dLbl>
              <c:idx val="0"/>
              <c:layout>
                <c:manualLayout>
                  <c:x val="3.0685860390449785E-3"/>
                  <c:y val="-5.798135966668831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98-4E0B-B366-B4E59F020030}"/>
                </c:ext>
              </c:extLst>
            </c:dLbl>
            <c:dLbl>
              <c:idx val="1"/>
              <c:tx>
                <c:rich>
                  <a:bodyPr/>
                  <a:lstStyle/>
                  <a:p>
                    <a:r>
                      <a:rPr lang="en-US" dirty="0"/>
                      <a:t>+28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B7F-428F-B78A-073ED6B36704}"/>
                </c:ext>
              </c:extLst>
            </c:dLbl>
            <c:dLbl>
              <c:idx val="3"/>
              <c:layout>
                <c:manualLayout>
                  <c:x val="3.0685860390448662E-3"/>
                  <c:y val="1.81252571214549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B7F-428F-B78A-073ED6B36704}"/>
                </c:ext>
              </c:extLst>
            </c:dLbl>
            <c:dLbl>
              <c:idx val="4"/>
              <c:layout>
                <c:manualLayout>
                  <c:x val="0"/>
                  <c:y val="1.26506246121387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98-4E0B-B366-B4E59F020030}"/>
                </c:ext>
              </c:extLst>
            </c:dLbl>
            <c:spPr>
              <a:noFill/>
              <a:ln>
                <a:noFill/>
              </a:ln>
              <a:effectLst/>
            </c:spPr>
            <c:txPr>
              <a:bodyPr wrap="square" lIns="38100" tIns="19050" rIns="38100" bIns="19050" anchor="ctr">
                <a:spAutoFit/>
              </a:bodyPr>
              <a:lstStyle/>
              <a:p>
                <a:pPr>
                  <a:defRPr sz="900" b="1">
                    <a:latin typeface="Barl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SATISFACTION</c:v>
                </c:pt>
                <c:pt idx="1">
                  <c:v>NPS</c:v>
                </c:pt>
                <c:pt idx="2">
                  <c:v>VALUE FOR MONEY</c:v>
                </c:pt>
                <c:pt idx="3">
                  <c:v>LIKELIHOOD TO REJOIN</c:v>
                </c:pt>
                <c:pt idx="4">
                  <c:v>JOINING PROCESS</c:v>
                </c:pt>
              </c:strCache>
            </c:strRef>
          </c:cat>
          <c:val>
            <c:numRef>
              <c:f>Sheet1!$C$2:$C$6</c:f>
              <c:numCache>
                <c:formatCode>0%</c:formatCode>
                <c:ptCount val="5"/>
                <c:pt idx="0">
                  <c:v>0.59</c:v>
                </c:pt>
                <c:pt idx="1">
                  <c:v>0.28000000000000003</c:v>
                </c:pt>
                <c:pt idx="2">
                  <c:v>0.72</c:v>
                </c:pt>
                <c:pt idx="3">
                  <c:v>0.77</c:v>
                </c:pt>
                <c:pt idx="4">
                  <c:v>0.72</c:v>
                </c:pt>
              </c:numCache>
            </c:numRef>
          </c:val>
          <c:extLst>
            <c:ext xmlns:c16="http://schemas.microsoft.com/office/drawing/2014/chart" uri="{C3380CC4-5D6E-409C-BE32-E72D297353CC}">
              <c16:uniqueId val="{0000000A-4B7F-428F-B78A-073ED6B36704}"/>
            </c:ext>
          </c:extLst>
        </c:ser>
        <c:dLbls>
          <c:dLblPos val="outEnd"/>
          <c:showLegendKey val="0"/>
          <c:showVal val="1"/>
          <c:showCatName val="0"/>
          <c:showSerName val="0"/>
          <c:showPercent val="0"/>
          <c:showBubbleSize val="0"/>
        </c:dLbls>
        <c:gapWidth val="150"/>
        <c:axId val="141380224"/>
        <c:axId val="141410688"/>
      </c:barChart>
      <c:catAx>
        <c:axId val="141380224"/>
        <c:scaling>
          <c:orientation val="minMax"/>
        </c:scaling>
        <c:delete val="0"/>
        <c:axPos val="b"/>
        <c:numFmt formatCode="General" sourceLinked="0"/>
        <c:majorTickMark val="none"/>
        <c:minorTickMark val="none"/>
        <c:tickLblPos val="nextTo"/>
        <c:spPr>
          <a:ln>
            <a:noFill/>
          </a:ln>
        </c:spPr>
        <c:txPr>
          <a:bodyPr/>
          <a:lstStyle/>
          <a:p>
            <a:pPr>
              <a:defRPr sz="800">
                <a:solidFill>
                  <a:schemeClr val="tx1"/>
                </a:solidFill>
                <a:latin typeface="Barlow"/>
                <a:cs typeface="Arial" panose="020B0604020202020204" pitchFamily="34" charset="0"/>
              </a:defRPr>
            </a:pPr>
            <a:endParaRPr lang="en-US"/>
          </a:p>
        </c:txPr>
        <c:crossAx val="141410688"/>
        <c:crosses val="autoZero"/>
        <c:auto val="1"/>
        <c:lblAlgn val="ctr"/>
        <c:lblOffset val="100"/>
        <c:noMultiLvlLbl val="0"/>
      </c:catAx>
      <c:valAx>
        <c:axId val="141410688"/>
        <c:scaling>
          <c:orientation val="minMax"/>
          <c:max val="1.1000000000000001"/>
          <c:min val="0"/>
        </c:scaling>
        <c:delete val="1"/>
        <c:axPos val="l"/>
        <c:numFmt formatCode="0%" sourceLinked="1"/>
        <c:majorTickMark val="out"/>
        <c:minorTickMark val="none"/>
        <c:tickLblPos val="nextTo"/>
        <c:crossAx val="141380224"/>
        <c:crosses val="autoZero"/>
        <c:crossBetween val="between"/>
      </c:valAx>
    </c:plotArea>
    <c:legend>
      <c:legendPos val="t"/>
      <c:layout>
        <c:manualLayout>
          <c:xMode val="edge"/>
          <c:yMode val="edge"/>
          <c:x val="3.2884465973779205E-2"/>
          <c:y val="2.8704489540377836E-2"/>
          <c:w val="0.88231852288079005"/>
          <c:h val="0.15564783433667201"/>
        </c:manualLayout>
      </c:layout>
      <c:overlay val="0"/>
      <c:txPr>
        <a:bodyPr/>
        <a:lstStyle/>
        <a:p>
          <a:pPr>
            <a:defRPr sz="800">
              <a:latin typeface="Barlow"/>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37750962947811"/>
          <c:y val="6.7870028357093243E-2"/>
          <c:w val="0.52205156173660106"/>
          <c:h val="0.90921160192628658"/>
        </c:manualLayout>
      </c:layout>
      <c:barChart>
        <c:barDir val="bar"/>
        <c:grouping val="stacked"/>
        <c:varyColors val="0"/>
        <c:ser>
          <c:idx val="2"/>
          <c:order val="0"/>
          <c:tx>
            <c:strRef>
              <c:f>Sheet1!$D$1</c:f>
              <c:strCache>
                <c:ptCount val="1"/>
                <c:pt idx="0">
                  <c:v>[[3]]Satisfied</c:v>
                </c:pt>
              </c:strCache>
            </c:strRef>
          </c:tx>
          <c:spPr>
            <a:solidFill>
              <a:schemeClr val="bg2"/>
            </a:solidFill>
            <a:ln>
              <a:noFill/>
            </a:ln>
            <a:effectLst/>
          </c:spPr>
          <c:invertIfNegative val="0"/>
          <c:dLbls>
            <c:numFmt formatCode="##%;##%" sourceLinked="0"/>
            <c:spPr>
              <a:noFill/>
              <a:ln>
                <a:noFill/>
              </a:ln>
              <a:effectLst/>
            </c:spPr>
            <c:txPr>
              <a:bodyPr wrap="square" lIns="38100" tIns="19050" rIns="38100" bIns="19050" anchor="ctr">
                <a:spAutoFit/>
              </a:bodyPr>
              <a:lstStyle/>
              <a:p>
                <a:pPr>
                  <a:defRPr>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quality of the coaches or instructors (n= 1401)</c:v>
                </c:pt>
                <c:pt idx="1">
                  <c:v>The social environment at the club (n= 1536)</c:v>
                </c:pt>
                <c:pt idx="2">
                  <c:v>Providing me/ them the information I/ they need when I/ they need it (n= 1567)</c:v>
                </c:pt>
                <c:pt idx="3">
                  <c:v>Being professional and well managed (n= 1587)</c:v>
                </c:pt>
                <c:pt idx="4">
                  <c:v>Having well maintained playing/ training venues/ fields/ courts (n= 1414)</c:v>
                </c:pt>
                <c:pt idx="5">
                  <c:v>Fostering a sense of pride in our/ their club (n= 1464)</c:v>
                </c:pt>
                <c:pt idx="6">
                  <c:v>Is fair and provides equal opportunities for all participants (n= 1563)</c:v>
                </c:pt>
                <c:pt idx="7">
                  <c:v>Encouraging good sportsmanship and fair play (n= 1549)</c:v>
                </c:pt>
                <c:pt idx="8">
                  <c:v>Being friendly and welcoming (n= 1598)</c:v>
                </c:pt>
                <c:pt idx="9">
                  <c:v>Providing a safe environment for adults and children (n= 1571)</c:v>
                </c:pt>
              </c:strCache>
            </c:strRef>
          </c:cat>
          <c:val>
            <c:numRef>
              <c:f>Sheet1!$D$2:$D$11</c:f>
              <c:numCache>
                <c:formatCode>0%</c:formatCode>
                <c:ptCount val="10"/>
                <c:pt idx="0">
                  <c:v>-0.24</c:v>
                </c:pt>
                <c:pt idx="1">
                  <c:v>-0.26</c:v>
                </c:pt>
                <c:pt idx="2">
                  <c:v>-0.24</c:v>
                </c:pt>
                <c:pt idx="3">
                  <c:v>-0.24</c:v>
                </c:pt>
                <c:pt idx="4">
                  <c:v>-0.25</c:v>
                </c:pt>
                <c:pt idx="5">
                  <c:v>-0.22</c:v>
                </c:pt>
                <c:pt idx="6">
                  <c:v>-0.21</c:v>
                </c:pt>
                <c:pt idx="7">
                  <c:v>-0.2</c:v>
                </c:pt>
                <c:pt idx="8">
                  <c:v>-0.18</c:v>
                </c:pt>
                <c:pt idx="9">
                  <c:v>-0.19</c:v>
                </c:pt>
              </c:numCache>
            </c:numRef>
          </c:val>
          <c:extLst>
            <c:ext xmlns:c16="http://schemas.microsoft.com/office/drawing/2014/chart" uri="{C3380CC4-5D6E-409C-BE32-E72D297353CC}">
              <c16:uniqueId val="{00000003-A3CC-4F08-AF67-2E339B9E3B90}"/>
            </c:ext>
          </c:extLst>
        </c:ser>
        <c:ser>
          <c:idx val="1"/>
          <c:order val="1"/>
          <c:tx>
            <c:strRef>
              <c:f>Sheet1!$C$1</c:f>
              <c:strCache>
                <c:ptCount val="1"/>
                <c:pt idx="0">
                  <c:v>[[2]]Dissatisfied</c:v>
                </c:pt>
              </c:strCache>
            </c:strRef>
          </c:tx>
          <c:spPr>
            <a:solidFill>
              <a:schemeClr val="bg1">
                <a:lumMod val="75000"/>
              </a:schemeClr>
            </a:solidFill>
            <a:ln>
              <a:noFill/>
            </a:ln>
            <a:effectLst/>
          </c:spPr>
          <c:invertIfNegative val="0"/>
          <c:dLbls>
            <c:dLbl>
              <c:idx val="3"/>
              <c:layout>
                <c:manualLayout>
                  <c:x val="6.2500000000000003E-3"/>
                  <c:y val="-5.922300352027128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CC-4F08-AF67-2E339B9E3B90}"/>
                </c:ext>
              </c:extLst>
            </c:dLbl>
            <c:dLbl>
              <c:idx val="7"/>
              <c:layout>
                <c:manualLayout>
                  <c:x val="6.2500000000000003E-3"/>
                  <c:y val="5.42871260974021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F4-47E1-9794-9ED0F7CDD8C3}"/>
                </c:ext>
              </c:extLst>
            </c:dLbl>
            <c:dLbl>
              <c:idx val="8"/>
              <c:layout>
                <c:manualLayout>
                  <c:x val="6.250000000000000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3CC-4F08-AF67-2E339B9E3B90}"/>
                </c:ext>
              </c:extLst>
            </c:dLbl>
            <c:numFmt formatCode="##%;##%" sourceLinked="0"/>
            <c:spPr>
              <a:noFill/>
              <a:ln>
                <a:noFill/>
              </a:ln>
              <a:effectLst/>
            </c:spPr>
            <c:txPr>
              <a:bodyPr wrap="square" lIns="38100" tIns="19050" rIns="38100" bIns="19050" anchor="ctr">
                <a:spAutoFit/>
              </a:bodyPr>
              <a:lstStyle/>
              <a:p>
                <a:pPr>
                  <a:defRPr>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quality of the coaches or instructors (n= 1401)</c:v>
                </c:pt>
                <c:pt idx="1">
                  <c:v>The social environment at the club (n= 1536)</c:v>
                </c:pt>
                <c:pt idx="2">
                  <c:v>Providing me/ them the information I/ they need when I/ they need it (n= 1567)</c:v>
                </c:pt>
                <c:pt idx="3">
                  <c:v>Being professional and well managed (n= 1587)</c:v>
                </c:pt>
                <c:pt idx="4">
                  <c:v>Having well maintained playing/ training venues/ fields/ courts (n= 1414)</c:v>
                </c:pt>
                <c:pt idx="5">
                  <c:v>Fostering a sense of pride in our/ their club (n= 1464)</c:v>
                </c:pt>
                <c:pt idx="6">
                  <c:v>Is fair and provides equal opportunities for all participants (n= 1563)</c:v>
                </c:pt>
                <c:pt idx="7">
                  <c:v>Encouraging good sportsmanship and fair play (n= 1549)</c:v>
                </c:pt>
                <c:pt idx="8">
                  <c:v>Being friendly and welcoming (n= 1598)</c:v>
                </c:pt>
                <c:pt idx="9">
                  <c:v>Providing a safe environment for adults and children (n= 1571)</c:v>
                </c:pt>
              </c:strCache>
            </c:strRef>
          </c:cat>
          <c:val>
            <c:numRef>
              <c:f>Sheet1!$C$2:$C$11</c:f>
              <c:numCache>
                <c:formatCode>0%</c:formatCode>
                <c:ptCount val="10"/>
                <c:pt idx="0">
                  <c:v>-0.08</c:v>
                </c:pt>
                <c:pt idx="1">
                  <c:v>-0.05</c:v>
                </c:pt>
                <c:pt idx="2">
                  <c:v>-0.06</c:v>
                </c:pt>
                <c:pt idx="3">
                  <c:v>-0.06</c:v>
                </c:pt>
                <c:pt idx="4">
                  <c:v>-0.04</c:v>
                </c:pt>
                <c:pt idx="5">
                  <c:v>-0.04</c:v>
                </c:pt>
                <c:pt idx="6">
                  <c:v>-0.06</c:v>
                </c:pt>
                <c:pt idx="7">
                  <c:v>-0.02</c:v>
                </c:pt>
                <c:pt idx="8">
                  <c:v>-0.03</c:v>
                </c:pt>
                <c:pt idx="9">
                  <c:v>-0.01</c:v>
                </c:pt>
              </c:numCache>
            </c:numRef>
          </c:val>
          <c:extLst>
            <c:ext xmlns:c16="http://schemas.microsoft.com/office/drawing/2014/chart" uri="{C3380CC4-5D6E-409C-BE32-E72D297353CC}">
              <c16:uniqueId val="{0000000C-A3CC-4F08-AF67-2E339B9E3B90}"/>
            </c:ext>
          </c:extLst>
        </c:ser>
        <c:ser>
          <c:idx val="0"/>
          <c:order val="2"/>
          <c:tx>
            <c:strRef>
              <c:f>Sheet1!$B$1</c:f>
              <c:strCache>
                <c:ptCount val="1"/>
                <c:pt idx="0">
                  <c:v>[[1]]Extremely dissatisfied</c:v>
                </c:pt>
              </c:strCache>
            </c:strRef>
          </c:tx>
          <c:spPr>
            <a:solidFill>
              <a:schemeClr val="bg1">
                <a:lumMod val="50000"/>
              </a:schemeClr>
            </a:solidFill>
            <a:ln>
              <a:noFill/>
            </a:ln>
            <a:effectLst/>
          </c:spPr>
          <c:invertIfNegative val="0"/>
          <c:dLbls>
            <c:numFmt formatCode="##%;##%" sourceLinked="0"/>
            <c:spPr>
              <a:noFill/>
              <a:ln>
                <a:noFill/>
              </a:ln>
              <a:effectLst/>
            </c:spPr>
            <c:txPr>
              <a:bodyPr wrap="square" lIns="38100" tIns="19050" rIns="38100" bIns="19050" anchor="ctr">
                <a:spAutoFit/>
              </a:bodyPr>
              <a:lstStyle/>
              <a:p>
                <a:pPr>
                  <a:defRPr>
                    <a:latin typeface="Barlow"/>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quality of the coaches or instructors (n= 1401)</c:v>
                </c:pt>
                <c:pt idx="1">
                  <c:v>The social environment at the club (n= 1536)</c:v>
                </c:pt>
                <c:pt idx="2">
                  <c:v>Providing me/ them the information I/ they need when I/ they need it (n= 1567)</c:v>
                </c:pt>
                <c:pt idx="3">
                  <c:v>Being professional and well managed (n= 1587)</c:v>
                </c:pt>
                <c:pt idx="4">
                  <c:v>Having well maintained playing/ training venues/ fields/ courts (n= 1414)</c:v>
                </c:pt>
                <c:pt idx="5">
                  <c:v>Fostering a sense of pride in our/ their club (n= 1464)</c:v>
                </c:pt>
                <c:pt idx="6">
                  <c:v>Is fair and provides equal opportunities for all participants (n= 1563)</c:v>
                </c:pt>
                <c:pt idx="7">
                  <c:v>Encouraging good sportsmanship and fair play (n= 1549)</c:v>
                </c:pt>
                <c:pt idx="8">
                  <c:v>Being friendly and welcoming (n= 1598)</c:v>
                </c:pt>
                <c:pt idx="9">
                  <c:v>Providing a safe environment for adults and children (n= 1571)</c:v>
                </c:pt>
              </c:strCache>
            </c:strRef>
          </c:cat>
          <c:val>
            <c:numRef>
              <c:f>Sheet1!$B$2:$B$11</c:f>
              <c:numCache>
                <c:formatCode>0%</c:formatCode>
                <c:ptCount val="10"/>
                <c:pt idx="0">
                  <c:v>-0.02</c:v>
                </c:pt>
                <c:pt idx="1">
                  <c:v>-0.01</c:v>
                </c:pt>
                <c:pt idx="2">
                  <c:v>-0.01</c:v>
                </c:pt>
                <c:pt idx="3">
                  <c:v>-0.01</c:v>
                </c:pt>
                <c:pt idx="4">
                  <c:v>-0.01</c:v>
                </c:pt>
                <c:pt idx="5">
                  <c:v>-0.01</c:v>
                </c:pt>
                <c:pt idx="6">
                  <c:v>-0.01</c:v>
                </c:pt>
                <c:pt idx="7">
                  <c:v>-0.01</c:v>
                </c:pt>
                <c:pt idx="8">
                  <c:v>-0.01</c:v>
                </c:pt>
                <c:pt idx="9">
                  <c:v>-0.01</c:v>
                </c:pt>
              </c:numCache>
            </c:numRef>
          </c:val>
          <c:extLst>
            <c:ext xmlns:c16="http://schemas.microsoft.com/office/drawing/2014/chart" uri="{C3380CC4-5D6E-409C-BE32-E72D297353CC}">
              <c16:uniqueId val="{00000015-A3CC-4F08-AF67-2E339B9E3B90}"/>
            </c:ext>
          </c:extLst>
        </c:ser>
        <c:ser>
          <c:idx val="3"/>
          <c:order val="3"/>
          <c:tx>
            <c:strRef>
              <c:f>Sheet1!$E$1</c:f>
              <c:strCache>
                <c:ptCount val="1"/>
                <c:pt idx="0">
                  <c:v>[[4]]Very satisfied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Barlow"/>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quality of the coaches or instructors (n= 1401)</c:v>
                </c:pt>
                <c:pt idx="1">
                  <c:v>The social environment at the club (n= 1536)</c:v>
                </c:pt>
                <c:pt idx="2">
                  <c:v>Providing me/ them the information I/ they need when I/ they need it (n= 1567)</c:v>
                </c:pt>
                <c:pt idx="3">
                  <c:v>Being professional and well managed (n= 1587)</c:v>
                </c:pt>
                <c:pt idx="4">
                  <c:v>Having well maintained playing/ training venues/ fields/ courts (n= 1414)</c:v>
                </c:pt>
                <c:pt idx="5">
                  <c:v>Fostering a sense of pride in our/ their club (n= 1464)</c:v>
                </c:pt>
                <c:pt idx="6">
                  <c:v>Is fair and provides equal opportunities for all participants (n= 1563)</c:v>
                </c:pt>
                <c:pt idx="7">
                  <c:v>Encouraging good sportsmanship and fair play (n= 1549)</c:v>
                </c:pt>
                <c:pt idx="8">
                  <c:v>Being friendly and welcoming (n= 1598)</c:v>
                </c:pt>
                <c:pt idx="9">
                  <c:v>Providing a safe environment for adults and children (n= 1571)</c:v>
                </c:pt>
              </c:strCache>
            </c:strRef>
          </c:cat>
          <c:val>
            <c:numRef>
              <c:f>Sheet1!$E$2:$E$11</c:f>
              <c:numCache>
                <c:formatCode>0%</c:formatCode>
                <c:ptCount val="10"/>
                <c:pt idx="0">
                  <c:v>0.28999999999999998</c:v>
                </c:pt>
                <c:pt idx="1">
                  <c:v>0.28000000000000003</c:v>
                </c:pt>
                <c:pt idx="2">
                  <c:v>0.28999999999999998</c:v>
                </c:pt>
                <c:pt idx="3">
                  <c:v>0.3</c:v>
                </c:pt>
                <c:pt idx="4">
                  <c:v>0.3</c:v>
                </c:pt>
                <c:pt idx="5">
                  <c:v>0.28999999999999998</c:v>
                </c:pt>
                <c:pt idx="6">
                  <c:v>0.28000000000000003</c:v>
                </c:pt>
                <c:pt idx="7">
                  <c:v>0.3</c:v>
                </c:pt>
                <c:pt idx="8">
                  <c:v>0.26</c:v>
                </c:pt>
                <c:pt idx="9">
                  <c:v>0.3</c:v>
                </c:pt>
              </c:numCache>
            </c:numRef>
          </c:val>
          <c:extLst>
            <c:ext xmlns:c16="http://schemas.microsoft.com/office/drawing/2014/chart" uri="{C3380CC4-5D6E-409C-BE32-E72D297353CC}">
              <c16:uniqueId val="{00000016-A3CC-4F08-AF67-2E339B9E3B90}"/>
            </c:ext>
          </c:extLst>
        </c:ser>
        <c:ser>
          <c:idx val="4"/>
          <c:order val="4"/>
          <c:tx>
            <c:strRef>
              <c:f>Sheet1!$F$1</c:f>
              <c:strCache>
                <c:ptCount val="1"/>
                <c:pt idx="0">
                  <c:v>[[5]]Extremely satisfied</c:v>
                </c:pt>
              </c:strCache>
            </c:strRef>
          </c:tx>
          <c:spPr>
            <a:solidFill>
              <a:schemeClr val="accent6"/>
            </a:solidFill>
            <a:ln>
              <a:noFill/>
            </a:ln>
            <a:effectLst/>
          </c:spPr>
          <c:invertIfNegative val="0"/>
          <c:dLbls>
            <c:spPr>
              <a:noFill/>
              <a:ln>
                <a:noFill/>
              </a:ln>
              <a:effectLst/>
            </c:spPr>
            <c:txPr>
              <a:bodyPr wrap="square" lIns="38100" tIns="19050" rIns="38100" bIns="19050" anchor="ctr">
                <a:spAutoFit/>
              </a:bodyPr>
              <a:lstStyle/>
              <a:p>
                <a:pPr>
                  <a:defRPr>
                    <a:solidFill>
                      <a:schemeClr val="bg1"/>
                    </a:solidFill>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quality of the coaches or instructors (n= 1401)</c:v>
                </c:pt>
                <c:pt idx="1">
                  <c:v>The social environment at the club (n= 1536)</c:v>
                </c:pt>
                <c:pt idx="2">
                  <c:v>Providing me/ them the information I/ they need when I/ they need it (n= 1567)</c:v>
                </c:pt>
                <c:pt idx="3">
                  <c:v>Being professional and well managed (n= 1587)</c:v>
                </c:pt>
                <c:pt idx="4">
                  <c:v>Having well maintained playing/ training venues/ fields/ courts (n= 1414)</c:v>
                </c:pt>
                <c:pt idx="5">
                  <c:v>Fostering a sense of pride in our/ their club (n= 1464)</c:v>
                </c:pt>
                <c:pt idx="6">
                  <c:v>Is fair and provides equal opportunities for all participants (n= 1563)</c:v>
                </c:pt>
                <c:pt idx="7">
                  <c:v>Encouraging good sportsmanship and fair play (n= 1549)</c:v>
                </c:pt>
                <c:pt idx="8">
                  <c:v>Being friendly and welcoming (n= 1598)</c:v>
                </c:pt>
                <c:pt idx="9">
                  <c:v>Providing a safe environment for adults and children (n= 1571)</c:v>
                </c:pt>
              </c:strCache>
            </c:strRef>
          </c:cat>
          <c:val>
            <c:numRef>
              <c:f>Sheet1!$F$2:$F$11</c:f>
              <c:numCache>
                <c:formatCode>0%</c:formatCode>
                <c:ptCount val="10"/>
                <c:pt idx="0">
                  <c:v>0.37</c:v>
                </c:pt>
                <c:pt idx="1">
                  <c:v>0.4</c:v>
                </c:pt>
                <c:pt idx="2">
                  <c:v>0.4</c:v>
                </c:pt>
                <c:pt idx="3">
                  <c:v>0.4</c:v>
                </c:pt>
                <c:pt idx="4">
                  <c:v>0.41</c:v>
                </c:pt>
                <c:pt idx="5">
                  <c:v>0.43</c:v>
                </c:pt>
                <c:pt idx="6">
                  <c:v>0.44</c:v>
                </c:pt>
                <c:pt idx="7">
                  <c:v>0.47</c:v>
                </c:pt>
                <c:pt idx="8">
                  <c:v>0.52</c:v>
                </c:pt>
                <c:pt idx="9">
                  <c:v>0.49</c:v>
                </c:pt>
              </c:numCache>
            </c:numRef>
          </c:val>
          <c:extLst>
            <c:ext xmlns:c16="http://schemas.microsoft.com/office/drawing/2014/chart" uri="{C3380CC4-5D6E-409C-BE32-E72D297353CC}">
              <c16:uniqueId val="{0000001F-A3CC-4F08-AF67-2E339B9E3B90}"/>
            </c:ext>
          </c:extLst>
        </c:ser>
        <c:dLbls>
          <c:dLblPos val="ctr"/>
          <c:showLegendKey val="0"/>
          <c:showVal val="1"/>
          <c:showCatName val="0"/>
          <c:showSerName val="0"/>
          <c:showPercent val="0"/>
          <c:showBubbleSize val="0"/>
        </c:dLbls>
        <c:gapWidth val="69"/>
        <c:overlap val="100"/>
        <c:axId val="357153152"/>
        <c:axId val="357147272"/>
      </c:barChart>
      <c:catAx>
        <c:axId val="357153152"/>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arlow"/>
                <a:ea typeface="+mn-ea"/>
                <a:cs typeface="+mn-cs"/>
              </a:defRPr>
            </a:pPr>
            <a:endParaRPr lang="en-US"/>
          </a:p>
        </c:txPr>
        <c:crossAx val="357147272"/>
        <c:crosses val="autoZero"/>
        <c:auto val="1"/>
        <c:lblAlgn val="ctr"/>
        <c:lblOffset val="100"/>
        <c:noMultiLvlLbl val="0"/>
      </c:catAx>
      <c:valAx>
        <c:axId val="357147272"/>
        <c:scaling>
          <c:orientation val="minMax"/>
        </c:scaling>
        <c:delete val="1"/>
        <c:axPos val="b"/>
        <c:numFmt formatCode="0%" sourceLinked="1"/>
        <c:majorTickMark val="none"/>
        <c:minorTickMark val="none"/>
        <c:tickLblPos val="nextTo"/>
        <c:crossAx val="357153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94843826339889"/>
          <c:y val="0"/>
          <c:w val="0.52205156173660106"/>
          <c:h val="0.97215322351832723"/>
        </c:manualLayout>
      </c:layout>
      <c:barChart>
        <c:barDir val="bar"/>
        <c:grouping val="stacked"/>
        <c:varyColors val="0"/>
        <c:ser>
          <c:idx val="2"/>
          <c:order val="0"/>
          <c:tx>
            <c:strRef>
              <c:f>Sheet1!$D$1</c:f>
              <c:strCache>
                <c:ptCount val="1"/>
                <c:pt idx="0">
                  <c:v>Satisfied</c:v>
                </c:pt>
              </c:strCache>
            </c:strRef>
          </c:tx>
          <c:spPr>
            <a:solidFill>
              <a:schemeClr val="bg2"/>
            </a:solidFill>
            <a:ln>
              <a:noFill/>
            </a:ln>
            <a:effectLst/>
          </c:spPr>
          <c:invertIfNegative val="0"/>
          <c:dLbls>
            <c:numFmt formatCode="##%;##%" sourceLinked="0"/>
            <c:spPr>
              <a:noFill/>
              <a:ln>
                <a:noFill/>
              </a:ln>
              <a:effectLst/>
            </c:spPr>
            <c:txPr>
              <a:bodyPr wrap="square" lIns="38100" tIns="19050" rIns="38100" bIns="19050" anchor="ctr">
                <a:spAutoFit/>
              </a:bodyPr>
              <a:lstStyle/>
              <a:p>
                <a:pPr>
                  <a:defRPr>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Making me/ you aware of the benefits provided to me/ your child as a member of Athletics NZ (n= 1358)</c:v>
                </c:pt>
                <c:pt idx="1">
                  <c:v>Making me / them aware of the developments occurring in athletics across New Zealand in terms of training, equipment, new programmes, coaching and officiating, club and event management (n= 1312)</c:v>
                </c:pt>
                <c:pt idx="2">
                  <c:v>Communicating with you about the coaching, officiating and event opportunities and development provided by Athletics NZ (n= 1295)</c:v>
                </c:pt>
                <c:pt idx="3">
                  <c:v>Engaging with the local community (n= 1352)</c:v>
                </c:pt>
                <c:pt idx="4">
                  <c:v>Being responsive to my/ their needs and requirements (n= 1504)</c:v>
                </c:pt>
                <c:pt idx="5">
                  <c:v>Helping me/ them to develop/fulfil my/ their potential (n= 1489)</c:v>
                </c:pt>
                <c:pt idx="6">
                  <c:v>Having clean and well maintained facilities e.g. clubrooms, changing rooms, toilets (n= 1347)</c:v>
                </c:pt>
                <c:pt idx="7">
                  <c:v>Having qualified / experienced officials/ coaches available when I/ they compete (n= 1286)</c:v>
                </c:pt>
              </c:strCache>
            </c:strRef>
          </c:cat>
          <c:val>
            <c:numRef>
              <c:f>Sheet1!$D$2:$D$9</c:f>
              <c:numCache>
                <c:formatCode>0%</c:formatCode>
                <c:ptCount val="8"/>
                <c:pt idx="0">
                  <c:v>-0.37</c:v>
                </c:pt>
                <c:pt idx="1">
                  <c:v>-0.38</c:v>
                </c:pt>
                <c:pt idx="2">
                  <c:v>-0.35</c:v>
                </c:pt>
                <c:pt idx="3">
                  <c:v>-0.34</c:v>
                </c:pt>
                <c:pt idx="4">
                  <c:v>-0.32</c:v>
                </c:pt>
                <c:pt idx="5">
                  <c:v>-0.3</c:v>
                </c:pt>
                <c:pt idx="6">
                  <c:v>-0.31</c:v>
                </c:pt>
                <c:pt idx="7">
                  <c:v>-0.28999999999999998</c:v>
                </c:pt>
              </c:numCache>
            </c:numRef>
          </c:val>
          <c:extLst>
            <c:ext xmlns:c16="http://schemas.microsoft.com/office/drawing/2014/chart" uri="{C3380CC4-5D6E-409C-BE32-E72D297353CC}">
              <c16:uniqueId val="{00000003-A3CC-4F08-AF67-2E339B9E3B90}"/>
            </c:ext>
          </c:extLst>
        </c:ser>
        <c:ser>
          <c:idx val="1"/>
          <c:order val="1"/>
          <c:tx>
            <c:strRef>
              <c:f>Sheet1!$C$1</c:f>
              <c:strCache>
                <c:ptCount val="1"/>
                <c:pt idx="0">
                  <c:v>Dissatisfied</c:v>
                </c:pt>
              </c:strCache>
            </c:strRef>
          </c:tx>
          <c:spPr>
            <a:solidFill>
              <a:schemeClr val="bg1">
                <a:lumMod val="75000"/>
              </a:schemeClr>
            </a:solidFill>
            <a:ln>
              <a:noFill/>
            </a:ln>
            <a:effectLst/>
          </c:spPr>
          <c:invertIfNegative val="0"/>
          <c:dLbls>
            <c:dLbl>
              <c:idx val="3"/>
              <c:layout>
                <c:manualLayout>
                  <c:x val="6.2500000000000003E-3"/>
                  <c:y val="-5.922300352027128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CC-4F08-AF67-2E339B9E3B90}"/>
                </c:ext>
              </c:extLst>
            </c:dLbl>
            <c:dLbl>
              <c:idx val="7"/>
              <c:layout>
                <c:manualLayout>
                  <c:x val="6.2500000000000003E-3"/>
                  <c:y val="5.42871260974021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F4-47E1-9794-9ED0F7CDD8C3}"/>
                </c:ext>
              </c:extLst>
            </c:dLbl>
            <c:dLbl>
              <c:idx val="8"/>
              <c:layout>
                <c:manualLayout>
                  <c:x val="6.250000000000000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3CC-4F08-AF67-2E339B9E3B90}"/>
                </c:ext>
              </c:extLst>
            </c:dLbl>
            <c:numFmt formatCode="##%;##%" sourceLinked="0"/>
            <c:spPr>
              <a:noFill/>
              <a:ln>
                <a:noFill/>
              </a:ln>
              <a:effectLst/>
            </c:spPr>
            <c:txPr>
              <a:bodyPr wrap="square" lIns="38100" tIns="19050" rIns="38100" bIns="19050" anchor="ctr">
                <a:spAutoFit/>
              </a:bodyPr>
              <a:lstStyle/>
              <a:p>
                <a:pPr>
                  <a:defRPr>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Making me/ you aware of the benefits provided to me/ your child as a member of Athletics NZ (n= 1358)</c:v>
                </c:pt>
                <c:pt idx="1">
                  <c:v>Making me / them aware of the developments occurring in athletics across New Zealand in terms of training, equipment, new programmes, coaching and officiating, club and event management (n= 1312)</c:v>
                </c:pt>
                <c:pt idx="2">
                  <c:v>Communicating with you about the coaching, officiating and event opportunities and development provided by Athletics NZ (n= 1295)</c:v>
                </c:pt>
                <c:pt idx="3">
                  <c:v>Engaging with the local community (n= 1352)</c:v>
                </c:pt>
                <c:pt idx="4">
                  <c:v>Being responsive to my/ their needs and requirements (n= 1504)</c:v>
                </c:pt>
                <c:pt idx="5">
                  <c:v>Helping me/ them to develop/fulfil my/ their potential (n= 1489)</c:v>
                </c:pt>
                <c:pt idx="6">
                  <c:v>Having clean and well maintained facilities e.g. clubrooms, changing rooms, toilets (n= 1347)</c:v>
                </c:pt>
                <c:pt idx="7">
                  <c:v>Having qualified / experienced officials/ coaches available when I/ they compete (n= 1286)</c:v>
                </c:pt>
              </c:strCache>
            </c:strRef>
          </c:cat>
          <c:val>
            <c:numRef>
              <c:f>Sheet1!$C$2:$C$9</c:f>
              <c:numCache>
                <c:formatCode>0%</c:formatCode>
                <c:ptCount val="8"/>
                <c:pt idx="0">
                  <c:v>-0.15</c:v>
                </c:pt>
                <c:pt idx="1">
                  <c:v>-0.13</c:v>
                </c:pt>
                <c:pt idx="2">
                  <c:v>-0.12</c:v>
                </c:pt>
                <c:pt idx="3">
                  <c:v>-7.0000000000000007E-2</c:v>
                </c:pt>
                <c:pt idx="4">
                  <c:v>-7.0000000000000007E-2</c:v>
                </c:pt>
                <c:pt idx="5">
                  <c:v>-0.09</c:v>
                </c:pt>
                <c:pt idx="6">
                  <c:v>-0.06</c:v>
                </c:pt>
                <c:pt idx="7">
                  <c:v>-0.06</c:v>
                </c:pt>
              </c:numCache>
            </c:numRef>
          </c:val>
          <c:extLst>
            <c:ext xmlns:c16="http://schemas.microsoft.com/office/drawing/2014/chart" uri="{C3380CC4-5D6E-409C-BE32-E72D297353CC}">
              <c16:uniqueId val="{0000000C-A3CC-4F08-AF67-2E339B9E3B90}"/>
            </c:ext>
          </c:extLst>
        </c:ser>
        <c:ser>
          <c:idx val="0"/>
          <c:order val="2"/>
          <c:tx>
            <c:strRef>
              <c:f>Sheet1!$B$1</c:f>
              <c:strCache>
                <c:ptCount val="1"/>
                <c:pt idx="0">
                  <c:v>Extremely dissatisfied</c:v>
                </c:pt>
              </c:strCache>
            </c:strRef>
          </c:tx>
          <c:spPr>
            <a:solidFill>
              <a:schemeClr val="bg1">
                <a:lumMod val="50000"/>
              </a:schemeClr>
            </a:solidFill>
            <a:ln>
              <a:noFill/>
            </a:ln>
            <a:effectLst/>
          </c:spPr>
          <c:invertIfNegative val="0"/>
          <c:dLbls>
            <c:numFmt formatCode="##%;##%" sourceLinked="0"/>
            <c:spPr>
              <a:noFill/>
              <a:ln>
                <a:noFill/>
              </a:ln>
              <a:effectLst/>
            </c:spPr>
            <c:txPr>
              <a:bodyPr wrap="square" lIns="38100" tIns="19050" rIns="38100" bIns="19050" anchor="ctr">
                <a:spAutoFit/>
              </a:bodyPr>
              <a:lstStyle/>
              <a:p>
                <a:pPr>
                  <a:defRPr>
                    <a:latin typeface="Barlow"/>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Making me/ you aware of the benefits provided to me/ your child as a member of Athletics NZ (n= 1358)</c:v>
                </c:pt>
                <c:pt idx="1">
                  <c:v>Making me / them aware of the developments occurring in athletics across New Zealand in terms of training, equipment, new programmes, coaching and officiating, club and event management (n= 1312)</c:v>
                </c:pt>
                <c:pt idx="2">
                  <c:v>Communicating with you about the coaching, officiating and event opportunities and development provided by Athletics NZ (n= 1295)</c:v>
                </c:pt>
                <c:pt idx="3">
                  <c:v>Engaging with the local community (n= 1352)</c:v>
                </c:pt>
                <c:pt idx="4">
                  <c:v>Being responsive to my/ their needs and requirements (n= 1504)</c:v>
                </c:pt>
                <c:pt idx="5">
                  <c:v>Helping me/ them to develop/fulfil my/ their potential (n= 1489)</c:v>
                </c:pt>
                <c:pt idx="6">
                  <c:v>Having clean and well maintained facilities e.g. clubrooms, changing rooms, toilets (n= 1347)</c:v>
                </c:pt>
                <c:pt idx="7">
                  <c:v>Having qualified / experienced officials/ coaches available when I/ they compete (n= 1286)</c:v>
                </c:pt>
              </c:strCache>
            </c:strRef>
          </c:cat>
          <c:val>
            <c:numRef>
              <c:f>Sheet1!$B$2:$B$9</c:f>
              <c:numCache>
                <c:formatCode>0%</c:formatCode>
                <c:ptCount val="8"/>
                <c:pt idx="0">
                  <c:v>-0.03</c:v>
                </c:pt>
                <c:pt idx="1">
                  <c:v>-0.02</c:v>
                </c:pt>
                <c:pt idx="2">
                  <c:v>-0.02</c:v>
                </c:pt>
                <c:pt idx="3">
                  <c:v>-0.01</c:v>
                </c:pt>
                <c:pt idx="4">
                  <c:v>-0.02</c:v>
                </c:pt>
                <c:pt idx="5">
                  <c:v>-0.02</c:v>
                </c:pt>
                <c:pt idx="6">
                  <c:v>-0.02</c:v>
                </c:pt>
                <c:pt idx="7">
                  <c:v>-0.02</c:v>
                </c:pt>
              </c:numCache>
            </c:numRef>
          </c:val>
          <c:extLst>
            <c:ext xmlns:c16="http://schemas.microsoft.com/office/drawing/2014/chart" uri="{C3380CC4-5D6E-409C-BE32-E72D297353CC}">
              <c16:uniqueId val="{00000015-A3CC-4F08-AF67-2E339B9E3B90}"/>
            </c:ext>
          </c:extLst>
        </c:ser>
        <c:ser>
          <c:idx val="3"/>
          <c:order val="3"/>
          <c:tx>
            <c:strRef>
              <c:f>Sheet1!$E$1</c:f>
              <c:strCache>
                <c:ptCount val="1"/>
                <c:pt idx="0">
                  <c:v>Very Satisfied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Barlow"/>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Making me/ you aware of the benefits provided to me/ your child as a member of Athletics NZ (n= 1358)</c:v>
                </c:pt>
                <c:pt idx="1">
                  <c:v>Making me / them aware of the developments occurring in athletics across New Zealand in terms of training, equipment, new programmes, coaching and officiating, club and event management (n= 1312)</c:v>
                </c:pt>
                <c:pt idx="2">
                  <c:v>Communicating with you about the coaching, officiating and event opportunities and development provided by Athletics NZ (n= 1295)</c:v>
                </c:pt>
                <c:pt idx="3">
                  <c:v>Engaging with the local community (n= 1352)</c:v>
                </c:pt>
                <c:pt idx="4">
                  <c:v>Being responsive to my/ their needs and requirements (n= 1504)</c:v>
                </c:pt>
                <c:pt idx="5">
                  <c:v>Helping me/ them to develop/fulfil my/ their potential (n= 1489)</c:v>
                </c:pt>
                <c:pt idx="6">
                  <c:v>Having clean and well maintained facilities e.g. clubrooms, changing rooms, toilets (n= 1347)</c:v>
                </c:pt>
                <c:pt idx="7">
                  <c:v>Having qualified / experienced officials/ coaches available when I/ they compete (n= 1286)</c:v>
                </c:pt>
              </c:strCache>
            </c:strRef>
          </c:cat>
          <c:val>
            <c:numRef>
              <c:f>Sheet1!$E$2:$E$9</c:f>
              <c:numCache>
                <c:formatCode>0%</c:formatCode>
                <c:ptCount val="8"/>
                <c:pt idx="0">
                  <c:v>0.24</c:v>
                </c:pt>
                <c:pt idx="1">
                  <c:v>0.25</c:v>
                </c:pt>
                <c:pt idx="2">
                  <c:v>0.24</c:v>
                </c:pt>
                <c:pt idx="3">
                  <c:v>0.3</c:v>
                </c:pt>
                <c:pt idx="4">
                  <c:v>0.28000000000000003</c:v>
                </c:pt>
                <c:pt idx="5">
                  <c:v>0.28000000000000003</c:v>
                </c:pt>
                <c:pt idx="6">
                  <c:v>0.28000000000000003</c:v>
                </c:pt>
                <c:pt idx="7">
                  <c:v>0.28000000000000003</c:v>
                </c:pt>
              </c:numCache>
            </c:numRef>
          </c:val>
          <c:extLst>
            <c:ext xmlns:c16="http://schemas.microsoft.com/office/drawing/2014/chart" uri="{C3380CC4-5D6E-409C-BE32-E72D297353CC}">
              <c16:uniqueId val="{00000016-A3CC-4F08-AF67-2E339B9E3B90}"/>
            </c:ext>
          </c:extLst>
        </c:ser>
        <c:ser>
          <c:idx val="4"/>
          <c:order val="4"/>
          <c:tx>
            <c:strRef>
              <c:f>Sheet1!$F$1</c:f>
              <c:strCache>
                <c:ptCount val="1"/>
                <c:pt idx="0">
                  <c:v>Extremely Satisfied</c:v>
                </c:pt>
              </c:strCache>
            </c:strRef>
          </c:tx>
          <c:spPr>
            <a:solidFill>
              <a:schemeClr val="accent6"/>
            </a:solidFill>
            <a:ln>
              <a:noFill/>
            </a:ln>
            <a:effectLst/>
          </c:spPr>
          <c:invertIfNegative val="0"/>
          <c:dLbls>
            <c:spPr>
              <a:noFill/>
              <a:ln>
                <a:noFill/>
              </a:ln>
              <a:effectLst/>
            </c:spPr>
            <c:txPr>
              <a:bodyPr wrap="square" lIns="38100" tIns="19050" rIns="38100" bIns="19050" anchor="ctr">
                <a:spAutoFit/>
              </a:bodyPr>
              <a:lstStyle/>
              <a:p>
                <a:pPr>
                  <a:defRPr>
                    <a:solidFill>
                      <a:schemeClr val="bg1"/>
                    </a:solidFill>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Making me/ you aware of the benefits provided to me/ your child as a member of Athletics NZ (n= 1358)</c:v>
                </c:pt>
                <c:pt idx="1">
                  <c:v>Making me / them aware of the developments occurring in athletics across New Zealand in terms of training, equipment, new programmes, coaching and officiating, club and event management (n= 1312)</c:v>
                </c:pt>
                <c:pt idx="2">
                  <c:v>Communicating with you about the coaching, officiating and event opportunities and development provided by Athletics NZ (n= 1295)</c:v>
                </c:pt>
                <c:pt idx="3">
                  <c:v>Engaging with the local community (n= 1352)</c:v>
                </c:pt>
                <c:pt idx="4">
                  <c:v>Being responsive to my/ their needs and requirements (n= 1504)</c:v>
                </c:pt>
                <c:pt idx="5">
                  <c:v>Helping me/ them to develop/fulfil my/ their potential (n= 1489)</c:v>
                </c:pt>
                <c:pt idx="6">
                  <c:v>Having clean and well maintained facilities e.g. clubrooms, changing rooms, toilets (n= 1347)</c:v>
                </c:pt>
                <c:pt idx="7">
                  <c:v>Having qualified / experienced officials/ coaches available when I/ they compete (n= 1286)</c:v>
                </c:pt>
              </c:strCache>
            </c:strRef>
          </c:cat>
          <c:val>
            <c:numRef>
              <c:f>Sheet1!$F$2:$F$9</c:f>
              <c:numCache>
                <c:formatCode>0%</c:formatCode>
                <c:ptCount val="8"/>
                <c:pt idx="0">
                  <c:v>0.21</c:v>
                </c:pt>
                <c:pt idx="1">
                  <c:v>0.21</c:v>
                </c:pt>
                <c:pt idx="2">
                  <c:v>0.27</c:v>
                </c:pt>
                <c:pt idx="3">
                  <c:v>0.27</c:v>
                </c:pt>
                <c:pt idx="4">
                  <c:v>0.31</c:v>
                </c:pt>
                <c:pt idx="5">
                  <c:v>0.31</c:v>
                </c:pt>
                <c:pt idx="6">
                  <c:v>0.34</c:v>
                </c:pt>
                <c:pt idx="7">
                  <c:v>0.35</c:v>
                </c:pt>
              </c:numCache>
            </c:numRef>
          </c:val>
          <c:extLst>
            <c:ext xmlns:c16="http://schemas.microsoft.com/office/drawing/2014/chart" uri="{C3380CC4-5D6E-409C-BE32-E72D297353CC}">
              <c16:uniqueId val="{0000001F-A3CC-4F08-AF67-2E339B9E3B90}"/>
            </c:ext>
          </c:extLst>
        </c:ser>
        <c:dLbls>
          <c:dLblPos val="ctr"/>
          <c:showLegendKey val="0"/>
          <c:showVal val="1"/>
          <c:showCatName val="0"/>
          <c:showSerName val="0"/>
          <c:showPercent val="0"/>
          <c:showBubbleSize val="0"/>
        </c:dLbls>
        <c:gapWidth val="69"/>
        <c:overlap val="100"/>
        <c:axId val="357153152"/>
        <c:axId val="357147272"/>
      </c:barChart>
      <c:catAx>
        <c:axId val="357153152"/>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arlow"/>
                <a:ea typeface="+mn-ea"/>
                <a:cs typeface="+mn-cs"/>
              </a:defRPr>
            </a:pPr>
            <a:endParaRPr lang="en-US"/>
          </a:p>
        </c:txPr>
        <c:crossAx val="357147272"/>
        <c:crosses val="autoZero"/>
        <c:auto val="1"/>
        <c:lblAlgn val="ctr"/>
        <c:lblOffset val="100"/>
        <c:noMultiLvlLbl val="0"/>
      </c:catAx>
      <c:valAx>
        <c:axId val="357147272"/>
        <c:scaling>
          <c:orientation val="minMax"/>
        </c:scaling>
        <c:delete val="1"/>
        <c:axPos val="b"/>
        <c:numFmt formatCode="0%" sourceLinked="1"/>
        <c:majorTickMark val="none"/>
        <c:minorTickMark val="none"/>
        <c:tickLblPos val="nextTo"/>
        <c:crossAx val="357153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709578539018288"/>
          <c:y val="2.3437498558224745E-2"/>
          <c:w val="0.46290421460981712"/>
          <c:h val="0.90693725966183192"/>
        </c:manualLayout>
      </c:layout>
      <c:barChart>
        <c:barDir val="bar"/>
        <c:grouping val="clustered"/>
        <c:varyColors val="0"/>
        <c:ser>
          <c:idx val="0"/>
          <c:order val="0"/>
          <c:tx>
            <c:strRef>
              <c:f>Sheet1!$B$1</c:f>
              <c:strCache>
                <c:ptCount val="1"/>
                <c:pt idx="0">
                  <c:v>% of importance</c:v>
                </c:pt>
              </c:strCache>
            </c:strRef>
          </c:tx>
          <c:spPr>
            <a:solidFill>
              <a:schemeClr val="tx2"/>
            </a:solidFill>
            <a:ln>
              <a:noFill/>
            </a:ln>
            <a:effectLst/>
          </c:spPr>
          <c:invertIfNegative val="0"/>
          <c:cat>
            <c:strRef>
              <c:f>Sheet1!$A$2:$A$20</c:f>
              <c:strCache>
                <c:ptCount val="19"/>
                <c:pt idx="0">
                  <c:v>Having clean and well maintained facilities </c:v>
                </c:pt>
                <c:pt idx="1">
                  <c:v>Having well maintained training/ playing venues/ fields/ courts</c:v>
                </c:pt>
                <c:pt idx="2">
                  <c:v>Communicating with you about opportunities </c:v>
                </c:pt>
                <c:pt idx="3">
                  <c:v>Having qualified/ experienced officials/ coaches available when I compete</c:v>
                </c:pt>
                <c:pt idx="4">
                  <c:v>Providing a safe environment for adults and children</c:v>
                </c:pt>
                <c:pt idx="5">
                  <c:v>Making me aware of the benefits provided to me as a member of Athletics NZ</c:v>
                </c:pt>
                <c:pt idx="6">
                  <c:v>Encouraging good sportsmanship and fair play</c:v>
                </c:pt>
                <c:pt idx="7">
                  <c:v>Making me aware of the developments occurring in athletics across NZ </c:v>
                </c:pt>
                <c:pt idx="8">
                  <c:v>The quality of the coaches or instructors</c:v>
                </c:pt>
                <c:pt idx="9">
                  <c:v>Engaging with the local community</c:v>
                </c:pt>
                <c:pt idx="10">
                  <c:v>Provided information when needed</c:v>
                </c:pt>
                <c:pt idx="11">
                  <c:v>Is fair and provides equal opportunities for all participants</c:v>
                </c:pt>
                <c:pt idx="12">
                  <c:v>Fostering a sense of pride in our club</c:v>
                </c:pt>
                <c:pt idx="13">
                  <c:v>The social environment at the club</c:v>
                </c:pt>
                <c:pt idx="14">
                  <c:v>Being professional and well managed</c:v>
                </c:pt>
                <c:pt idx="15">
                  <c:v>Being responsive to my needs and requirements</c:v>
                </c:pt>
                <c:pt idx="16">
                  <c:v>Helping me develop / fulfil my potential</c:v>
                </c:pt>
                <c:pt idx="17">
                  <c:v>Being friendly and welcoming</c:v>
                </c:pt>
                <c:pt idx="18">
                  <c:v>Value for money</c:v>
                </c:pt>
              </c:strCache>
            </c:strRef>
          </c:cat>
          <c:val>
            <c:numRef>
              <c:f>Sheet1!$B$2:$B$20</c:f>
              <c:numCache>
                <c:formatCode>#0.0</c:formatCode>
                <c:ptCount val="19"/>
                <c:pt idx="0">
                  <c:v>0.39119706143365102</c:v>
                </c:pt>
                <c:pt idx="1">
                  <c:v>0.59058743886779397</c:v>
                </c:pt>
                <c:pt idx="2">
                  <c:v>2.0668633097104498</c:v>
                </c:pt>
                <c:pt idx="3">
                  <c:v>2.42987831979507</c:v>
                </c:pt>
                <c:pt idx="4">
                  <c:v>2.9760796752913699</c:v>
                </c:pt>
                <c:pt idx="5">
                  <c:v>3.0523892870006701</c:v>
                </c:pt>
                <c:pt idx="6">
                  <c:v>3.24099734265537</c:v>
                </c:pt>
                <c:pt idx="7">
                  <c:v>3.3355915422821498</c:v>
                </c:pt>
                <c:pt idx="8">
                  <c:v>3.3679700169349598</c:v>
                </c:pt>
                <c:pt idx="9">
                  <c:v>3.7928932632470902</c:v>
                </c:pt>
                <c:pt idx="10">
                  <c:v>5.9239980795701497</c:v>
                </c:pt>
                <c:pt idx="11">
                  <c:v>7.3444593596187602</c:v>
                </c:pt>
                <c:pt idx="12">
                  <c:v>7.5323449221267902</c:v>
                </c:pt>
                <c:pt idx="13">
                  <c:v>7.83892294775365</c:v>
                </c:pt>
                <c:pt idx="14">
                  <c:v>7.9810694839348804</c:v>
                </c:pt>
                <c:pt idx="15">
                  <c:v>8.5776982409396592</c:v>
                </c:pt>
                <c:pt idx="16">
                  <c:v>8.7905406863483204</c:v>
                </c:pt>
                <c:pt idx="17">
                  <c:v>9.2568267405986209</c:v>
                </c:pt>
                <c:pt idx="18">
                  <c:v>11.509692281890599</c:v>
                </c:pt>
              </c:numCache>
            </c:numRef>
          </c:val>
          <c:extLst>
            <c:ext xmlns:c16="http://schemas.microsoft.com/office/drawing/2014/chart" uri="{C3380CC4-5D6E-409C-BE32-E72D297353CC}">
              <c16:uniqueId val="{00000000-AC74-4861-BEA1-69DCCCD21C96}"/>
            </c:ext>
          </c:extLst>
        </c:ser>
        <c:dLbls>
          <c:showLegendKey val="0"/>
          <c:showVal val="0"/>
          <c:showCatName val="0"/>
          <c:showSerName val="0"/>
          <c:showPercent val="0"/>
          <c:showBubbleSize val="0"/>
        </c:dLbls>
        <c:gapWidth val="182"/>
        <c:axId val="357148056"/>
        <c:axId val="357150800"/>
      </c:barChart>
      <c:catAx>
        <c:axId val="357148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Barlow" panose="00000500000000000000" pitchFamily="2" charset="0"/>
                <a:ea typeface="+mn-ea"/>
                <a:cs typeface="+mn-cs"/>
              </a:defRPr>
            </a:pPr>
            <a:endParaRPr lang="en-US"/>
          </a:p>
        </c:txPr>
        <c:crossAx val="357150800"/>
        <c:crosses val="autoZero"/>
        <c:auto val="0"/>
        <c:lblAlgn val="ctr"/>
        <c:lblOffset val="100"/>
        <c:tickLblSkip val="1"/>
        <c:noMultiLvlLbl val="0"/>
      </c:catAx>
      <c:valAx>
        <c:axId val="357150800"/>
        <c:scaling>
          <c:orientation val="minMax"/>
        </c:scaling>
        <c:delete val="1"/>
        <c:axPos val="b"/>
        <c:numFmt formatCode="#0.0" sourceLinked="1"/>
        <c:majorTickMark val="none"/>
        <c:minorTickMark val="none"/>
        <c:tickLblPos val="nextTo"/>
        <c:crossAx val="35714805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Barlow" panose="00000500000000000000" pitchFamily="2"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896189053225015"/>
          <c:y val="4.6153842659460598E-2"/>
          <c:w val="0.51913566634241393"/>
          <c:h val="0.86692770541128905"/>
        </c:manualLayout>
      </c:layout>
      <c:barChart>
        <c:barDir val="bar"/>
        <c:grouping val="clustered"/>
        <c:varyColors val="0"/>
        <c:ser>
          <c:idx val="0"/>
          <c:order val="0"/>
          <c:tx>
            <c:strRef>
              <c:f>Sheet1!$B$1</c:f>
              <c:strCache>
                <c:ptCount val="1"/>
                <c:pt idx="0">
                  <c:v>Total Athletics 2021</c:v>
                </c:pt>
              </c:strCache>
            </c:strRef>
          </c:tx>
          <c:spPr>
            <a:solidFill>
              <a:schemeClr val="accent2"/>
            </a:solidFill>
            <a:ln>
              <a:solidFill>
                <a:schemeClr val="bg1"/>
              </a:solidFill>
            </a:ln>
          </c:spPr>
          <c:invertIfNegative val="0"/>
          <c:dLbls>
            <c:dLbl>
              <c:idx val="2"/>
              <c:tx>
                <c:rich>
                  <a:bodyPr/>
                  <a:lstStyle/>
                  <a:p>
                    <a:fld id="{F1AF9563-2DC7-4828-AD88-58F6759986F9}" type="VALUE">
                      <a:rPr lang="en-US" smtClean="0"/>
                      <a:pPr/>
                      <a:t>[VALUE]</a:t>
                    </a:fld>
                    <a:r>
                      <a:rPr lang="en-US" sz="1200" b="0" i="0" u="none" strike="noStrike" kern="1200" baseline="0" dirty="0">
                        <a:solidFill>
                          <a:srgbClr val="000000"/>
                        </a:solidFill>
                        <a:latin typeface="Barlow"/>
                        <a:sym typeface="Wingdings 3"/>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4B9-4872-9669-D6889ED834EC}"/>
                </c:ext>
              </c:extLst>
            </c:dLbl>
            <c:dLbl>
              <c:idx val="4"/>
              <c:tx>
                <c:rich>
                  <a:bodyPr/>
                  <a:lstStyle/>
                  <a:p>
                    <a:fld id="{E267401D-8174-4840-9AA4-2C267B8A2140}" type="VALUE">
                      <a:rPr lang="en-US" smtClean="0"/>
                      <a:pPr/>
                      <a:t>[VALUE]</a:t>
                    </a:fld>
                    <a:r>
                      <a:rPr lang="en-US" sz="1200" b="0" i="0" u="none" strike="noStrike" kern="1200" baseline="0" dirty="0">
                        <a:solidFill>
                          <a:srgbClr val="000000"/>
                        </a:solidFill>
                        <a:latin typeface="Barlow"/>
                        <a:sym typeface="Wingdings 3"/>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5D9-47F7-A612-D512D8FBC57D}"/>
                </c:ext>
              </c:extLst>
            </c:dLbl>
            <c:dLbl>
              <c:idx val="5"/>
              <c:tx>
                <c:rich>
                  <a:bodyPr/>
                  <a:lstStyle/>
                  <a:p>
                    <a:fld id="{F6873077-3F82-41A7-A481-76BF298BB0E7}" type="VALUE">
                      <a:rPr lang="en-US" smtClean="0"/>
                      <a:pPr/>
                      <a:t>[VALUE]</a:t>
                    </a:fld>
                    <a:r>
                      <a:rPr lang="en-US" sz="1200" b="0" i="0" u="none" strike="noStrike" kern="1200" baseline="0" dirty="0">
                        <a:solidFill>
                          <a:srgbClr val="000000"/>
                        </a:solidFill>
                        <a:latin typeface="Barlow"/>
                        <a:sym typeface="Wingdings 3"/>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4B9-4872-9669-D6889ED834EC}"/>
                </c:ext>
              </c:extLst>
            </c:dLbl>
            <c:dLbl>
              <c:idx val="6"/>
              <c:tx>
                <c:rich>
                  <a:bodyPr/>
                  <a:lstStyle/>
                  <a:p>
                    <a:fld id="{933BF724-F3A5-4C9F-ABA4-3AEF441E92AE}" type="VALUE">
                      <a:rPr lang="en-US" smtClean="0"/>
                      <a:pPr/>
                      <a:t>[VALUE]</a:t>
                    </a:fld>
                    <a:r>
                      <a:rPr lang="en-US" sz="1200" b="0" i="0" u="none" strike="noStrike" kern="1200" baseline="0" dirty="0">
                        <a:solidFill>
                          <a:srgbClr val="000000"/>
                        </a:solidFill>
                        <a:latin typeface="Barlow"/>
                        <a:sym typeface="Wingdings 3"/>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DD-4B9C-AE3D-16831EEC2EFB}"/>
                </c:ext>
              </c:extLst>
            </c:dLbl>
            <c:spPr>
              <a:noFill/>
              <a:ln>
                <a:noFill/>
              </a:ln>
              <a:effectLst/>
            </c:spPr>
            <c:txPr>
              <a:bodyPr wrap="square" lIns="38100" tIns="19050" rIns="38100" bIns="19050" anchor="ctr" anchorCtr="0">
                <a:spAutoFit/>
              </a:bodyPr>
              <a:lstStyle/>
              <a:p>
                <a:pPr algn="ctr">
                  <a:defRPr lang="en-US" sz="1200" b="0" i="0" u="none" strike="noStrike" kern="1200" baseline="0">
                    <a:solidFill>
                      <a:schemeClr val="tx1"/>
                    </a:solidFill>
                    <a:latin typeface="Barlow"/>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8"/>
                <c:pt idx="0">
                  <c:v>Number of coaches or instructors</c:v>
                </c:pt>
                <c:pt idx="1">
                  <c:v>Participant development programmes</c:v>
                </c:pt>
                <c:pt idx="2">
                  <c:v>Quality of coaching or instructors</c:v>
                </c:pt>
                <c:pt idx="3">
                  <c:v>Facilities e.g. club rooms, changing rooms, toilets</c:v>
                </c:pt>
                <c:pt idx="4">
                  <c:v>Playing/ training venues/ fields</c:v>
                </c:pt>
                <c:pt idx="5">
                  <c:v>Other</c:v>
                </c:pt>
                <c:pt idx="6">
                  <c:v>Don't know</c:v>
                </c:pt>
                <c:pt idx="7">
                  <c:v>I don't want them to improve anything</c:v>
                </c:pt>
              </c:strCache>
            </c:strRef>
          </c:cat>
          <c:val>
            <c:numRef>
              <c:f>Sheet1!$B$2:$B$14</c:f>
              <c:numCache>
                <c:formatCode>0%</c:formatCode>
                <c:ptCount val="8"/>
                <c:pt idx="0">
                  <c:v>0.13</c:v>
                </c:pt>
                <c:pt idx="1">
                  <c:v>0.12</c:v>
                </c:pt>
                <c:pt idx="2">
                  <c:v>0.1</c:v>
                </c:pt>
                <c:pt idx="3">
                  <c:v>0.09</c:v>
                </c:pt>
                <c:pt idx="4">
                  <c:v>0.05</c:v>
                </c:pt>
                <c:pt idx="5">
                  <c:v>0.09</c:v>
                </c:pt>
                <c:pt idx="6">
                  <c:v>0.14000000000000001</c:v>
                </c:pt>
                <c:pt idx="7">
                  <c:v>0.13</c:v>
                </c:pt>
              </c:numCache>
            </c:numRef>
          </c:val>
          <c:extLst>
            <c:ext xmlns:c16="http://schemas.microsoft.com/office/drawing/2014/chart" uri="{C3380CC4-5D6E-409C-BE32-E72D297353CC}">
              <c16:uniqueId val="{00000000-65E0-4B86-A104-1482FD30CB8C}"/>
            </c:ext>
          </c:extLst>
        </c:ser>
        <c:ser>
          <c:idx val="1"/>
          <c:order val="1"/>
          <c:tx>
            <c:strRef>
              <c:f>Sheet1!$C$1</c:f>
              <c:strCache>
                <c:ptCount val="1"/>
                <c:pt idx="0">
                  <c:v>Total Athletics 2017</c:v>
                </c:pt>
              </c:strCache>
            </c:strRef>
          </c:tx>
          <c:spPr>
            <a:solidFill>
              <a:schemeClr val="accent3"/>
            </a:solidFill>
            <a:ln>
              <a:solidFill>
                <a:schemeClr val="bg1"/>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C06-4DD7-A018-9E7FE877F5A8}"/>
                </c:ext>
              </c:extLst>
            </c:dLbl>
            <c:spPr>
              <a:noFill/>
              <a:ln>
                <a:noFill/>
              </a:ln>
              <a:effectLst/>
            </c:spPr>
            <c:txPr>
              <a:bodyPr wrap="square" lIns="38100" tIns="19050" rIns="38100" bIns="19050" anchor="ctr" anchorCtr="0">
                <a:spAutoFit/>
              </a:bodyPr>
              <a:lstStyle/>
              <a:p>
                <a:pPr algn="ctr">
                  <a:defRPr lang="en-US" sz="1200" b="0" i="0" u="none" strike="noStrike" kern="1200" baseline="0">
                    <a:solidFill>
                      <a:schemeClr val="tx1"/>
                    </a:solidFill>
                    <a:latin typeface="Barlow"/>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8"/>
                <c:pt idx="0">
                  <c:v>Number of coaches or instructors</c:v>
                </c:pt>
                <c:pt idx="1">
                  <c:v>Participant development programmes</c:v>
                </c:pt>
                <c:pt idx="2">
                  <c:v>Quality of coaching or instructors</c:v>
                </c:pt>
                <c:pt idx="3">
                  <c:v>Facilities e.g. club rooms, changing rooms, toilets</c:v>
                </c:pt>
                <c:pt idx="4">
                  <c:v>Playing/ training venues/ fields</c:v>
                </c:pt>
                <c:pt idx="5">
                  <c:v>Other</c:v>
                </c:pt>
                <c:pt idx="6">
                  <c:v>Don't know</c:v>
                </c:pt>
                <c:pt idx="7">
                  <c:v>I don't want them to improve anything</c:v>
                </c:pt>
              </c:strCache>
            </c:strRef>
          </c:cat>
          <c:val>
            <c:numRef>
              <c:f>Sheet1!$C$2:$C$14</c:f>
              <c:numCache>
                <c:formatCode>0%</c:formatCode>
                <c:ptCount val="8"/>
                <c:pt idx="0">
                  <c:v>0</c:v>
                </c:pt>
                <c:pt idx="1">
                  <c:v>0.14000000000000001</c:v>
                </c:pt>
                <c:pt idx="2">
                  <c:v>0.25</c:v>
                </c:pt>
                <c:pt idx="3">
                  <c:v>0.09</c:v>
                </c:pt>
                <c:pt idx="4">
                  <c:v>7.0000000000000007E-2</c:v>
                </c:pt>
                <c:pt idx="5">
                  <c:v>7.0000000000000007E-2</c:v>
                </c:pt>
                <c:pt idx="6">
                  <c:v>0.11</c:v>
                </c:pt>
                <c:pt idx="7">
                  <c:v>0.14000000000000001</c:v>
                </c:pt>
              </c:numCache>
            </c:numRef>
          </c:val>
          <c:extLst>
            <c:ext xmlns:c16="http://schemas.microsoft.com/office/drawing/2014/chart" uri="{C3380CC4-5D6E-409C-BE32-E72D297353CC}">
              <c16:uniqueId val="{00000001-65E0-4B86-A104-1482FD30CB8C}"/>
            </c:ext>
          </c:extLst>
        </c:ser>
        <c:dLbls>
          <c:showLegendKey val="0"/>
          <c:showVal val="1"/>
          <c:showCatName val="0"/>
          <c:showSerName val="0"/>
          <c:showPercent val="0"/>
          <c:showBubbleSize val="0"/>
        </c:dLbls>
        <c:gapWidth val="150"/>
        <c:axId val="520991168"/>
        <c:axId val="520993520"/>
      </c:barChart>
      <c:catAx>
        <c:axId val="520991168"/>
        <c:scaling>
          <c:orientation val="maxMin"/>
        </c:scaling>
        <c:delete val="0"/>
        <c:axPos val="l"/>
        <c:numFmt formatCode="General" sourceLinked="0"/>
        <c:majorTickMark val="out"/>
        <c:minorTickMark val="none"/>
        <c:tickLblPos val="nextTo"/>
        <c:spPr>
          <a:ln>
            <a:solidFill>
              <a:srgbClr val="8C8C8C"/>
            </a:solidFill>
          </a:ln>
        </c:spPr>
        <c:txPr>
          <a:bodyPr/>
          <a:lstStyle/>
          <a:p>
            <a:pPr>
              <a:defRPr sz="1000" b="0" i="0">
                <a:solidFill>
                  <a:schemeClr val="tx1">
                    <a:lumMod val="65000"/>
                    <a:lumOff val="35000"/>
                  </a:schemeClr>
                </a:solidFill>
                <a:latin typeface="Barlow" charset="0"/>
                <a:ea typeface="Barlow" charset="0"/>
                <a:cs typeface="Barlow" charset="0"/>
              </a:defRPr>
            </a:pPr>
            <a:endParaRPr lang="en-US"/>
          </a:p>
        </c:txPr>
        <c:crossAx val="520993520"/>
        <c:crosses val="autoZero"/>
        <c:auto val="1"/>
        <c:lblAlgn val="ctr"/>
        <c:lblOffset val="100"/>
        <c:noMultiLvlLbl val="0"/>
      </c:catAx>
      <c:valAx>
        <c:axId val="520993520"/>
        <c:scaling>
          <c:orientation val="minMax"/>
        </c:scaling>
        <c:delete val="1"/>
        <c:axPos val="t"/>
        <c:numFmt formatCode="0%" sourceLinked="1"/>
        <c:majorTickMark val="out"/>
        <c:minorTickMark val="none"/>
        <c:tickLblPos val="nextTo"/>
        <c:crossAx val="520991168"/>
        <c:crosses val="autoZero"/>
        <c:crossBetween val="between"/>
      </c:valAx>
    </c:plotArea>
    <c:legend>
      <c:legendPos val="tr"/>
      <c:layout>
        <c:manualLayout>
          <c:xMode val="edge"/>
          <c:yMode val="edge"/>
          <c:x val="0.71057216431298531"/>
          <c:y val="0.57146711890685375"/>
          <c:w val="0.26345996336707922"/>
          <c:h val="0.14339326043172293"/>
        </c:manualLayout>
      </c:layout>
      <c:overlay val="1"/>
      <c:txPr>
        <a:bodyPr/>
        <a:lstStyle/>
        <a:p>
          <a:pPr>
            <a:defRPr sz="1200" b="0" i="0">
              <a:solidFill>
                <a:schemeClr val="tx1">
                  <a:lumMod val="65000"/>
                  <a:lumOff val="35000"/>
                </a:schemeClr>
              </a:solidFill>
              <a:latin typeface="Barlow"/>
              <a:ea typeface="Barlow Medium" charset="0"/>
              <a:cs typeface="Barlow Medium" charset="0"/>
            </a:defRPr>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197997254088559"/>
          <c:y val="6.6125077141561281E-2"/>
          <c:w val="0.64802002745911447"/>
          <c:h val="0.83903281211661573"/>
        </c:manualLayout>
      </c:layout>
      <c:barChart>
        <c:barDir val="bar"/>
        <c:grouping val="percentStacked"/>
        <c:varyColors val="0"/>
        <c:ser>
          <c:idx val="0"/>
          <c:order val="0"/>
          <c:tx>
            <c:strRef>
              <c:f>Sheet1!$B$1</c:f>
              <c:strCache>
                <c:ptCount val="1"/>
                <c:pt idx="0">
                  <c:v>Strongly disagree</c:v>
                </c:pt>
              </c:strCache>
            </c:strRef>
          </c:tx>
          <c:spPr>
            <a:solidFill>
              <a:schemeClr val="bg1">
                <a:lumMod val="50000"/>
              </a:schemeClr>
            </a:solidFill>
          </c:spPr>
          <c:invertIfNegative val="0"/>
          <c:dLbls>
            <c:dLbl>
              <c:idx val="0"/>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26EF-4688-9496-759E3AB6E820}"/>
                </c:ext>
              </c:extLst>
            </c:dLbl>
            <c:dLbl>
              <c:idx val="1"/>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DDE5-4E96-802A-2099B509B1E5}"/>
                </c:ext>
              </c:extLst>
            </c:dLbl>
            <c:dLbl>
              <c:idx val="2"/>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DDE5-4E96-802A-2099B509B1E5}"/>
                </c:ext>
              </c:extLst>
            </c:dLbl>
            <c:dLbl>
              <c:idx val="3"/>
              <c:spPr/>
              <c:txPr>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DDE5-4E96-802A-2099B509B1E5}"/>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My club provides me the opportunity to participate in athletics in a way that meets my needs</c:v>
                </c:pt>
              </c:strCache>
            </c:strRef>
          </c:cat>
          <c:val>
            <c:numRef>
              <c:f>Sheet1!$B$2</c:f>
              <c:numCache>
                <c:formatCode>0%</c:formatCode>
                <c:ptCount val="1"/>
                <c:pt idx="0">
                  <c:v>7.0000000000000007E-2</c:v>
                </c:pt>
              </c:numCache>
            </c:numRef>
          </c:val>
          <c:extLst>
            <c:ext xmlns:c16="http://schemas.microsoft.com/office/drawing/2014/chart" uri="{C3380CC4-5D6E-409C-BE32-E72D297353CC}">
              <c16:uniqueId val="{00000004-26EF-4688-9496-759E3AB6E820}"/>
            </c:ext>
          </c:extLst>
        </c:ser>
        <c:ser>
          <c:idx val="1"/>
          <c:order val="1"/>
          <c:tx>
            <c:strRef>
              <c:f>Sheet1!$C$1</c:f>
              <c:strCache>
                <c:ptCount val="1"/>
                <c:pt idx="0">
                  <c:v>Disagree</c:v>
                </c:pt>
              </c:strCache>
            </c:strRef>
          </c:tx>
          <c:spPr>
            <a:solidFill>
              <a:schemeClr val="bg2">
                <a:lumMod val="75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My club provides me the opportunity to participate in athletics in a way that meets my needs</c:v>
                </c:pt>
              </c:strCache>
            </c:strRef>
          </c:cat>
          <c:val>
            <c:numRef>
              <c:f>Sheet1!$C$2</c:f>
              <c:numCache>
                <c:formatCode>0%</c:formatCode>
                <c:ptCount val="1"/>
                <c:pt idx="0">
                  <c:v>0.03</c:v>
                </c:pt>
              </c:numCache>
            </c:numRef>
          </c:val>
          <c:extLst>
            <c:ext xmlns:c16="http://schemas.microsoft.com/office/drawing/2014/chart" uri="{C3380CC4-5D6E-409C-BE32-E72D297353CC}">
              <c16:uniqueId val="{00000006-26EF-4688-9496-759E3AB6E820}"/>
            </c:ext>
          </c:extLst>
        </c:ser>
        <c:ser>
          <c:idx val="2"/>
          <c:order val="2"/>
          <c:tx>
            <c:strRef>
              <c:f>Sheet1!$D$1</c:f>
              <c:strCache>
                <c:ptCount val="1"/>
                <c:pt idx="0">
                  <c:v>Neither agree or disagree</c:v>
                </c:pt>
              </c:strCache>
            </c:strRef>
          </c:tx>
          <c:spPr>
            <a:solidFill>
              <a:schemeClr val="bg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My club provides me the opportunity to participate in athletics in a way that meets my needs</c:v>
                </c:pt>
              </c:strCache>
            </c:strRef>
          </c:cat>
          <c:val>
            <c:numRef>
              <c:f>Sheet1!$D$2</c:f>
              <c:numCache>
                <c:formatCode>0%</c:formatCode>
                <c:ptCount val="1"/>
                <c:pt idx="0">
                  <c:v>0.08</c:v>
                </c:pt>
              </c:numCache>
            </c:numRef>
          </c:val>
          <c:extLst>
            <c:ext xmlns:c16="http://schemas.microsoft.com/office/drawing/2014/chart" uri="{C3380CC4-5D6E-409C-BE32-E72D297353CC}">
              <c16:uniqueId val="{00000007-26EF-4688-9496-759E3AB6E820}"/>
            </c:ext>
          </c:extLst>
        </c:ser>
        <c:ser>
          <c:idx val="3"/>
          <c:order val="3"/>
          <c:tx>
            <c:strRef>
              <c:f>Sheet1!$E$1</c:f>
              <c:strCache>
                <c:ptCount val="1"/>
                <c:pt idx="0">
                  <c:v>Agree</c:v>
                </c:pt>
              </c:strCache>
            </c:strRef>
          </c:tx>
          <c:spPr>
            <a:solidFill>
              <a:schemeClr val="accent2"/>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My club provides me the opportunity to participate in athletics in a way that meets my needs</c:v>
                </c:pt>
              </c:strCache>
            </c:strRef>
          </c:cat>
          <c:val>
            <c:numRef>
              <c:f>Sheet1!$E$2</c:f>
              <c:numCache>
                <c:formatCode>0%</c:formatCode>
                <c:ptCount val="1"/>
                <c:pt idx="0">
                  <c:v>0.43</c:v>
                </c:pt>
              </c:numCache>
            </c:numRef>
          </c:val>
          <c:extLst>
            <c:ext xmlns:c16="http://schemas.microsoft.com/office/drawing/2014/chart" uri="{C3380CC4-5D6E-409C-BE32-E72D297353CC}">
              <c16:uniqueId val="{00000008-26EF-4688-9496-759E3AB6E820}"/>
            </c:ext>
          </c:extLst>
        </c:ser>
        <c:ser>
          <c:idx val="4"/>
          <c:order val="4"/>
          <c:tx>
            <c:strRef>
              <c:f>Sheet1!$F$1</c:f>
              <c:strCache>
                <c:ptCount val="1"/>
                <c:pt idx="0">
                  <c:v>Strongly agree</c:v>
                </c:pt>
              </c:strCache>
            </c:strRef>
          </c:tx>
          <c:spPr>
            <a:solidFill>
              <a:schemeClr val="tx2"/>
            </a:solidFill>
            <a:ln>
              <a:noFill/>
            </a:ln>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My club provides me the opportunity to participate in athletics in a way that meets my needs</c:v>
                </c:pt>
              </c:strCache>
            </c:strRef>
          </c:cat>
          <c:val>
            <c:numRef>
              <c:f>Sheet1!$F$2</c:f>
              <c:numCache>
                <c:formatCode>0%</c:formatCode>
                <c:ptCount val="1"/>
                <c:pt idx="0">
                  <c:v>0.4</c:v>
                </c:pt>
              </c:numCache>
            </c:numRef>
          </c:val>
          <c:extLst>
            <c:ext xmlns:c16="http://schemas.microsoft.com/office/drawing/2014/chart" uri="{C3380CC4-5D6E-409C-BE32-E72D297353CC}">
              <c16:uniqueId val="{00000009-26EF-4688-9496-759E3AB6E820}"/>
            </c:ext>
          </c:extLst>
        </c:ser>
        <c:dLbls>
          <c:showLegendKey val="0"/>
          <c:showVal val="1"/>
          <c:showCatName val="0"/>
          <c:showSerName val="0"/>
          <c:showPercent val="0"/>
          <c:showBubbleSize val="0"/>
        </c:dLbls>
        <c:gapWidth val="99"/>
        <c:overlap val="100"/>
        <c:axId val="893450240"/>
        <c:axId val="893445888"/>
      </c:barChart>
      <c:catAx>
        <c:axId val="893450240"/>
        <c:scaling>
          <c:orientation val="maxMin"/>
        </c:scaling>
        <c:delete val="0"/>
        <c:axPos val="l"/>
        <c:numFmt formatCode="General" sourceLinked="1"/>
        <c:majorTickMark val="none"/>
        <c:minorTickMark val="none"/>
        <c:tickLblPos val="nextTo"/>
        <c:spPr>
          <a:ln w="25400" cmpd="sng">
            <a:solidFill>
              <a:srgbClr val="000000"/>
            </a:solidFill>
          </a:ln>
        </c:spPr>
        <c:crossAx val="893445888"/>
        <c:crosses val="autoZero"/>
        <c:auto val="1"/>
        <c:lblAlgn val="ctr"/>
        <c:lblOffset val="100"/>
        <c:noMultiLvlLbl val="0"/>
      </c:catAx>
      <c:valAx>
        <c:axId val="893445888"/>
        <c:scaling>
          <c:orientation val="minMax"/>
        </c:scaling>
        <c:delete val="1"/>
        <c:axPos val="t"/>
        <c:numFmt formatCode="0%" sourceLinked="0"/>
        <c:majorTickMark val="out"/>
        <c:minorTickMark val="none"/>
        <c:tickLblPos val="none"/>
        <c:crossAx val="893450240"/>
        <c:crosses val="autoZero"/>
        <c:crossBetween val="between"/>
      </c:valAx>
      <c:spPr>
        <a:noFill/>
        <a:ln w="25395">
          <a:noFill/>
        </a:ln>
      </c:spPr>
    </c:plotArea>
    <c:legend>
      <c:legendPos val="b"/>
      <c:layout>
        <c:manualLayout>
          <c:xMode val="edge"/>
          <c:yMode val="edge"/>
          <c:x val="0.34589983042638506"/>
          <c:y val="0.91853256303302022"/>
          <c:w val="0.65410016957361494"/>
          <c:h val="6.4234223074395733E-2"/>
        </c:manualLayout>
      </c:layout>
      <c:overlay val="0"/>
    </c:legend>
    <c:plotVisOnly val="1"/>
    <c:dispBlanksAs val="gap"/>
    <c:showDLblsOverMax val="0"/>
  </c:chart>
  <c:txPr>
    <a:bodyPr/>
    <a:lstStyle/>
    <a:p>
      <a:pPr>
        <a:defRPr sz="1000" baseline="0">
          <a:latin typeface="Barlow" panose="00000500000000000000" pitchFamily="2" charset="0"/>
          <a:cs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r>
              <a:rPr lang="en-NZ" sz="1400" b="1" dirty="0"/>
              <a:t>Overall satisfaction </a:t>
            </a:r>
            <a:r>
              <a:rPr lang="en-NZ" sz="1200" b="0" dirty="0"/>
              <a:t>(% very or extremely satisfied)</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5-12 years</c:v>
                </c:pt>
                <c:pt idx="1">
                  <c:v>13-15 years</c:v>
                </c:pt>
                <c:pt idx="2">
                  <c:v>16-24 years</c:v>
                </c:pt>
                <c:pt idx="3">
                  <c:v>25-34 years</c:v>
                </c:pt>
                <c:pt idx="4">
                  <c:v>35-44 years</c:v>
                </c:pt>
                <c:pt idx="5">
                  <c:v>45-54 years</c:v>
                </c:pt>
                <c:pt idx="6">
                  <c:v>55-64 years</c:v>
                </c:pt>
                <c:pt idx="7">
                  <c:v>65+ years</c:v>
                </c:pt>
              </c:strCache>
            </c:strRef>
          </c:cat>
          <c:val>
            <c:numRef>
              <c:f>Sheet1!$B$2:$B$9</c:f>
              <c:numCache>
                <c:formatCode>0%</c:formatCode>
                <c:ptCount val="8"/>
                <c:pt idx="0">
                  <c:v>0.52</c:v>
                </c:pt>
                <c:pt idx="1">
                  <c:v>0.69</c:v>
                </c:pt>
                <c:pt idx="2">
                  <c:v>0.66</c:v>
                </c:pt>
                <c:pt idx="3">
                  <c:v>0.64</c:v>
                </c:pt>
                <c:pt idx="4">
                  <c:v>0.64</c:v>
                </c:pt>
                <c:pt idx="5">
                  <c:v>0.66</c:v>
                </c:pt>
                <c:pt idx="6">
                  <c:v>0.68</c:v>
                </c:pt>
                <c:pt idx="7">
                  <c:v>0.76</c:v>
                </c:pt>
              </c:numCache>
            </c:numRef>
          </c:val>
          <c:extLst>
            <c:ext xmlns:c16="http://schemas.microsoft.com/office/drawing/2014/chart" uri="{C3380CC4-5D6E-409C-BE32-E72D297353CC}">
              <c16:uniqueId val="{00000000-96FB-4521-9E30-DB4BAA1A24B4}"/>
            </c:ext>
          </c:extLst>
        </c:ser>
        <c:ser>
          <c:idx val="1"/>
          <c:order val="1"/>
          <c:tx>
            <c:strRef>
              <c:f>Sheet1!$C$1</c:f>
              <c:strCache>
                <c:ptCount val="1"/>
                <c:pt idx="0">
                  <c:v>2021</c:v>
                </c:pt>
              </c:strCache>
            </c:strRef>
          </c:tx>
          <c:spPr>
            <a:solidFill>
              <a:schemeClr val="accent2"/>
            </a:solidFill>
            <a:ln>
              <a:noFill/>
            </a:ln>
            <a:effectLst/>
          </c:spPr>
          <c:invertIfNegative val="0"/>
          <c:dLbls>
            <c:dLbl>
              <c:idx val="0"/>
              <c:tx>
                <c:rich>
                  <a:bodyPr/>
                  <a:lstStyle/>
                  <a:p>
                    <a:fld id="{AD7F76CA-506B-4FE5-90B8-F379E83A2C7D}" type="VALUE">
                      <a:rPr lang="en-US" smtClean="0"/>
                      <a:pPr/>
                      <a:t>[VALUE]</a:t>
                    </a:fld>
                    <a:r>
                      <a:rPr lang="en-US" sz="1200" b="0" i="0" u="none" strike="noStrike" kern="1200" baseline="0" dirty="0">
                        <a:solidFill>
                          <a:srgbClr val="000000"/>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BD-4DBE-9CAA-E4CD550CE378}"/>
                </c:ext>
              </c:extLst>
            </c:dLbl>
            <c:dLbl>
              <c:idx val="3"/>
              <c:tx>
                <c:rich>
                  <a:bodyPr/>
                  <a:lstStyle/>
                  <a:p>
                    <a:fld id="{AA6BD43F-C050-48C0-B931-7C81182D9FE9}" type="VALUE">
                      <a:rPr lang="en-US" smtClean="0"/>
                      <a:pPr/>
                      <a:t>[VALUE]</a:t>
                    </a:fld>
                    <a:endParaRPr lang="en-NZ"/>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BD-4DBE-9CAA-E4CD550CE378}"/>
                </c:ext>
              </c:extLst>
            </c:dLbl>
            <c:dLbl>
              <c:idx val="7"/>
              <c:tx>
                <c:rich>
                  <a:bodyPr/>
                  <a:lstStyle/>
                  <a:p>
                    <a:fld id="{E770120D-9B23-4A7F-AC8B-0335E5EEA176}" type="VALUE">
                      <a:rPr lang="en-US" smtClean="0"/>
                      <a:pPr/>
                      <a:t>[VALUE]</a:t>
                    </a:fld>
                    <a:r>
                      <a:rPr lang="en-US" sz="1050" b="0" i="0" u="none" strike="noStrike" kern="1200" baseline="0" dirty="0">
                        <a:solidFill>
                          <a:srgbClr val="218535"/>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B4-4868-8086-0119A1E3D3DA}"/>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5-12 years</c:v>
                </c:pt>
                <c:pt idx="1">
                  <c:v>13-15 years</c:v>
                </c:pt>
                <c:pt idx="2">
                  <c:v>16-24 years</c:v>
                </c:pt>
                <c:pt idx="3">
                  <c:v>25-34 years</c:v>
                </c:pt>
                <c:pt idx="4">
                  <c:v>35-44 years</c:v>
                </c:pt>
                <c:pt idx="5">
                  <c:v>45-54 years</c:v>
                </c:pt>
                <c:pt idx="6">
                  <c:v>55-64 years</c:v>
                </c:pt>
                <c:pt idx="7">
                  <c:v>65+ years</c:v>
                </c:pt>
              </c:strCache>
            </c:strRef>
          </c:cat>
          <c:val>
            <c:numRef>
              <c:f>Sheet1!$C$2:$C$9</c:f>
              <c:numCache>
                <c:formatCode>0%</c:formatCode>
                <c:ptCount val="8"/>
                <c:pt idx="0">
                  <c:v>0.63</c:v>
                </c:pt>
                <c:pt idx="1">
                  <c:v>0.68</c:v>
                </c:pt>
                <c:pt idx="2">
                  <c:v>0.7</c:v>
                </c:pt>
                <c:pt idx="3">
                  <c:v>0.63</c:v>
                </c:pt>
                <c:pt idx="4">
                  <c:v>0.72</c:v>
                </c:pt>
                <c:pt idx="5">
                  <c:v>0.73</c:v>
                </c:pt>
                <c:pt idx="6">
                  <c:v>0.72</c:v>
                </c:pt>
                <c:pt idx="7">
                  <c:v>0.79</c:v>
                </c:pt>
              </c:numCache>
            </c:numRef>
          </c:val>
          <c:extLst>
            <c:ext xmlns:c16="http://schemas.microsoft.com/office/drawing/2014/chart" uri="{C3380CC4-5D6E-409C-BE32-E72D297353CC}">
              <c16:uniqueId val="{00000001-96FB-4521-9E30-DB4BAA1A24B4}"/>
            </c:ext>
          </c:extLst>
        </c:ser>
        <c:dLbls>
          <c:dLblPos val="outEnd"/>
          <c:showLegendKey val="0"/>
          <c:showVal val="1"/>
          <c:showCatName val="0"/>
          <c:showSerName val="0"/>
          <c:showPercent val="0"/>
          <c:showBubbleSize val="0"/>
        </c:dLbls>
        <c:gapWidth val="219"/>
        <c:overlap val="-27"/>
        <c:axId val="482017168"/>
        <c:axId val="482013232"/>
      </c:barChart>
      <c:catAx>
        <c:axId val="48201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arlow"/>
                <a:ea typeface="+mn-ea"/>
                <a:cs typeface="+mn-cs"/>
              </a:defRPr>
            </a:pPr>
            <a:endParaRPr lang="en-US"/>
          </a:p>
        </c:txPr>
        <c:crossAx val="482013232"/>
        <c:crosses val="autoZero"/>
        <c:auto val="1"/>
        <c:lblAlgn val="ctr"/>
        <c:lblOffset val="100"/>
        <c:noMultiLvlLbl val="0"/>
      </c:catAx>
      <c:valAx>
        <c:axId val="482013232"/>
        <c:scaling>
          <c:orientation val="minMax"/>
        </c:scaling>
        <c:delete val="1"/>
        <c:axPos val="l"/>
        <c:numFmt formatCode="0%" sourceLinked="1"/>
        <c:majorTickMark val="none"/>
        <c:minorTickMark val="none"/>
        <c:tickLblPos val="nextTo"/>
        <c:crossAx val="482017168"/>
        <c:crosses val="autoZero"/>
        <c:crossBetween val="between"/>
      </c:valAx>
      <c:spPr>
        <a:noFill/>
        <a:ln>
          <a:noFill/>
        </a:ln>
        <a:effectLst/>
      </c:spPr>
    </c:plotArea>
    <c:legend>
      <c:legendPos val="b"/>
      <c:layout>
        <c:manualLayout>
          <c:xMode val="edge"/>
          <c:yMode val="edge"/>
          <c:x val="0.37042215043889337"/>
          <c:y val="0.87767876832141745"/>
          <c:w val="0.26959371303066793"/>
          <c:h val="9.089272925377749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arlow"/>
              <a:ea typeface="+mn-ea"/>
              <a:cs typeface="+mn-cs"/>
            </a:defRPr>
          </a:pPr>
          <a:endParaRPr lang="en-US"/>
        </a:p>
      </c:txPr>
    </c:legend>
    <c:plotVisOnly val="1"/>
    <c:dispBlanksAs val="gap"/>
    <c:showDLblsOverMax val="0"/>
  </c:chart>
  <c:spPr>
    <a:noFill/>
    <a:ln>
      <a:noFill/>
    </a:ln>
    <a:effectLst/>
  </c:spPr>
  <c:txPr>
    <a:bodyPr/>
    <a:lstStyle/>
    <a:p>
      <a:pPr>
        <a:defRPr>
          <a:latin typeface="Barlow"/>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r>
              <a:rPr lang="en-NZ" sz="1400" b="1" dirty="0"/>
              <a:t>Value</a:t>
            </a:r>
            <a:r>
              <a:rPr lang="en-NZ" sz="1400" b="1" baseline="0" dirty="0"/>
              <a:t> for money </a:t>
            </a:r>
            <a:r>
              <a:rPr lang="en-NZ" sz="1200" b="0" dirty="0"/>
              <a:t>(% agree or strongly agree)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5-12 years</c:v>
                </c:pt>
                <c:pt idx="1">
                  <c:v>13-15 years</c:v>
                </c:pt>
                <c:pt idx="2">
                  <c:v>16-24 years</c:v>
                </c:pt>
                <c:pt idx="3">
                  <c:v>25-34 years</c:v>
                </c:pt>
                <c:pt idx="4">
                  <c:v>35-44 years</c:v>
                </c:pt>
                <c:pt idx="5">
                  <c:v>45-54 years</c:v>
                </c:pt>
                <c:pt idx="6">
                  <c:v>55-64 years</c:v>
                </c:pt>
                <c:pt idx="7">
                  <c:v>65+ years</c:v>
                </c:pt>
              </c:strCache>
            </c:strRef>
          </c:cat>
          <c:val>
            <c:numRef>
              <c:f>Sheet1!$B$2:$B$9</c:f>
              <c:numCache>
                <c:formatCode>0%</c:formatCode>
                <c:ptCount val="8"/>
                <c:pt idx="0">
                  <c:v>0.67</c:v>
                </c:pt>
                <c:pt idx="1">
                  <c:v>0.81</c:v>
                </c:pt>
                <c:pt idx="2">
                  <c:v>0.74</c:v>
                </c:pt>
                <c:pt idx="3">
                  <c:v>0.62</c:v>
                </c:pt>
                <c:pt idx="4">
                  <c:v>0.71</c:v>
                </c:pt>
                <c:pt idx="5">
                  <c:v>0.8</c:v>
                </c:pt>
                <c:pt idx="6">
                  <c:v>0.87</c:v>
                </c:pt>
                <c:pt idx="7">
                  <c:v>0.85</c:v>
                </c:pt>
              </c:numCache>
            </c:numRef>
          </c:val>
          <c:extLst>
            <c:ext xmlns:c16="http://schemas.microsoft.com/office/drawing/2014/chart" uri="{C3380CC4-5D6E-409C-BE32-E72D297353CC}">
              <c16:uniqueId val="{00000000-1F65-4B8F-921C-9BED81B96276}"/>
            </c:ext>
          </c:extLst>
        </c:ser>
        <c:ser>
          <c:idx val="1"/>
          <c:order val="1"/>
          <c:tx>
            <c:strRef>
              <c:f>Sheet1!$C$1</c:f>
              <c:strCache>
                <c:ptCount val="1"/>
                <c:pt idx="0">
                  <c:v>2021</c:v>
                </c:pt>
              </c:strCache>
            </c:strRef>
          </c:tx>
          <c:spPr>
            <a:solidFill>
              <a:schemeClr val="accent2"/>
            </a:solidFill>
            <a:ln>
              <a:noFill/>
            </a:ln>
            <a:effectLst/>
          </c:spPr>
          <c:invertIfNegative val="0"/>
          <c:dLbls>
            <c:dLbl>
              <c:idx val="0"/>
              <c:tx>
                <c:rich>
                  <a:bodyPr/>
                  <a:lstStyle/>
                  <a:p>
                    <a:fld id="{D36F3046-3E8C-43F2-8F6F-047FCBFAD9C4}" type="VALUE">
                      <a:rPr lang="en-US" smtClean="0"/>
                      <a:pPr/>
                      <a:t>[VALUE]</a:t>
                    </a:fld>
                    <a:r>
                      <a:rPr lang="en-US" sz="1100" b="0" i="0" u="none" strike="noStrike" kern="1200" baseline="0" dirty="0">
                        <a:solidFill>
                          <a:srgbClr val="000000"/>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CB-4455-99AB-9A130F9AD028}"/>
                </c:ext>
              </c:extLst>
            </c:dLbl>
            <c:dLbl>
              <c:idx val="5"/>
              <c:tx>
                <c:rich>
                  <a:bodyPr/>
                  <a:lstStyle/>
                  <a:p>
                    <a:fld id="{97F71B65-7093-4D58-9D27-373B3FFB32F5}" type="VALUE">
                      <a:rPr lang="en-US" smtClean="0"/>
                      <a:pPr/>
                      <a:t>[VALUE]</a:t>
                    </a:fld>
                    <a:r>
                      <a:rPr lang="en-US" sz="1050" b="0" i="0" u="none" strike="noStrike" kern="1200" baseline="0" dirty="0">
                        <a:solidFill>
                          <a:srgbClr val="218535"/>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5DB-4C2D-B394-B5B582544FDB}"/>
                </c:ext>
              </c:extLst>
            </c:dLbl>
            <c:dLbl>
              <c:idx val="6"/>
              <c:tx>
                <c:rich>
                  <a:bodyPr/>
                  <a:lstStyle/>
                  <a:p>
                    <a:fld id="{37DCE395-A565-4A62-B719-F4645AFD7F8B}" type="VALUE">
                      <a:rPr lang="en-US" smtClean="0"/>
                      <a:pPr/>
                      <a:t>[VALUE]</a:t>
                    </a:fld>
                    <a:r>
                      <a:rPr lang="en-US" sz="1050" b="0" i="0" u="none" strike="noStrike" kern="1200" baseline="0" dirty="0">
                        <a:solidFill>
                          <a:srgbClr val="000000"/>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5DB-4C2D-B394-B5B582544FDB}"/>
                </c:ext>
              </c:extLst>
            </c:dLbl>
            <c:dLbl>
              <c:idx val="7"/>
              <c:tx>
                <c:rich>
                  <a:bodyPr/>
                  <a:lstStyle/>
                  <a:p>
                    <a:fld id="{DECC7023-91F2-41CC-9CE9-792D22C21B48}" type="VALUE">
                      <a:rPr lang="en-US" smtClean="0"/>
                      <a:pPr/>
                      <a:t>[VALUE]</a:t>
                    </a:fld>
                    <a:r>
                      <a:rPr lang="en-US" sz="1050" b="0" i="0" u="none" strike="noStrike" kern="1200" baseline="0" dirty="0">
                        <a:solidFill>
                          <a:srgbClr val="218535"/>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5DB-4C2D-B394-B5B582544FDB}"/>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5-12 years</c:v>
                </c:pt>
                <c:pt idx="1">
                  <c:v>13-15 years</c:v>
                </c:pt>
                <c:pt idx="2">
                  <c:v>16-24 years</c:v>
                </c:pt>
                <c:pt idx="3">
                  <c:v>25-34 years</c:v>
                </c:pt>
                <c:pt idx="4">
                  <c:v>35-44 years</c:v>
                </c:pt>
                <c:pt idx="5">
                  <c:v>45-54 years</c:v>
                </c:pt>
                <c:pt idx="6">
                  <c:v>55-64 years</c:v>
                </c:pt>
                <c:pt idx="7">
                  <c:v>65+ years</c:v>
                </c:pt>
              </c:strCache>
            </c:strRef>
          </c:cat>
          <c:val>
            <c:numRef>
              <c:f>Sheet1!$C$2:$C$9</c:f>
              <c:numCache>
                <c:formatCode>0%</c:formatCode>
                <c:ptCount val="8"/>
                <c:pt idx="0">
                  <c:v>0.74</c:v>
                </c:pt>
                <c:pt idx="1">
                  <c:v>0.78</c:v>
                </c:pt>
                <c:pt idx="2">
                  <c:v>0.69</c:v>
                </c:pt>
                <c:pt idx="3">
                  <c:v>0.65</c:v>
                </c:pt>
                <c:pt idx="4">
                  <c:v>0.71</c:v>
                </c:pt>
                <c:pt idx="5">
                  <c:v>0.83</c:v>
                </c:pt>
                <c:pt idx="6">
                  <c:v>0.7</c:v>
                </c:pt>
                <c:pt idx="7">
                  <c:v>0.85</c:v>
                </c:pt>
              </c:numCache>
            </c:numRef>
          </c:val>
          <c:extLst>
            <c:ext xmlns:c16="http://schemas.microsoft.com/office/drawing/2014/chart" uri="{C3380CC4-5D6E-409C-BE32-E72D297353CC}">
              <c16:uniqueId val="{00000001-1F65-4B8F-921C-9BED81B96276}"/>
            </c:ext>
          </c:extLst>
        </c:ser>
        <c:dLbls>
          <c:dLblPos val="outEnd"/>
          <c:showLegendKey val="0"/>
          <c:showVal val="1"/>
          <c:showCatName val="0"/>
          <c:showSerName val="0"/>
          <c:showPercent val="0"/>
          <c:showBubbleSize val="0"/>
        </c:dLbls>
        <c:gapWidth val="219"/>
        <c:overlap val="-27"/>
        <c:axId val="482017168"/>
        <c:axId val="482013232"/>
      </c:barChart>
      <c:catAx>
        <c:axId val="48201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arlow"/>
                <a:ea typeface="+mn-ea"/>
                <a:cs typeface="+mn-cs"/>
              </a:defRPr>
            </a:pPr>
            <a:endParaRPr lang="en-US"/>
          </a:p>
        </c:txPr>
        <c:crossAx val="482013232"/>
        <c:crosses val="autoZero"/>
        <c:auto val="1"/>
        <c:lblAlgn val="ctr"/>
        <c:lblOffset val="100"/>
        <c:noMultiLvlLbl val="0"/>
      </c:catAx>
      <c:valAx>
        <c:axId val="482013232"/>
        <c:scaling>
          <c:orientation val="minMax"/>
          <c:max val="1.2"/>
        </c:scaling>
        <c:delete val="1"/>
        <c:axPos val="l"/>
        <c:numFmt formatCode="0%" sourceLinked="1"/>
        <c:majorTickMark val="out"/>
        <c:minorTickMark val="none"/>
        <c:tickLblPos val="nextTo"/>
        <c:crossAx val="482017168"/>
        <c:crosses val="autoZero"/>
        <c:crossBetween val="between"/>
      </c:valAx>
      <c:spPr>
        <a:noFill/>
        <a:ln>
          <a:noFill/>
        </a:ln>
        <a:effectLst/>
      </c:spPr>
    </c:plotArea>
    <c:legend>
      <c:legendPos val="b"/>
      <c:layout>
        <c:manualLayout>
          <c:xMode val="edge"/>
          <c:yMode val="edge"/>
          <c:x val="0.37042215043889337"/>
          <c:y val="0.87767876832141745"/>
          <c:w val="0.25915553006999437"/>
          <c:h val="9.089272925377749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arlow"/>
              <a:ea typeface="+mn-ea"/>
              <a:cs typeface="+mn-cs"/>
            </a:defRPr>
          </a:pPr>
          <a:endParaRPr lang="en-US"/>
        </a:p>
      </c:txPr>
    </c:legend>
    <c:plotVisOnly val="1"/>
    <c:dispBlanksAs val="gap"/>
    <c:showDLblsOverMax val="0"/>
  </c:chart>
  <c:spPr>
    <a:noFill/>
    <a:ln>
      <a:noFill/>
    </a:ln>
    <a:effectLst/>
  </c:spPr>
  <c:txPr>
    <a:bodyPr/>
    <a:lstStyle/>
    <a:p>
      <a:pPr>
        <a:defRPr>
          <a:latin typeface="Barlow"/>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r>
              <a:rPr lang="en-NZ" sz="1400" b="1" dirty="0"/>
              <a:t>NPS </a:t>
            </a:r>
            <a:r>
              <a:rPr lang="en-NZ" sz="1200" b="0" dirty="0"/>
              <a:t>(promoters minus detractors)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dLbls>
            <c:dLbl>
              <c:idx val="0"/>
              <c:tx>
                <c:rich>
                  <a:bodyPr/>
                  <a:lstStyle/>
                  <a:p>
                    <a:r>
                      <a:rPr lang="en-US" dirty="0"/>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EFB-453C-9EC8-D495EE9D9412}"/>
                </c:ext>
              </c:extLst>
            </c:dLbl>
            <c:dLbl>
              <c:idx val="1"/>
              <c:tx>
                <c:rich>
                  <a:bodyPr/>
                  <a:lstStyle/>
                  <a:p>
                    <a:r>
                      <a:rPr lang="en-US" dirty="0"/>
                      <a:t>+</a:t>
                    </a:r>
                    <a:fld id="{2C24DDFE-5829-452A-9D1D-F2D60FE94362}"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93-4848-82F3-3E7CF2A18B5F}"/>
                </c:ext>
              </c:extLst>
            </c:dLbl>
            <c:dLbl>
              <c:idx val="2"/>
              <c:tx>
                <c:rich>
                  <a:bodyPr/>
                  <a:lstStyle/>
                  <a:p>
                    <a:r>
                      <a:rPr lang="en-US" dirty="0"/>
                      <a:t>+</a:t>
                    </a:r>
                    <a:fld id="{E203DB01-F056-40D2-A40F-74B1D071E414}"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693-4848-82F3-3E7CF2A18B5F}"/>
                </c:ext>
              </c:extLst>
            </c:dLbl>
            <c:dLbl>
              <c:idx val="3"/>
              <c:tx>
                <c:rich>
                  <a:bodyPr/>
                  <a:lstStyle/>
                  <a:p>
                    <a:r>
                      <a:rPr lang="en-US" dirty="0"/>
                      <a:t>+</a:t>
                    </a:r>
                    <a:fld id="{2429E841-BD06-4869-9594-732074D3578E}"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693-4848-82F3-3E7CF2A18B5F}"/>
                </c:ext>
              </c:extLst>
            </c:dLbl>
            <c:dLbl>
              <c:idx val="4"/>
              <c:tx>
                <c:rich>
                  <a:bodyPr/>
                  <a:lstStyle/>
                  <a:p>
                    <a:r>
                      <a:rPr lang="en-US" dirty="0"/>
                      <a:t>+47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8D8-4235-A731-49C32150F31F}"/>
                </c:ext>
              </c:extLst>
            </c:dLbl>
            <c:dLbl>
              <c:idx val="5"/>
              <c:tx>
                <c:rich>
                  <a:bodyPr/>
                  <a:lstStyle/>
                  <a:p>
                    <a:r>
                      <a:rPr lang="en-US" dirty="0"/>
                      <a:t>+39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8D8-4235-A731-49C32150F31F}"/>
                </c:ext>
              </c:extLst>
            </c:dLbl>
            <c:dLbl>
              <c:idx val="6"/>
              <c:tx>
                <c:rich>
                  <a:bodyPr/>
                  <a:lstStyle/>
                  <a:p>
                    <a:r>
                      <a:rPr lang="en-US" dirty="0"/>
                      <a:t>+</a:t>
                    </a:r>
                    <a:fld id="{6F6D3613-B610-4155-B0CB-368BEB3DD301}"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8D8-4235-A731-49C32150F31F}"/>
                </c:ext>
              </c:extLst>
            </c:dLbl>
            <c:dLbl>
              <c:idx val="7"/>
              <c:tx>
                <c:rich>
                  <a:bodyPr/>
                  <a:lstStyle/>
                  <a:p>
                    <a:r>
                      <a:rPr lang="en-US" dirty="0"/>
                      <a:t>+</a:t>
                    </a:r>
                    <a:fld id="{B7A67A52-B571-4C5A-A3E1-9B46A6C961FE}"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8D8-4235-A731-49C32150F31F}"/>
                </c:ext>
              </c:extLst>
            </c:dLbl>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5-12 years</c:v>
                </c:pt>
                <c:pt idx="1">
                  <c:v>13-15 years</c:v>
                </c:pt>
                <c:pt idx="2">
                  <c:v>16-24 years</c:v>
                </c:pt>
                <c:pt idx="3">
                  <c:v>25-34 years</c:v>
                </c:pt>
                <c:pt idx="4">
                  <c:v>35-44 years</c:v>
                </c:pt>
                <c:pt idx="5">
                  <c:v>45-54 years</c:v>
                </c:pt>
                <c:pt idx="6">
                  <c:v>55-64 years</c:v>
                </c:pt>
                <c:pt idx="7">
                  <c:v>65+ years</c:v>
                </c:pt>
              </c:strCache>
            </c:strRef>
          </c:cat>
          <c:val>
            <c:numRef>
              <c:f>Sheet1!$B$2:$B$9</c:f>
              <c:numCache>
                <c:formatCode>General</c:formatCode>
                <c:ptCount val="8"/>
                <c:pt idx="0">
                  <c:v>12</c:v>
                </c:pt>
                <c:pt idx="1">
                  <c:v>46</c:v>
                </c:pt>
                <c:pt idx="2">
                  <c:v>41</c:v>
                </c:pt>
                <c:pt idx="3">
                  <c:v>42</c:v>
                </c:pt>
                <c:pt idx="4" formatCode="0%">
                  <c:v>47</c:v>
                </c:pt>
                <c:pt idx="5" formatCode="0%">
                  <c:v>39</c:v>
                </c:pt>
                <c:pt idx="6">
                  <c:v>56</c:v>
                </c:pt>
                <c:pt idx="7">
                  <c:v>58</c:v>
                </c:pt>
              </c:numCache>
            </c:numRef>
          </c:val>
          <c:extLst>
            <c:ext xmlns:c16="http://schemas.microsoft.com/office/drawing/2014/chart" uri="{C3380CC4-5D6E-409C-BE32-E72D297353CC}">
              <c16:uniqueId val="{00000000-CEFB-453C-9EC8-D495EE9D9412}"/>
            </c:ext>
          </c:extLst>
        </c:ser>
        <c:ser>
          <c:idx val="1"/>
          <c:order val="1"/>
          <c:tx>
            <c:strRef>
              <c:f>Sheet1!$C$1</c:f>
              <c:strCache>
                <c:ptCount val="1"/>
                <c:pt idx="0">
                  <c:v>2021</c:v>
                </c:pt>
              </c:strCache>
            </c:strRef>
          </c:tx>
          <c:spPr>
            <a:solidFill>
              <a:schemeClr val="accent2"/>
            </a:solidFill>
            <a:ln>
              <a:noFill/>
            </a:ln>
            <a:effectLst/>
          </c:spPr>
          <c:invertIfNegative val="0"/>
          <c:dLbls>
            <c:dLbl>
              <c:idx val="0"/>
              <c:tx>
                <c:rich>
                  <a:bodyPr/>
                  <a:lstStyle/>
                  <a:p>
                    <a:r>
                      <a:rPr lang="en-US" dirty="0"/>
                      <a:t>+34</a:t>
                    </a:r>
                    <a:r>
                      <a:rPr lang="en-US" sz="1100" b="0" i="0" u="none" strike="noStrike" kern="1200" baseline="0" dirty="0">
                        <a:solidFill>
                          <a:srgbClr val="000000"/>
                        </a:solidFill>
                        <a:latin typeface="Barlow"/>
                        <a:sym typeface="Wingdings 3"/>
                      </a:rPr>
                      <a:t></a:t>
                    </a:r>
                    <a:r>
                      <a:rPr lang="en-US" sz="1050" b="0" i="0" u="none" strike="noStrike" kern="1200" baseline="0" dirty="0">
                        <a:solidFill>
                          <a:srgbClr val="DC0015"/>
                        </a:solidFill>
                        <a:latin typeface="Barlow"/>
                        <a:sym typeface="Wingdings 3"/>
                      </a:rPr>
                      <a:t></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EFB-453C-9EC8-D495EE9D9412}"/>
                </c:ext>
              </c:extLst>
            </c:dLbl>
            <c:dLbl>
              <c:idx val="1"/>
              <c:tx>
                <c:rich>
                  <a:bodyPr/>
                  <a:lstStyle/>
                  <a:p>
                    <a:r>
                      <a:rPr lang="en-US" dirty="0"/>
                      <a:t>+</a:t>
                    </a:r>
                    <a:fld id="{9E8EBAEF-9077-47E4-83E1-76D90491976C}"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693-4848-82F3-3E7CF2A18B5F}"/>
                </c:ext>
              </c:extLst>
            </c:dLbl>
            <c:dLbl>
              <c:idx val="2"/>
              <c:tx>
                <c:rich>
                  <a:bodyPr/>
                  <a:lstStyle/>
                  <a:p>
                    <a:r>
                      <a:rPr lang="en-US" dirty="0"/>
                      <a:t>+</a:t>
                    </a:r>
                    <a:fld id="{604A4A00-CE33-48FD-A373-745527C0CC29}"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693-4848-82F3-3E7CF2A18B5F}"/>
                </c:ext>
              </c:extLst>
            </c:dLbl>
            <c:dLbl>
              <c:idx val="3"/>
              <c:tx>
                <c:rich>
                  <a:bodyPr/>
                  <a:lstStyle/>
                  <a:p>
                    <a:r>
                      <a:rPr lang="en-US" dirty="0"/>
                      <a:t>+</a:t>
                    </a:r>
                    <a:fld id="{F0F5C1C0-340A-43E1-B23E-37936DA7EB78}"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693-4848-82F3-3E7CF2A18B5F}"/>
                </c:ext>
              </c:extLst>
            </c:dLbl>
            <c:dLbl>
              <c:idx val="4"/>
              <c:tx>
                <c:rich>
                  <a:bodyPr/>
                  <a:lstStyle/>
                  <a:p>
                    <a:r>
                      <a:rPr lang="en-US" dirty="0"/>
                      <a:t>+40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8D8-4235-A731-49C32150F31F}"/>
                </c:ext>
              </c:extLst>
            </c:dLbl>
            <c:dLbl>
              <c:idx val="5"/>
              <c:tx>
                <c:rich>
                  <a:bodyPr/>
                  <a:lstStyle/>
                  <a:p>
                    <a:r>
                      <a:rPr lang="en-US" dirty="0"/>
                      <a:t>+63</a:t>
                    </a:r>
                    <a:r>
                      <a:rPr lang="en-US" sz="1200" b="0" i="0" u="none" strike="noStrike" kern="1200" baseline="0" dirty="0">
                        <a:solidFill>
                          <a:srgbClr val="000000"/>
                        </a:solidFill>
                        <a:latin typeface="Barlow"/>
                        <a:sym typeface="Wingdings 3"/>
                      </a:rPr>
                      <a:t></a:t>
                    </a:r>
                    <a:r>
                      <a:rPr lang="en-US" sz="1050" b="0" i="0" u="none" strike="noStrike" kern="1200" baseline="0" dirty="0">
                        <a:solidFill>
                          <a:srgbClr val="218535"/>
                        </a:solidFill>
                        <a:latin typeface="Barlow"/>
                        <a:sym typeface="Wingdings 3"/>
                      </a:rPr>
                      <a:t></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8D8-4235-A731-49C32150F31F}"/>
                </c:ext>
              </c:extLst>
            </c:dLbl>
            <c:dLbl>
              <c:idx val="6"/>
              <c:tx>
                <c:rich>
                  <a:bodyPr/>
                  <a:lstStyle/>
                  <a:p>
                    <a:r>
                      <a:rPr lang="en-US" dirty="0"/>
                      <a:t>+</a:t>
                    </a:r>
                    <a:fld id="{64D43453-136A-4751-AB91-69F74509AB21}" type="VALUE">
                      <a:rPr lang="en-US" smtClean="0"/>
                      <a:pPr/>
                      <a:t>[VALUE]</a:t>
                    </a:fld>
                    <a:r>
                      <a:rPr lang="en-US" sz="1050" b="0" i="0" u="none" strike="noStrike" kern="1200" baseline="0" dirty="0">
                        <a:solidFill>
                          <a:srgbClr val="218535"/>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8D8-4235-A731-49C32150F31F}"/>
                </c:ext>
              </c:extLst>
            </c:dLbl>
            <c:dLbl>
              <c:idx val="7"/>
              <c:tx>
                <c:rich>
                  <a:bodyPr/>
                  <a:lstStyle/>
                  <a:p>
                    <a:r>
                      <a:rPr lang="en-US" dirty="0"/>
                      <a:t>+</a:t>
                    </a:r>
                    <a:fld id="{34F0F213-D24E-4C18-B32F-5709EB496F8E}" type="VALUE">
                      <a:rPr lang="en-US" smtClean="0"/>
                      <a:pPr/>
                      <a:t>[VALUE]</a:t>
                    </a:fld>
                    <a:r>
                      <a:rPr lang="en-US" sz="1050" b="0" i="0" u="none" strike="noStrike" kern="1200" baseline="0" dirty="0">
                        <a:solidFill>
                          <a:srgbClr val="218535"/>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8D8-4235-A731-49C32150F31F}"/>
                </c:ext>
              </c:extLst>
            </c:dLbl>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5-12 years</c:v>
                </c:pt>
                <c:pt idx="1">
                  <c:v>13-15 years</c:v>
                </c:pt>
                <c:pt idx="2">
                  <c:v>16-24 years</c:v>
                </c:pt>
                <c:pt idx="3">
                  <c:v>25-34 years</c:v>
                </c:pt>
                <c:pt idx="4">
                  <c:v>35-44 years</c:v>
                </c:pt>
                <c:pt idx="5">
                  <c:v>45-54 years</c:v>
                </c:pt>
                <c:pt idx="6">
                  <c:v>55-64 years</c:v>
                </c:pt>
                <c:pt idx="7">
                  <c:v>65+ years</c:v>
                </c:pt>
              </c:strCache>
            </c:strRef>
          </c:cat>
          <c:val>
            <c:numRef>
              <c:f>Sheet1!$C$2:$C$9</c:f>
              <c:numCache>
                <c:formatCode>General</c:formatCode>
                <c:ptCount val="8"/>
                <c:pt idx="0">
                  <c:v>34</c:v>
                </c:pt>
                <c:pt idx="1">
                  <c:v>38</c:v>
                </c:pt>
                <c:pt idx="2">
                  <c:v>46</c:v>
                </c:pt>
                <c:pt idx="3">
                  <c:v>44</c:v>
                </c:pt>
                <c:pt idx="4" formatCode="0%">
                  <c:v>40</c:v>
                </c:pt>
                <c:pt idx="5" formatCode="0%">
                  <c:v>63</c:v>
                </c:pt>
                <c:pt idx="6">
                  <c:v>52</c:v>
                </c:pt>
                <c:pt idx="7">
                  <c:v>64</c:v>
                </c:pt>
              </c:numCache>
            </c:numRef>
          </c:val>
          <c:extLst>
            <c:ext xmlns:c16="http://schemas.microsoft.com/office/drawing/2014/chart" uri="{C3380CC4-5D6E-409C-BE32-E72D297353CC}">
              <c16:uniqueId val="{00000001-CEFB-453C-9EC8-D495EE9D9412}"/>
            </c:ext>
          </c:extLst>
        </c:ser>
        <c:dLbls>
          <c:dLblPos val="outEnd"/>
          <c:showLegendKey val="0"/>
          <c:showVal val="1"/>
          <c:showCatName val="0"/>
          <c:showSerName val="0"/>
          <c:showPercent val="0"/>
          <c:showBubbleSize val="0"/>
        </c:dLbls>
        <c:gapWidth val="219"/>
        <c:overlap val="-27"/>
        <c:axId val="482017168"/>
        <c:axId val="482013232"/>
      </c:barChart>
      <c:catAx>
        <c:axId val="48201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arlow"/>
                <a:ea typeface="+mn-ea"/>
                <a:cs typeface="+mn-cs"/>
              </a:defRPr>
            </a:pPr>
            <a:endParaRPr lang="en-US"/>
          </a:p>
        </c:txPr>
        <c:crossAx val="482013232"/>
        <c:crosses val="autoZero"/>
        <c:auto val="1"/>
        <c:lblAlgn val="ctr"/>
        <c:lblOffset val="100"/>
        <c:noMultiLvlLbl val="0"/>
      </c:catAx>
      <c:valAx>
        <c:axId val="482013232"/>
        <c:scaling>
          <c:orientation val="minMax"/>
        </c:scaling>
        <c:delete val="1"/>
        <c:axPos val="l"/>
        <c:numFmt formatCode="General" sourceLinked="1"/>
        <c:majorTickMark val="none"/>
        <c:minorTickMark val="none"/>
        <c:tickLblPos val="nextTo"/>
        <c:crossAx val="482017168"/>
        <c:crosses val="autoZero"/>
        <c:crossBetween val="between"/>
      </c:valAx>
      <c:spPr>
        <a:noFill/>
        <a:ln>
          <a:noFill/>
        </a:ln>
        <a:effectLst/>
      </c:spPr>
    </c:plotArea>
    <c:legend>
      <c:legendPos val="b"/>
      <c:layout>
        <c:manualLayout>
          <c:xMode val="edge"/>
          <c:yMode val="edge"/>
          <c:x val="0.37042209917887636"/>
          <c:y val="0.87767866944574924"/>
          <c:w val="0.25915553006999437"/>
          <c:h val="9.089272925377749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arlow"/>
              <a:ea typeface="+mn-ea"/>
              <a:cs typeface="+mn-cs"/>
            </a:defRPr>
          </a:pPr>
          <a:endParaRPr lang="en-US"/>
        </a:p>
      </c:txPr>
    </c:legend>
    <c:plotVisOnly val="1"/>
    <c:dispBlanksAs val="gap"/>
    <c:showDLblsOverMax val="0"/>
  </c:chart>
  <c:spPr>
    <a:noFill/>
    <a:ln>
      <a:noFill/>
    </a:ln>
    <a:effectLst/>
  </c:spPr>
  <c:txPr>
    <a:bodyPr/>
    <a:lstStyle/>
    <a:p>
      <a:pPr>
        <a:defRPr>
          <a:latin typeface="Barlow"/>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r>
              <a:rPr lang="en-NZ" sz="1400" b="1" dirty="0"/>
              <a:t>Likelihood</a:t>
            </a:r>
            <a:r>
              <a:rPr lang="en-NZ" sz="1400" b="1" baseline="0" dirty="0"/>
              <a:t> to rejoin </a:t>
            </a:r>
            <a:r>
              <a:rPr lang="en-NZ" sz="1200" b="0" dirty="0"/>
              <a:t>(% likely or very</a:t>
            </a:r>
            <a:r>
              <a:rPr lang="en-NZ" sz="1200" b="0" baseline="0" dirty="0"/>
              <a:t> likely</a:t>
            </a:r>
            <a:r>
              <a:rPr lang="en-NZ" sz="1200" b="0" dirty="0"/>
              <a:t>)</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5-12 years</c:v>
                </c:pt>
                <c:pt idx="1">
                  <c:v>13-15 years</c:v>
                </c:pt>
                <c:pt idx="2">
                  <c:v>16-24 years</c:v>
                </c:pt>
                <c:pt idx="3">
                  <c:v>25-34 years</c:v>
                </c:pt>
                <c:pt idx="4">
                  <c:v>35-44 years</c:v>
                </c:pt>
                <c:pt idx="5">
                  <c:v>45-54 years</c:v>
                </c:pt>
                <c:pt idx="6">
                  <c:v>55-64 years</c:v>
                </c:pt>
                <c:pt idx="7">
                  <c:v>65+ years</c:v>
                </c:pt>
              </c:strCache>
            </c:strRef>
          </c:cat>
          <c:val>
            <c:numRef>
              <c:f>Sheet1!$B$2:$B$9</c:f>
              <c:numCache>
                <c:formatCode>0%</c:formatCode>
                <c:ptCount val="8"/>
                <c:pt idx="0">
                  <c:v>0.68</c:v>
                </c:pt>
                <c:pt idx="1">
                  <c:v>0.79</c:v>
                </c:pt>
                <c:pt idx="2">
                  <c:v>0.86</c:v>
                </c:pt>
                <c:pt idx="3">
                  <c:v>0.85</c:v>
                </c:pt>
                <c:pt idx="4">
                  <c:v>0.82</c:v>
                </c:pt>
                <c:pt idx="5">
                  <c:v>0.9</c:v>
                </c:pt>
                <c:pt idx="6">
                  <c:v>0.92</c:v>
                </c:pt>
                <c:pt idx="7">
                  <c:v>0.93</c:v>
                </c:pt>
              </c:numCache>
            </c:numRef>
          </c:val>
          <c:extLst>
            <c:ext xmlns:c16="http://schemas.microsoft.com/office/drawing/2014/chart" uri="{C3380CC4-5D6E-409C-BE32-E72D297353CC}">
              <c16:uniqueId val="{00000000-C357-4405-A4EA-30495162DD4F}"/>
            </c:ext>
          </c:extLst>
        </c:ser>
        <c:ser>
          <c:idx val="1"/>
          <c:order val="1"/>
          <c:tx>
            <c:strRef>
              <c:f>Sheet1!$C$1</c:f>
              <c:strCache>
                <c:ptCount val="1"/>
                <c:pt idx="0">
                  <c:v>2021</c:v>
                </c:pt>
              </c:strCache>
            </c:strRef>
          </c:tx>
          <c:spPr>
            <a:solidFill>
              <a:schemeClr val="accent2"/>
            </a:solidFill>
            <a:ln>
              <a:noFill/>
            </a:ln>
            <a:effectLst/>
          </c:spPr>
          <c:invertIfNegative val="0"/>
          <c:dLbls>
            <c:dLbl>
              <c:idx val="0"/>
              <c:tx>
                <c:rich>
                  <a:bodyPr/>
                  <a:lstStyle/>
                  <a:p>
                    <a:fld id="{539FE878-4788-42F5-B1B9-BA2195113F97}" type="VALUE">
                      <a:rPr lang="en-US" smtClean="0"/>
                      <a:pPr/>
                      <a:t>[VALUE]</a:t>
                    </a:fld>
                    <a:r>
                      <a:rPr lang="en-US" sz="1200" b="0" i="0" u="none" strike="noStrike" kern="1200" baseline="0" dirty="0">
                        <a:solidFill>
                          <a:srgbClr val="000000"/>
                        </a:solidFill>
                        <a:latin typeface="Barlow"/>
                        <a:sym typeface="Wingdings 3"/>
                      </a:rPr>
                      <a:t></a:t>
                    </a:r>
                    <a:r>
                      <a:rPr lang="en-US" sz="1100" b="0" i="0" u="none" strike="noStrike" kern="1200" baseline="0" dirty="0">
                        <a:solidFill>
                          <a:srgbClr val="DC0015"/>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BCB-4481-A28E-3058AB8F40AD}"/>
                </c:ext>
              </c:extLst>
            </c:dLbl>
            <c:dLbl>
              <c:idx val="5"/>
              <c:tx>
                <c:rich>
                  <a:bodyPr/>
                  <a:lstStyle/>
                  <a:p>
                    <a:fld id="{5991BC5A-B96C-4B3C-AE28-B7B0C03CB793}" type="VALUE">
                      <a:rPr lang="en-US" smtClean="0"/>
                      <a:pPr/>
                      <a:t>[VALUE]</a:t>
                    </a:fld>
                    <a:r>
                      <a:rPr lang="en-US" sz="1050" b="0" i="0" u="none" strike="noStrike" kern="1200" baseline="0" dirty="0">
                        <a:solidFill>
                          <a:srgbClr val="218535"/>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B5B-4A0A-AECB-BD9C82240BC6}"/>
                </c:ext>
              </c:extLst>
            </c:dLbl>
            <c:dLbl>
              <c:idx val="7"/>
              <c:tx>
                <c:rich>
                  <a:bodyPr/>
                  <a:lstStyle/>
                  <a:p>
                    <a:fld id="{BAA87C81-4A30-43CB-BF7F-40AEB241E8F7}" type="VALUE">
                      <a:rPr lang="en-US" smtClean="0"/>
                      <a:pPr/>
                      <a:t>[VALUE]</a:t>
                    </a:fld>
                    <a:r>
                      <a:rPr lang="en-US" sz="1050" b="0" i="0" u="none" strike="noStrike" kern="1200" baseline="0" dirty="0">
                        <a:solidFill>
                          <a:srgbClr val="218535"/>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B5B-4A0A-AECB-BD9C82240BC6}"/>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5-12 years</c:v>
                </c:pt>
                <c:pt idx="1">
                  <c:v>13-15 years</c:v>
                </c:pt>
                <c:pt idx="2">
                  <c:v>16-24 years</c:v>
                </c:pt>
                <c:pt idx="3">
                  <c:v>25-34 years</c:v>
                </c:pt>
                <c:pt idx="4">
                  <c:v>35-44 years</c:v>
                </c:pt>
                <c:pt idx="5">
                  <c:v>45-54 years</c:v>
                </c:pt>
                <c:pt idx="6">
                  <c:v>55-64 years</c:v>
                </c:pt>
                <c:pt idx="7">
                  <c:v>65+ years</c:v>
                </c:pt>
              </c:strCache>
            </c:strRef>
          </c:cat>
          <c:val>
            <c:numRef>
              <c:f>Sheet1!$C$2:$C$9</c:f>
              <c:numCache>
                <c:formatCode>0%</c:formatCode>
                <c:ptCount val="8"/>
                <c:pt idx="0">
                  <c:v>0.84</c:v>
                </c:pt>
                <c:pt idx="1">
                  <c:v>0.83</c:v>
                </c:pt>
                <c:pt idx="2">
                  <c:v>0.87</c:v>
                </c:pt>
                <c:pt idx="3">
                  <c:v>0.9</c:v>
                </c:pt>
                <c:pt idx="4">
                  <c:v>0.87</c:v>
                </c:pt>
                <c:pt idx="5">
                  <c:v>0.96</c:v>
                </c:pt>
                <c:pt idx="6">
                  <c:v>0.89</c:v>
                </c:pt>
                <c:pt idx="7">
                  <c:v>0.94</c:v>
                </c:pt>
              </c:numCache>
            </c:numRef>
          </c:val>
          <c:extLst>
            <c:ext xmlns:c16="http://schemas.microsoft.com/office/drawing/2014/chart" uri="{C3380CC4-5D6E-409C-BE32-E72D297353CC}">
              <c16:uniqueId val="{00000001-C357-4405-A4EA-30495162DD4F}"/>
            </c:ext>
          </c:extLst>
        </c:ser>
        <c:dLbls>
          <c:dLblPos val="outEnd"/>
          <c:showLegendKey val="0"/>
          <c:showVal val="1"/>
          <c:showCatName val="0"/>
          <c:showSerName val="0"/>
          <c:showPercent val="0"/>
          <c:showBubbleSize val="0"/>
        </c:dLbls>
        <c:gapWidth val="219"/>
        <c:overlap val="-27"/>
        <c:axId val="482017168"/>
        <c:axId val="482013232"/>
      </c:barChart>
      <c:catAx>
        <c:axId val="48201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arlow"/>
                <a:ea typeface="+mn-ea"/>
                <a:cs typeface="+mn-cs"/>
              </a:defRPr>
            </a:pPr>
            <a:endParaRPr lang="en-US"/>
          </a:p>
        </c:txPr>
        <c:crossAx val="482013232"/>
        <c:crosses val="autoZero"/>
        <c:auto val="1"/>
        <c:lblAlgn val="ctr"/>
        <c:lblOffset val="100"/>
        <c:noMultiLvlLbl val="0"/>
      </c:catAx>
      <c:valAx>
        <c:axId val="482013232"/>
        <c:scaling>
          <c:orientation val="minMax"/>
        </c:scaling>
        <c:delete val="1"/>
        <c:axPos val="l"/>
        <c:numFmt formatCode="0%" sourceLinked="1"/>
        <c:majorTickMark val="out"/>
        <c:minorTickMark val="none"/>
        <c:tickLblPos val="nextTo"/>
        <c:crossAx val="482017168"/>
        <c:crosses val="autoZero"/>
        <c:crossBetween val="between"/>
      </c:valAx>
      <c:spPr>
        <a:noFill/>
        <a:ln>
          <a:noFill/>
        </a:ln>
        <a:effectLst/>
      </c:spPr>
    </c:plotArea>
    <c:legend>
      <c:legendPos val="b"/>
      <c:layout>
        <c:manualLayout>
          <c:xMode val="edge"/>
          <c:yMode val="edge"/>
          <c:x val="0.37042215043889337"/>
          <c:y val="0.87767876832141745"/>
          <c:w val="0.25915553006999437"/>
          <c:h val="9.089272925377749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arlow"/>
              <a:ea typeface="+mn-ea"/>
              <a:cs typeface="+mn-cs"/>
            </a:defRPr>
          </a:pPr>
          <a:endParaRPr lang="en-US"/>
        </a:p>
      </c:txPr>
    </c:legend>
    <c:plotVisOnly val="1"/>
    <c:dispBlanksAs val="gap"/>
    <c:showDLblsOverMax val="0"/>
  </c:chart>
  <c:spPr>
    <a:noFill/>
    <a:ln>
      <a:noFill/>
    </a:ln>
    <a:effectLst/>
  </c:spPr>
  <c:txPr>
    <a:bodyPr/>
    <a:lstStyle/>
    <a:p>
      <a:pPr>
        <a:defRPr>
          <a:latin typeface="Barlow"/>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r>
              <a:rPr lang="en-NZ" sz="1400" b="1" dirty="0"/>
              <a:t>Overall satisfaction </a:t>
            </a:r>
            <a:r>
              <a:rPr lang="en-NZ" sz="1200" b="0" dirty="0"/>
              <a:t>(% very or extremely satisfied)</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endParaRPr lang="en-US"/>
        </a:p>
      </c:txPr>
    </c:title>
    <c:autoTitleDeleted val="0"/>
    <c:plotArea>
      <c:layout>
        <c:manualLayout>
          <c:layoutTarget val="inner"/>
          <c:xMode val="edge"/>
          <c:yMode val="edge"/>
          <c:x val="2.4567816582344127E-2"/>
          <c:y val="0.17956224221482225"/>
          <c:w val="0.95086436683531173"/>
          <c:h val="0.55394268030119842"/>
        </c:manualLayout>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c:v>
                </c:pt>
                <c:pt idx="1">
                  <c:v>Female</c:v>
                </c:pt>
              </c:strCache>
            </c:strRef>
          </c:cat>
          <c:val>
            <c:numRef>
              <c:f>Sheet1!$B$2:$B$3</c:f>
              <c:numCache>
                <c:formatCode>0%</c:formatCode>
                <c:ptCount val="2"/>
                <c:pt idx="0">
                  <c:v>0.59</c:v>
                </c:pt>
                <c:pt idx="1">
                  <c:v>0.59</c:v>
                </c:pt>
              </c:numCache>
            </c:numRef>
          </c:val>
          <c:extLst>
            <c:ext xmlns:c16="http://schemas.microsoft.com/office/drawing/2014/chart" uri="{C3380CC4-5D6E-409C-BE32-E72D297353CC}">
              <c16:uniqueId val="{00000000-96FB-4521-9E30-DB4BAA1A24B4}"/>
            </c:ext>
          </c:extLst>
        </c:ser>
        <c:ser>
          <c:idx val="1"/>
          <c:order val="1"/>
          <c:tx>
            <c:strRef>
              <c:f>Sheet1!$C$1</c:f>
              <c:strCache>
                <c:ptCount val="1"/>
                <c:pt idx="0">
                  <c:v>2021</c:v>
                </c:pt>
              </c:strCache>
            </c:strRef>
          </c:tx>
          <c:spPr>
            <a:solidFill>
              <a:schemeClr val="accent2"/>
            </a:solidFill>
            <a:ln>
              <a:noFill/>
            </a:ln>
            <a:effectLst/>
          </c:spPr>
          <c:invertIfNegative val="0"/>
          <c:dLbls>
            <c:dLbl>
              <c:idx val="0"/>
              <c:tx>
                <c:rich>
                  <a:bodyPr/>
                  <a:lstStyle/>
                  <a:p>
                    <a:fld id="{0E45D0C9-F732-47BF-B621-86C26698267F}" type="VALUE">
                      <a:rPr lang="en-US" smtClean="0"/>
                      <a:pPr/>
                      <a:t>[VALUE]</a:t>
                    </a:fld>
                    <a:r>
                      <a:rPr lang="en-US" sz="1200" b="0" i="0" u="none" strike="noStrike" kern="1200" baseline="0" dirty="0">
                        <a:solidFill>
                          <a:srgbClr val="000000"/>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8C-4550-8FC5-325AAE317A1D}"/>
                </c:ext>
              </c:extLst>
            </c:dLbl>
            <c:dLbl>
              <c:idx val="1"/>
              <c:tx>
                <c:rich>
                  <a:bodyPr/>
                  <a:lstStyle/>
                  <a:p>
                    <a:fld id="{E8BB5189-030C-42CE-9799-2F67FA2E6F03}" type="VALUE">
                      <a:rPr lang="en-US" smtClean="0"/>
                      <a:pPr/>
                      <a:t>[VALUE]</a:t>
                    </a:fld>
                    <a:r>
                      <a:rPr lang="en-US" sz="1200" b="0" i="0" u="none" strike="noStrike" kern="1200" baseline="0" dirty="0">
                        <a:solidFill>
                          <a:srgbClr val="000000"/>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68C-4550-8FC5-325AAE317A1D}"/>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c:v>
                </c:pt>
                <c:pt idx="1">
                  <c:v>Female</c:v>
                </c:pt>
              </c:strCache>
            </c:strRef>
          </c:cat>
          <c:val>
            <c:numRef>
              <c:f>Sheet1!$C$2:$C$3</c:f>
              <c:numCache>
                <c:formatCode>0%</c:formatCode>
                <c:ptCount val="2"/>
                <c:pt idx="0">
                  <c:v>0.67</c:v>
                </c:pt>
                <c:pt idx="1">
                  <c:v>0.7</c:v>
                </c:pt>
              </c:numCache>
            </c:numRef>
          </c:val>
          <c:extLst>
            <c:ext xmlns:c16="http://schemas.microsoft.com/office/drawing/2014/chart" uri="{C3380CC4-5D6E-409C-BE32-E72D297353CC}">
              <c16:uniqueId val="{00000001-96FB-4521-9E30-DB4BAA1A24B4}"/>
            </c:ext>
          </c:extLst>
        </c:ser>
        <c:dLbls>
          <c:dLblPos val="outEnd"/>
          <c:showLegendKey val="0"/>
          <c:showVal val="1"/>
          <c:showCatName val="0"/>
          <c:showSerName val="0"/>
          <c:showPercent val="0"/>
          <c:showBubbleSize val="0"/>
        </c:dLbls>
        <c:gapWidth val="219"/>
        <c:overlap val="-27"/>
        <c:axId val="482017168"/>
        <c:axId val="482013232"/>
      </c:barChart>
      <c:catAx>
        <c:axId val="48201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Barlow"/>
                <a:ea typeface="+mn-ea"/>
                <a:cs typeface="+mn-cs"/>
              </a:defRPr>
            </a:pPr>
            <a:endParaRPr lang="en-US"/>
          </a:p>
        </c:txPr>
        <c:crossAx val="482013232"/>
        <c:crosses val="autoZero"/>
        <c:auto val="1"/>
        <c:lblAlgn val="ctr"/>
        <c:lblOffset val="100"/>
        <c:noMultiLvlLbl val="0"/>
      </c:catAx>
      <c:valAx>
        <c:axId val="482013232"/>
        <c:scaling>
          <c:orientation val="minMax"/>
          <c:min val="0"/>
        </c:scaling>
        <c:delete val="1"/>
        <c:axPos val="l"/>
        <c:numFmt formatCode="0%" sourceLinked="1"/>
        <c:majorTickMark val="out"/>
        <c:minorTickMark val="none"/>
        <c:tickLblPos val="nextTo"/>
        <c:crossAx val="482017168"/>
        <c:crosses val="autoZero"/>
        <c:crossBetween val="between"/>
      </c:valAx>
      <c:spPr>
        <a:noFill/>
        <a:ln>
          <a:noFill/>
        </a:ln>
        <a:effectLst/>
      </c:spPr>
    </c:plotArea>
    <c:legend>
      <c:legendPos val="b"/>
      <c:layout>
        <c:manualLayout>
          <c:xMode val="edge"/>
          <c:yMode val="edge"/>
          <c:x val="0.37042215043889337"/>
          <c:y val="0.87767876832141745"/>
          <c:w val="0.26959371303066793"/>
          <c:h val="9.089272925377749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arlow"/>
              <a:ea typeface="+mn-ea"/>
              <a:cs typeface="+mn-cs"/>
            </a:defRPr>
          </a:pPr>
          <a:endParaRPr lang="en-US"/>
        </a:p>
      </c:txPr>
    </c:legend>
    <c:plotVisOnly val="1"/>
    <c:dispBlanksAs val="gap"/>
    <c:showDLblsOverMax val="0"/>
  </c:chart>
  <c:spPr>
    <a:noFill/>
    <a:ln>
      <a:noFill/>
    </a:ln>
    <a:effectLst/>
  </c:spPr>
  <c:txPr>
    <a:bodyPr/>
    <a:lstStyle/>
    <a:p>
      <a:pPr>
        <a:defRPr>
          <a:latin typeface="Barlow"/>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59077771079002"/>
          <c:y val="2.4196744299475673E-2"/>
          <c:w val="0.40808099334729891"/>
          <c:h val="0.96325503156796599"/>
        </c:manualLayout>
      </c:layout>
      <c:barChart>
        <c:barDir val="bar"/>
        <c:grouping val="clustered"/>
        <c:varyColors val="0"/>
        <c:ser>
          <c:idx val="0"/>
          <c:order val="0"/>
          <c:tx>
            <c:strRef>
              <c:f>Sheet1!$B$1</c:f>
              <c:strCache>
                <c:ptCount val="1"/>
                <c:pt idx="0">
                  <c:v>Total &lt;nsO&gt; 2018</c:v>
                </c:pt>
              </c:strCache>
            </c:strRef>
          </c:tx>
          <c:spPr>
            <a:solidFill>
              <a:schemeClr val="accent5"/>
            </a:solidFill>
            <a:ln>
              <a:noFill/>
            </a:ln>
          </c:spPr>
          <c:invertIfNegative val="0"/>
          <c:dPt>
            <c:idx val="0"/>
            <c:invertIfNegative val="0"/>
            <c:bubble3D val="0"/>
            <c:extLst>
              <c:ext xmlns:c16="http://schemas.microsoft.com/office/drawing/2014/chart" uri="{C3380CC4-5D6E-409C-BE32-E72D297353CC}">
                <c16:uniqueId val="{00000000-8D89-44B4-8DE8-77B9ED8132A6}"/>
              </c:ext>
            </c:extLst>
          </c:dPt>
          <c:dLbls>
            <c:spPr>
              <a:noFill/>
              <a:ln>
                <a:noFill/>
              </a:ln>
              <a:effectLst/>
            </c:spPr>
            <c:txPr>
              <a:bodyPr wrap="square" lIns="38100" tIns="19050" rIns="38100" bIns="19050" anchor="ctr">
                <a:spAutoFit/>
              </a:bodyPr>
              <a:lstStyle/>
              <a:p>
                <a:pPr>
                  <a:defRPr sz="900" b="1">
                    <a:latin typeface="Barlow"/>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Number of coaches or instructors</c:v>
                </c:pt>
                <c:pt idx="1">
                  <c:v>Participant development programmes</c:v>
                </c:pt>
                <c:pt idx="2">
                  <c:v>Quality of coaching or instructors</c:v>
                </c:pt>
                <c:pt idx="3">
                  <c:v>Facilities e.g. club rooms, changing rooms, toilets</c:v>
                </c:pt>
                <c:pt idx="4">
                  <c:v>Playing/ training venues/ fields</c:v>
                </c:pt>
              </c:strCache>
            </c:strRef>
          </c:cat>
          <c:val>
            <c:numRef>
              <c:f>Sheet1!$B$2:$B$6</c:f>
              <c:numCache>
                <c:formatCode>0%</c:formatCode>
                <c:ptCount val="5"/>
                <c:pt idx="0">
                  <c:v>0.13</c:v>
                </c:pt>
                <c:pt idx="1">
                  <c:v>0.12</c:v>
                </c:pt>
                <c:pt idx="2">
                  <c:v>0.1</c:v>
                </c:pt>
                <c:pt idx="3">
                  <c:v>0.09</c:v>
                </c:pt>
                <c:pt idx="4">
                  <c:v>0.05</c:v>
                </c:pt>
              </c:numCache>
            </c:numRef>
          </c:val>
          <c:extLst>
            <c:ext xmlns:c16="http://schemas.microsoft.com/office/drawing/2014/chart" uri="{C3380CC4-5D6E-409C-BE32-E72D297353CC}">
              <c16:uniqueId val="{00000001-8D89-44B4-8DE8-77B9ED8132A6}"/>
            </c:ext>
          </c:extLst>
        </c:ser>
        <c:dLbls>
          <c:dLblPos val="outEnd"/>
          <c:showLegendKey val="0"/>
          <c:showVal val="1"/>
          <c:showCatName val="0"/>
          <c:showSerName val="0"/>
          <c:showPercent val="0"/>
          <c:showBubbleSize val="0"/>
        </c:dLbls>
        <c:gapWidth val="75"/>
        <c:axId val="143986688"/>
        <c:axId val="143989376"/>
      </c:barChart>
      <c:catAx>
        <c:axId val="143986688"/>
        <c:scaling>
          <c:orientation val="maxMin"/>
        </c:scaling>
        <c:delete val="0"/>
        <c:axPos val="l"/>
        <c:numFmt formatCode="General" sourceLinked="1"/>
        <c:majorTickMark val="none"/>
        <c:minorTickMark val="none"/>
        <c:tickLblPos val="nextTo"/>
        <c:spPr>
          <a:ln w="25400" cmpd="sng">
            <a:solidFill>
              <a:srgbClr val="000000"/>
            </a:solidFill>
          </a:ln>
        </c:spPr>
        <c:txPr>
          <a:bodyPr/>
          <a:lstStyle/>
          <a:p>
            <a:pPr>
              <a:defRPr sz="900">
                <a:latin typeface="Barlow"/>
              </a:defRPr>
            </a:pPr>
            <a:endParaRPr lang="en-US"/>
          </a:p>
        </c:txPr>
        <c:crossAx val="143989376"/>
        <c:crosses val="autoZero"/>
        <c:auto val="1"/>
        <c:lblAlgn val="ctr"/>
        <c:lblOffset val="100"/>
        <c:noMultiLvlLbl val="0"/>
      </c:catAx>
      <c:valAx>
        <c:axId val="143989376"/>
        <c:scaling>
          <c:orientation val="minMax"/>
        </c:scaling>
        <c:delete val="1"/>
        <c:axPos val="t"/>
        <c:numFmt formatCode="0%" sourceLinked="1"/>
        <c:majorTickMark val="none"/>
        <c:minorTickMark val="none"/>
        <c:tickLblPos val="nextTo"/>
        <c:crossAx val="143986688"/>
        <c:crosses val="autoZero"/>
        <c:crossBetween val="between"/>
      </c:valAx>
    </c:plotArea>
    <c:plotVisOnly val="1"/>
    <c:dispBlanksAs val="gap"/>
    <c:showDLblsOverMax val="0"/>
  </c:chart>
  <c:txPr>
    <a:bodyPr/>
    <a:lstStyle/>
    <a:p>
      <a:pPr>
        <a:defRPr sz="800" baseline="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r>
              <a:rPr lang="en-NZ" sz="1400" b="1" dirty="0"/>
              <a:t>Value</a:t>
            </a:r>
            <a:r>
              <a:rPr lang="en-NZ" sz="1400" b="1" baseline="0" dirty="0"/>
              <a:t> for money </a:t>
            </a:r>
            <a:r>
              <a:rPr lang="en-NZ" sz="1200" b="0" dirty="0"/>
              <a:t>(% agree or strongly agree)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 </c:v>
                </c:pt>
                <c:pt idx="1">
                  <c:v>Female</c:v>
                </c:pt>
              </c:strCache>
            </c:strRef>
          </c:cat>
          <c:val>
            <c:numRef>
              <c:f>Sheet1!$B$2:$B$3</c:f>
              <c:numCache>
                <c:formatCode>0%</c:formatCode>
                <c:ptCount val="2"/>
                <c:pt idx="0">
                  <c:v>0.72</c:v>
                </c:pt>
                <c:pt idx="1">
                  <c:v>0.73</c:v>
                </c:pt>
              </c:numCache>
            </c:numRef>
          </c:val>
          <c:extLst>
            <c:ext xmlns:c16="http://schemas.microsoft.com/office/drawing/2014/chart" uri="{C3380CC4-5D6E-409C-BE32-E72D297353CC}">
              <c16:uniqueId val="{00000000-1F65-4B8F-921C-9BED81B96276}"/>
            </c:ext>
          </c:extLst>
        </c:ser>
        <c:ser>
          <c:idx val="1"/>
          <c:order val="1"/>
          <c:tx>
            <c:strRef>
              <c:f>Sheet1!$C$1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 </c:v>
                </c:pt>
                <c:pt idx="1">
                  <c:v>Female</c:v>
                </c:pt>
              </c:strCache>
            </c:strRef>
          </c:cat>
          <c:val>
            <c:numRef>
              <c:f>Sheet1!$C$2:$C$3</c:f>
              <c:numCache>
                <c:formatCode>0%</c:formatCode>
                <c:ptCount val="2"/>
                <c:pt idx="0">
                  <c:v>0.74</c:v>
                </c:pt>
                <c:pt idx="1">
                  <c:v>0.76</c:v>
                </c:pt>
              </c:numCache>
            </c:numRef>
          </c:val>
          <c:extLst>
            <c:ext xmlns:c16="http://schemas.microsoft.com/office/drawing/2014/chart" uri="{C3380CC4-5D6E-409C-BE32-E72D297353CC}">
              <c16:uniqueId val="{00000001-1F65-4B8F-921C-9BED81B96276}"/>
            </c:ext>
          </c:extLst>
        </c:ser>
        <c:dLbls>
          <c:dLblPos val="outEnd"/>
          <c:showLegendKey val="0"/>
          <c:showVal val="1"/>
          <c:showCatName val="0"/>
          <c:showSerName val="0"/>
          <c:showPercent val="0"/>
          <c:showBubbleSize val="0"/>
        </c:dLbls>
        <c:gapWidth val="219"/>
        <c:overlap val="-27"/>
        <c:axId val="482017168"/>
        <c:axId val="482013232"/>
      </c:barChart>
      <c:catAx>
        <c:axId val="48201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Barlow"/>
                <a:ea typeface="+mn-ea"/>
                <a:cs typeface="+mn-cs"/>
              </a:defRPr>
            </a:pPr>
            <a:endParaRPr lang="en-US"/>
          </a:p>
        </c:txPr>
        <c:crossAx val="482013232"/>
        <c:crosses val="autoZero"/>
        <c:auto val="1"/>
        <c:lblAlgn val="ctr"/>
        <c:lblOffset val="100"/>
        <c:noMultiLvlLbl val="0"/>
      </c:catAx>
      <c:valAx>
        <c:axId val="482013232"/>
        <c:scaling>
          <c:orientation val="minMax"/>
          <c:max val="1"/>
          <c:min val="0"/>
        </c:scaling>
        <c:delete val="1"/>
        <c:axPos val="l"/>
        <c:numFmt formatCode="0%" sourceLinked="1"/>
        <c:majorTickMark val="out"/>
        <c:minorTickMark val="none"/>
        <c:tickLblPos val="nextTo"/>
        <c:crossAx val="482017168"/>
        <c:crosses val="autoZero"/>
        <c:crossBetween val="between"/>
      </c:valAx>
      <c:spPr>
        <a:noFill/>
        <a:ln>
          <a:noFill/>
        </a:ln>
        <a:effectLst/>
      </c:spPr>
    </c:plotArea>
    <c:legend>
      <c:legendPos val="b"/>
      <c:layout>
        <c:manualLayout>
          <c:xMode val="edge"/>
          <c:yMode val="edge"/>
          <c:x val="0.37042215043889337"/>
          <c:y val="0.87767876832141745"/>
          <c:w val="0.25915553006999437"/>
          <c:h val="9.089272925377749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arlow"/>
              <a:ea typeface="+mn-ea"/>
              <a:cs typeface="+mn-cs"/>
            </a:defRPr>
          </a:pPr>
          <a:endParaRPr lang="en-US"/>
        </a:p>
      </c:txPr>
    </c:legend>
    <c:plotVisOnly val="1"/>
    <c:dispBlanksAs val="gap"/>
    <c:showDLblsOverMax val="0"/>
  </c:chart>
  <c:spPr>
    <a:noFill/>
    <a:ln>
      <a:noFill/>
    </a:ln>
    <a:effectLst/>
  </c:spPr>
  <c:txPr>
    <a:bodyPr/>
    <a:lstStyle/>
    <a:p>
      <a:pPr>
        <a:defRPr>
          <a:latin typeface="Barlow"/>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r>
              <a:rPr lang="en-NZ" sz="1400" b="1" dirty="0"/>
              <a:t>NPS </a:t>
            </a:r>
            <a:r>
              <a:rPr lang="en-NZ" sz="1200" b="0" dirty="0"/>
              <a:t>(promoters minus detractors)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dLbls>
            <c:dLbl>
              <c:idx val="0"/>
              <c:tx>
                <c:rich>
                  <a:bodyPr/>
                  <a:lstStyle/>
                  <a:p>
                    <a:r>
                      <a:rPr lang="en-US" dirty="0"/>
                      <a:t>+27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EFB-453C-9EC8-D495EE9D9412}"/>
                </c:ext>
              </c:extLst>
            </c:dLbl>
            <c:dLbl>
              <c:idx val="1"/>
              <c:tx>
                <c:rich>
                  <a:bodyPr/>
                  <a:lstStyle/>
                  <a:p>
                    <a:r>
                      <a:rPr lang="en-US" dirty="0"/>
                      <a:t>+29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FD6-4A8C-8EE1-F7137B8D6F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c:v>
                </c:pt>
                <c:pt idx="1">
                  <c:v>Female</c:v>
                </c:pt>
              </c:strCache>
            </c:strRef>
          </c:cat>
          <c:val>
            <c:numRef>
              <c:f>Sheet1!$B$2:$B$3</c:f>
              <c:numCache>
                <c:formatCode>0%</c:formatCode>
                <c:ptCount val="2"/>
                <c:pt idx="0">
                  <c:v>0.27</c:v>
                </c:pt>
                <c:pt idx="1">
                  <c:v>0.28999999999999998</c:v>
                </c:pt>
              </c:numCache>
            </c:numRef>
          </c:val>
          <c:extLst>
            <c:ext xmlns:c16="http://schemas.microsoft.com/office/drawing/2014/chart" uri="{C3380CC4-5D6E-409C-BE32-E72D297353CC}">
              <c16:uniqueId val="{00000000-CEFB-453C-9EC8-D495EE9D9412}"/>
            </c:ext>
          </c:extLst>
        </c:ser>
        <c:ser>
          <c:idx val="1"/>
          <c:order val="1"/>
          <c:tx>
            <c:strRef>
              <c:f>Sheet1!$C$1</c:f>
              <c:strCache>
                <c:ptCount val="1"/>
                <c:pt idx="0">
                  <c:v>2021</c:v>
                </c:pt>
              </c:strCache>
            </c:strRef>
          </c:tx>
          <c:spPr>
            <a:solidFill>
              <a:schemeClr val="accent2"/>
            </a:solidFill>
            <a:ln>
              <a:noFill/>
            </a:ln>
            <a:effectLst/>
          </c:spPr>
          <c:invertIfNegative val="0"/>
          <c:dLbls>
            <c:dLbl>
              <c:idx val="0"/>
              <c:tx>
                <c:rich>
                  <a:bodyPr/>
                  <a:lstStyle/>
                  <a:p>
                    <a:r>
                      <a:rPr lang="en-US" dirty="0"/>
                      <a:t>+42</a:t>
                    </a:r>
                    <a:r>
                      <a:rPr lang="en-US" sz="1100" b="0" i="0" u="none" strike="noStrike" kern="1200" baseline="0" dirty="0">
                        <a:solidFill>
                          <a:srgbClr val="000000"/>
                        </a:solidFill>
                        <a:latin typeface="Barlow"/>
                        <a:sym typeface="Wingdings 3"/>
                      </a:rPr>
                      <a:t></a:t>
                    </a:r>
                    <a:r>
                      <a:rPr lang="en-US" sz="1200" b="0" i="0" u="none" strike="noStrike" kern="1200" baseline="0" dirty="0">
                        <a:solidFill>
                          <a:srgbClr val="DC0015"/>
                        </a:solidFill>
                        <a:latin typeface="Barlow"/>
                        <a:sym typeface="Wingdings 3"/>
                      </a:rPr>
                      <a:t></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EFB-453C-9EC8-D495EE9D9412}"/>
                </c:ext>
              </c:extLst>
            </c:dLbl>
            <c:dLbl>
              <c:idx val="1"/>
              <c:tx>
                <c:rich>
                  <a:bodyPr/>
                  <a:lstStyle/>
                  <a:p>
                    <a:r>
                      <a:rPr lang="en-US" dirty="0"/>
                      <a:t>+47</a:t>
                    </a:r>
                    <a:r>
                      <a:rPr lang="en-US" sz="1100" b="0" i="0" u="none" strike="noStrike" kern="1200" baseline="0" dirty="0">
                        <a:solidFill>
                          <a:srgbClr val="000000"/>
                        </a:solidFill>
                        <a:latin typeface="Barlow"/>
                        <a:sym typeface="Wingdings 3"/>
                      </a:rPr>
                      <a:t></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FD6-4A8C-8EE1-F7137B8D6F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c:v>
                </c:pt>
                <c:pt idx="1">
                  <c:v>Female</c:v>
                </c:pt>
              </c:strCache>
            </c:strRef>
          </c:cat>
          <c:val>
            <c:numRef>
              <c:f>Sheet1!$C$2:$C$3</c:f>
              <c:numCache>
                <c:formatCode>0%</c:formatCode>
                <c:ptCount val="2"/>
                <c:pt idx="0">
                  <c:v>0.42</c:v>
                </c:pt>
                <c:pt idx="1">
                  <c:v>0.47</c:v>
                </c:pt>
              </c:numCache>
            </c:numRef>
          </c:val>
          <c:extLst>
            <c:ext xmlns:c16="http://schemas.microsoft.com/office/drawing/2014/chart" uri="{C3380CC4-5D6E-409C-BE32-E72D297353CC}">
              <c16:uniqueId val="{00000001-CEFB-453C-9EC8-D495EE9D9412}"/>
            </c:ext>
          </c:extLst>
        </c:ser>
        <c:dLbls>
          <c:dLblPos val="outEnd"/>
          <c:showLegendKey val="0"/>
          <c:showVal val="1"/>
          <c:showCatName val="0"/>
          <c:showSerName val="0"/>
          <c:showPercent val="0"/>
          <c:showBubbleSize val="0"/>
        </c:dLbls>
        <c:gapWidth val="219"/>
        <c:overlap val="-27"/>
        <c:axId val="482017168"/>
        <c:axId val="482013232"/>
      </c:barChart>
      <c:catAx>
        <c:axId val="48201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Barlow"/>
                <a:ea typeface="+mn-ea"/>
                <a:cs typeface="+mn-cs"/>
              </a:defRPr>
            </a:pPr>
            <a:endParaRPr lang="en-US"/>
          </a:p>
        </c:txPr>
        <c:crossAx val="482013232"/>
        <c:crosses val="autoZero"/>
        <c:auto val="1"/>
        <c:lblAlgn val="ctr"/>
        <c:lblOffset val="100"/>
        <c:noMultiLvlLbl val="0"/>
      </c:catAx>
      <c:valAx>
        <c:axId val="482013232"/>
        <c:scaling>
          <c:orientation val="minMax"/>
          <c:max val="0.60000000000000009"/>
        </c:scaling>
        <c:delete val="1"/>
        <c:axPos val="l"/>
        <c:numFmt formatCode="0%" sourceLinked="1"/>
        <c:majorTickMark val="out"/>
        <c:minorTickMark val="none"/>
        <c:tickLblPos val="nextTo"/>
        <c:crossAx val="482017168"/>
        <c:crosses val="autoZero"/>
        <c:crossBetween val="between"/>
      </c:valAx>
      <c:spPr>
        <a:noFill/>
        <a:ln>
          <a:noFill/>
        </a:ln>
        <a:effectLst/>
      </c:spPr>
    </c:plotArea>
    <c:legend>
      <c:legendPos val="b"/>
      <c:layout>
        <c:manualLayout>
          <c:xMode val="edge"/>
          <c:yMode val="edge"/>
          <c:x val="0.37042215043889337"/>
          <c:y val="0.87767876832141745"/>
          <c:w val="0.25915553006999437"/>
          <c:h val="9.089272925377749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arlow"/>
              <a:ea typeface="+mn-ea"/>
              <a:cs typeface="+mn-cs"/>
            </a:defRPr>
          </a:pPr>
          <a:endParaRPr lang="en-US"/>
        </a:p>
      </c:txPr>
    </c:legend>
    <c:plotVisOnly val="1"/>
    <c:dispBlanksAs val="gap"/>
    <c:showDLblsOverMax val="0"/>
  </c:chart>
  <c:spPr>
    <a:noFill/>
    <a:ln>
      <a:noFill/>
    </a:ln>
    <a:effectLst/>
  </c:spPr>
  <c:txPr>
    <a:bodyPr/>
    <a:lstStyle/>
    <a:p>
      <a:pPr>
        <a:defRPr>
          <a:latin typeface="Barlow"/>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r>
              <a:rPr lang="en-NZ" sz="1400" b="1" dirty="0"/>
              <a:t>Likelihood</a:t>
            </a:r>
            <a:r>
              <a:rPr lang="en-NZ" sz="1400" b="1" baseline="0" dirty="0"/>
              <a:t> to rejoin </a:t>
            </a:r>
            <a:r>
              <a:rPr lang="en-NZ" sz="1200" b="0" dirty="0"/>
              <a:t>(% likely or very</a:t>
            </a:r>
            <a:r>
              <a:rPr lang="en-NZ" sz="1200" b="0" baseline="0" dirty="0"/>
              <a:t> likely</a:t>
            </a:r>
            <a:r>
              <a:rPr lang="en-NZ" sz="1200" b="0" dirty="0"/>
              <a:t>)</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dLbls>
            <c:dLbl>
              <c:idx val="1"/>
              <c:tx>
                <c:rich>
                  <a:bodyPr/>
                  <a:lstStyle/>
                  <a:p>
                    <a:fld id="{46C9526E-875E-4E51-BC6D-64F76FBA9A5D}" type="VALUE">
                      <a:rPr lang="en-US" smtClean="0"/>
                      <a:pPr/>
                      <a:t>[VALUE]</a:t>
                    </a:fld>
                    <a:endParaRPr lang="en-NZ"/>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FE-43F4-9400-FDD206B0A64F}"/>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c:v>
                </c:pt>
                <c:pt idx="1">
                  <c:v>Female</c:v>
                </c:pt>
              </c:strCache>
            </c:strRef>
          </c:cat>
          <c:val>
            <c:numRef>
              <c:f>Sheet1!$B$2:$B$3</c:f>
              <c:numCache>
                <c:formatCode>0%</c:formatCode>
                <c:ptCount val="2"/>
                <c:pt idx="0">
                  <c:v>0.77</c:v>
                </c:pt>
                <c:pt idx="1">
                  <c:v>0.76</c:v>
                </c:pt>
              </c:numCache>
            </c:numRef>
          </c:val>
          <c:extLst>
            <c:ext xmlns:c16="http://schemas.microsoft.com/office/drawing/2014/chart" uri="{C3380CC4-5D6E-409C-BE32-E72D297353CC}">
              <c16:uniqueId val="{00000000-C357-4405-A4EA-30495162DD4F}"/>
            </c:ext>
          </c:extLst>
        </c:ser>
        <c:ser>
          <c:idx val="1"/>
          <c:order val="1"/>
          <c:tx>
            <c:strRef>
              <c:f>Sheet1!$C$1</c:f>
              <c:strCache>
                <c:ptCount val="1"/>
                <c:pt idx="0">
                  <c:v>2021</c:v>
                </c:pt>
              </c:strCache>
            </c:strRef>
          </c:tx>
          <c:spPr>
            <a:solidFill>
              <a:schemeClr val="accent2"/>
            </a:solidFill>
            <a:ln>
              <a:noFill/>
            </a:ln>
            <a:effectLst/>
          </c:spPr>
          <c:invertIfNegative val="0"/>
          <c:dLbls>
            <c:dLbl>
              <c:idx val="0"/>
              <c:tx>
                <c:rich>
                  <a:bodyPr/>
                  <a:lstStyle/>
                  <a:p>
                    <a:fld id="{CD9CFB0A-6845-4682-826C-441B6901FD04}" type="VALUE">
                      <a:rPr lang="en-US" smtClean="0"/>
                      <a:pPr/>
                      <a:t>[VALUE]</a:t>
                    </a:fld>
                    <a:r>
                      <a:rPr lang="en-US" sz="1100" b="0" i="0" u="none" strike="noStrike" kern="1200" baseline="0" dirty="0">
                        <a:solidFill>
                          <a:srgbClr val="000000"/>
                        </a:solidFill>
                        <a:latin typeface="Barlow"/>
                        <a:sym typeface="Wingdings 3"/>
                      </a:rPr>
                      <a:t></a:t>
                    </a:r>
                    <a:r>
                      <a:rPr lang="en-US" sz="1100" b="0" i="0" u="none" strike="noStrike" kern="1200" baseline="0" dirty="0">
                        <a:solidFill>
                          <a:srgbClr val="DC0015"/>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97-4069-A23B-9B2D774430AC}"/>
                </c:ext>
              </c:extLst>
            </c:dLbl>
            <c:dLbl>
              <c:idx val="1"/>
              <c:tx>
                <c:rich>
                  <a:bodyPr/>
                  <a:lstStyle/>
                  <a:p>
                    <a:fld id="{8AF1CA95-EA73-48A1-9620-8ABC294E125C}" type="VALUE">
                      <a:rPr lang="en-US" smtClean="0"/>
                      <a:pPr/>
                      <a:t>[VALUE]</a:t>
                    </a:fld>
                    <a:r>
                      <a:rPr lang="en-US" sz="1100" b="0" i="0" u="none" strike="noStrike" kern="1200" baseline="0" dirty="0">
                        <a:solidFill>
                          <a:srgbClr val="000000"/>
                        </a:solidFill>
                        <a:latin typeface="Barlow"/>
                        <a:sym typeface="Wingdings 3"/>
                      </a:rPr>
                      <a:t></a:t>
                    </a:r>
                    <a:r>
                      <a:rPr lang="en-US" sz="1100" b="0" i="0" u="none" strike="noStrike" kern="1200" baseline="0" dirty="0">
                        <a:solidFill>
                          <a:srgbClr val="218535"/>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97-4069-A23B-9B2D774430AC}"/>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c:v>
                </c:pt>
                <c:pt idx="1">
                  <c:v>Female</c:v>
                </c:pt>
              </c:strCache>
            </c:strRef>
          </c:cat>
          <c:val>
            <c:numRef>
              <c:f>Sheet1!$C$2:$C$3</c:f>
              <c:numCache>
                <c:formatCode>0%</c:formatCode>
                <c:ptCount val="2"/>
                <c:pt idx="0">
                  <c:v>0.85</c:v>
                </c:pt>
                <c:pt idx="1">
                  <c:v>0.89</c:v>
                </c:pt>
              </c:numCache>
            </c:numRef>
          </c:val>
          <c:extLst>
            <c:ext xmlns:c16="http://schemas.microsoft.com/office/drawing/2014/chart" uri="{C3380CC4-5D6E-409C-BE32-E72D297353CC}">
              <c16:uniqueId val="{00000001-C357-4405-A4EA-30495162DD4F}"/>
            </c:ext>
          </c:extLst>
        </c:ser>
        <c:dLbls>
          <c:dLblPos val="outEnd"/>
          <c:showLegendKey val="0"/>
          <c:showVal val="1"/>
          <c:showCatName val="0"/>
          <c:showSerName val="0"/>
          <c:showPercent val="0"/>
          <c:showBubbleSize val="0"/>
        </c:dLbls>
        <c:gapWidth val="219"/>
        <c:overlap val="-27"/>
        <c:axId val="482017168"/>
        <c:axId val="482013232"/>
      </c:barChart>
      <c:catAx>
        <c:axId val="48201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Barlow"/>
                <a:ea typeface="+mn-ea"/>
                <a:cs typeface="+mn-cs"/>
              </a:defRPr>
            </a:pPr>
            <a:endParaRPr lang="en-US"/>
          </a:p>
        </c:txPr>
        <c:crossAx val="482013232"/>
        <c:crosses val="autoZero"/>
        <c:auto val="1"/>
        <c:lblAlgn val="ctr"/>
        <c:lblOffset val="100"/>
        <c:noMultiLvlLbl val="0"/>
      </c:catAx>
      <c:valAx>
        <c:axId val="482013232"/>
        <c:scaling>
          <c:orientation val="minMax"/>
          <c:min val="0"/>
        </c:scaling>
        <c:delete val="1"/>
        <c:axPos val="l"/>
        <c:numFmt formatCode="0%" sourceLinked="1"/>
        <c:majorTickMark val="out"/>
        <c:minorTickMark val="none"/>
        <c:tickLblPos val="nextTo"/>
        <c:crossAx val="482017168"/>
        <c:crosses val="autoZero"/>
        <c:crossBetween val="between"/>
      </c:valAx>
      <c:spPr>
        <a:noFill/>
        <a:ln>
          <a:noFill/>
        </a:ln>
        <a:effectLst/>
      </c:spPr>
    </c:plotArea>
    <c:legend>
      <c:legendPos val="b"/>
      <c:layout>
        <c:manualLayout>
          <c:xMode val="edge"/>
          <c:yMode val="edge"/>
          <c:x val="0.37042215043889337"/>
          <c:y val="0.87767876832141745"/>
          <c:w val="0.25915553006999437"/>
          <c:h val="9.089272925377749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arlow"/>
              <a:ea typeface="+mn-ea"/>
              <a:cs typeface="+mn-cs"/>
            </a:defRPr>
          </a:pPr>
          <a:endParaRPr lang="en-US"/>
        </a:p>
      </c:txPr>
    </c:legend>
    <c:plotVisOnly val="1"/>
    <c:dispBlanksAs val="gap"/>
    <c:showDLblsOverMax val="0"/>
  </c:chart>
  <c:spPr>
    <a:noFill/>
    <a:ln>
      <a:noFill/>
    </a:ln>
    <a:effectLst/>
  </c:spPr>
  <c:txPr>
    <a:bodyPr/>
    <a:lstStyle/>
    <a:p>
      <a:pPr>
        <a:defRPr>
          <a:latin typeface="Barlow"/>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r>
              <a:rPr lang="en-NZ" sz="1400" b="1" dirty="0"/>
              <a:t>Overall satisfaction </a:t>
            </a:r>
            <a:r>
              <a:rPr lang="en-NZ" sz="1200" b="0" dirty="0"/>
              <a:t>(% very or extremely satisfied)</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NET European</c:v>
                </c:pt>
                <c:pt idx="1">
                  <c:v>Māori</c:v>
                </c:pt>
                <c:pt idx="2">
                  <c:v>NET Pasifika</c:v>
                </c:pt>
                <c:pt idx="3">
                  <c:v>NET Asian &amp; Indian</c:v>
                </c:pt>
              </c:strCache>
            </c:strRef>
          </c:cat>
          <c:val>
            <c:numRef>
              <c:f>Sheet1!$B$2:$B$5</c:f>
              <c:numCache>
                <c:formatCode>0%</c:formatCode>
                <c:ptCount val="4"/>
                <c:pt idx="0">
                  <c:v>0.6</c:v>
                </c:pt>
                <c:pt idx="1">
                  <c:v>0.55000000000000004</c:v>
                </c:pt>
                <c:pt idx="2">
                  <c:v>0.54</c:v>
                </c:pt>
                <c:pt idx="3">
                  <c:v>0.63</c:v>
                </c:pt>
              </c:numCache>
            </c:numRef>
          </c:val>
          <c:extLst>
            <c:ext xmlns:c16="http://schemas.microsoft.com/office/drawing/2014/chart" uri="{C3380CC4-5D6E-409C-BE32-E72D297353CC}">
              <c16:uniqueId val="{00000000-96FB-4521-9E30-DB4BAA1A24B4}"/>
            </c:ext>
          </c:extLst>
        </c:ser>
        <c:ser>
          <c:idx val="1"/>
          <c:order val="1"/>
          <c:tx>
            <c:strRef>
              <c:f>Sheet1!$C$1</c:f>
              <c:strCache>
                <c:ptCount val="1"/>
                <c:pt idx="0">
                  <c:v>2021</c:v>
                </c:pt>
              </c:strCache>
            </c:strRef>
          </c:tx>
          <c:spPr>
            <a:solidFill>
              <a:schemeClr val="accent2"/>
            </a:solidFill>
            <a:ln>
              <a:noFill/>
            </a:ln>
            <a:effectLst/>
          </c:spPr>
          <c:invertIfNegative val="0"/>
          <c:dLbls>
            <c:dLbl>
              <c:idx val="0"/>
              <c:tx>
                <c:rich>
                  <a:bodyPr/>
                  <a:lstStyle/>
                  <a:p>
                    <a:fld id="{219D2ACD-F655-4983-9953-141A552FEEBE}" type="VALUE">
                      <a:rPr lang="en-US" smtClean="0"/>
                      <a:pPr/>
                      <a:t>[VALUE]</a:t>
                    </a:fld>
                    <a:r>
                      <a:rPr lang="en-US" sz="1100" b="0" i="0" u="none" strike="noStrike" kern="1200" baseline="0" dirty="0">
                        <a:solidFill>
                          <a:srgbClr val="000000"/>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D1-47B9-A7D4-FEEBF671831B}"/>
                </c:ext>
              </c:extLst>
            </c:dLbl>
            <c:dLbl>
              <c:idx val="2"/>
              <c:tx>
                <c:rich>
                  <a:bodyPr/>
                  <a:lstStyle/>
                  <a:p>
                    <a:fld id="{5E57F57D-E907-4548-ABCB-888C1E2B236F}" type="VALUE">
                      <a:rPr lang="en-US" smtClean="0"/>
                      <a:pPr/>
                      <a:t>[VALUE]</a:t>
                    </a:fld>
                    <a:r>
                      <a:rPr lang="en-US" sz="1100" b="0" i="0" u="none" strike="noStrike" kern="1200" baseline="0" dirty="0">
                        <a:solidFill>
                          <a:srgbClr val="000000"/>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4D1-47B9-A7D4-FEEBF671831B}"/>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NET European</c:v>
                </c:pt>
                <c:pt idx="1">
                  <c:v>Māori</c:v>
                </c:pt>
                <c:pt idx="2">
                  <c:v>NET Pasifika</c:v>
                </c:pt>
                <c:pt idx="3">
                  <c:v>NET Asian &amp; Indian</c:v>
                </c:pt>
              </c:strCache>
            </c:strRef>
          </c:cat>
          <c:val>
            <c:numRef>
              <c:f>Sheet1!$C$2:$C$5</c:f>
              <c:numCache>
                <c:formatCode>0%</c:formatCode>
                <c:ptCount val="4"/>
                <c:pt idx="0">
                  <c:v>0.69</c:v>
                </c:pt>
                <c:pt idx="1">
                  <c:v>0.63</c:v>
                </c:pt>
                <c:pt idx="2">
                  <c:v>0.68</c:v>
                </c:pt>
                <c:pt idx="3">
                  <c:v>0.66</c:v>
                </c:pt>
              </c:numCache>
            </c:numRef>
          </c:val>
          <c:extLst>
            <c:ext xmlns:c16="http://schemas.microsoft.com/office/drawing/2014/chart" uri="{C3380CC4-5D6E-409C-BE32-E72D297353CC}">
              <c16:uniqueId val="{00000001-96FB-4521-9E30-DB4BAA1A24B4}"/>
            </c:ext>
          </c:extLst>
        </c:ser>
        <c:dLbls>
          <c:dLblPos val="outEnd"/>
          <c:showLegendKey val="0"/>
          <c:showVal val="1"/>
          <c:showCatName val="0"/>
          <c:showSerName val="0"/>
          <c:showPercent val="0"/>
          <c:showBubbleSize val="0"/>
        </c:dLbls>
        <c:gapWidth val="219"/>
        <c:overlap val="-27"/>
        <c:axId val="482017168"/>
        <c:axId val="482013232"/>
      </c:barChart>
      <c:catAx>
        <c:axId val="48201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Barlow"/>
                <a:ea typeface="+mn-ea"/>
                <a:cs typeface="+mn-cs"/>
              </a:defRPr>
            </a:pPr>
            <a:endParaRPr lang="en-US"/>
          </a:p>
        </c:txPr>
        <c:crossAx val="482013232"/>
        <c:crosses val="autoZero"/>
        <c:auto val="1"/>
        <c:lblAlgn val="ctr"/>
        <c:lblOffset val="100"/>
        <c:noMultiLvlLbl val="0"/>
      </c:catAx>
      <c:valAx>
        <c:axId val="482013232"/>
        <c:scaling>
          <c:orientation val="minMax"/>
        </c:scaling>
        <c:delete val="1"/>
        <c:axPos val="l"/>
        <c:numFmt formatCode="0%" sourceLinked="1"/>
        <c:majorTickMark val="none"/>
        <c:minorTickMark val="none"/>
        <c:tickLblPos val="nextTo"/>
        <c:crossAx val="482017168"/>
        <c:crosses val="autoZero"/>
        <c:crossBetween val="between"/>
      </c:valAx>
      <c:spPr>
        <a:noFill/>
        <a:ln>
          <a:noFill/>
        </a:ln>
        <a:effectLst/>
      </c:spPr>
    </c:plotArea>
    <c:legend>
      <c:legendPos val="b"/>
      <c:layout>
        <c:manualLayout>
          <c:xMode val="edge"/>
          <c:yMode val="edge"/>
          <c:x val="0.37042215043889337"/>
          <c:y val="0.87767876832141745"/>
          <c:w val="0.26959371303066793"/>
          <c:h val="9.089272925377749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arlow"/>
              <a:ea typeface="+mn-ea"/>
              <a:cs typeface="+mn-cs"/>
            </a:defRPr>
          </a:pPr>
          <a:endParaRPr lang="en-US"/>
        </a:p>
      </c:txPr>
    </c:legend>
    <c:plotVisOnly val="1"/>
    <c:dispBlanksAs val="gap"/>
    <c:showDLblsOverMax val="0"/>
  </c:chart>
  <c:spPr>
    <a:noFill/>
    <a:ln>
      <a:noFill/>
    </a:ln>
    <a:effectLst/>
  </c:spPr>
  <c:txPr>
    <a:bodyPr/>
    <a:lstStyle/>
    <a:p>
      <a:pPr>
        <a:defRPr>
          <a:latin typeface="Barlow"/>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r>
              <a:rPr lang="en-NZ" sz="1400" b="1" dirty="0"/>
              <a:t>Value</a:t>
            </a:r>
            <a:r>
              <a:rPr lang="en-NZ" sz="1400" b="1" baseline="0" dirty="0"/>
              <a:t> for money </a:t>
            </a:r>
            <a:r>
              <a:rPr lang="en-NZ" sz="1200" b="0" dirty="0"/>
              <a:t>(% agree or strongly agree)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NET European</c:v>
                </c:pt>
                <c:pt idx="1">
                  <c:v>Māori</c:v>
                </c:pt>
                <c:pt idx="2">
                  <c:v>NET Pasifika</c:v>
                </c:pt>
                <c:pt idx="3">
                  <c:v>NET Asian &amp; Indian</c:v>
                </c:pt>
              </c:strCache>
            </c:strRef>
          </c:cat>
          <c:val>
            <c:numRef>
              <c:f>Sheet1!$B$2:$B$5</c:f>
              <c:numCache>
                <c:formatCode>0%</c:formatCode>
                <c:ptCount val="4"/>
                <c:pt idx="0">
                  <c:v>0.74</c:v>
                </c:pt>
                <c:pt idx="1">
                  <c:v>0.67</c:v>
                </c:pt>
                <c:pt idx="2">
                  <c:v>0.69</c:v>
                </c:pt>
                <c:pt idx="3">
                  <c:v>0.84</c:v>
                </c:pt>
              </c:numCache>
            </c:numRef>
          </c:val>
          <c:extLst>
            <c:ext xmlns:c16="http://schemas.microsoft.com/office/drawing/2014/chart" uri="{C3380CC4-5D6E-409C-BE32-E72D297353CC}">
              <c16:uniqueId val="{00000000-1F65-4B8F-921C-9BED81B96276}"/>
            </c:ext>
          </c:extLst>
        </c:ser>
        <c:ser>
          <c:idx val="1"/>
          <c:order val="1"/>
          <c:tx>
            <c:strRef>
              <c:f>Sheet1!$C$1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NET European</c:v>
                </c:pt>
                <c:pt idx="1">
                  <c:v>Māori</c:v>
                </c:pt>
                <c:pt idx="2">
                  <c:v>NET Pasifika</c:v>
                </c:pt>
                <c:pt idx="3">
                  <c:v>NET Asian &amp; Indian</c:v>
                </c:pt>
              </c:strCache>
            </c:strRef>
          </c:cat>
          <c:val>
            <c:numRef>
              <c:f>Sheet1!$C$2:$C$5</c:f>
              <c:numCache>
                <c:formatCode>0%</c:formatCode>
                <c:ptCount val="4"/>
                <c:pt idx="0">
                  <c:v>0.75</c:v>
                </c:pt>
                <c:pt idx="1">
                  <c:v>0.7</c:v>
                </c:pt>
                <c:pt idx="2">
                  <c:v>0.73</c:v>
                </c:pt>
                <c:pt idx="3">
                  <c:v>0.75</c:v>
                </c:pt>
              </c:numCache>
            </c:numRef>
          </c:val>
          <c:extLst>
            <c:ext xmlns:c16="http://schemas.microsoft.com/office/drawing/2014/chart" uri="{C3380CC4-5D6E-409C-BE32-E72D297353CC}">
              <c16:uniqueId val="{00000001-1F65-4B8F-921C-9BED81B96276}"/>
            </c:ext>
          </c:extLst>
        </c:ser>
        <c:dLbls>
          <c:dLblPos val="outEnd"/>
          <c:showLegendKey val="0"/>
          <c:showVal val="1"/>
          <c:showCatName val="0"/>
          <c:showSerName val="0"/>
          <c:showPercent val="0"/>
          <c:showBubbleSize val="0"/>
        </c:dLbls>
        <c:gapWidth val="219"/>
        <c:overlap val="-27"/>
        <c:axId val="482017168"/>
        <c:axId val="482013232"/>
      </c:barChart>
      <c:catAx>
        <c:axId val="48201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Barlow"/>
                <a:ea typeface="+mn-ea"/>
                <a:cs typeface="+mn-cs"/>
              </a:defRPr>
            </a:pPr>
            <a:endParaRPr lang="en-US"/>
          </a:p>
        </c:txPr>
        <c:crossAx val="482013232"/>
        <c:crosses val="autoZero"/>
        <c:auto val="1"/>
        <c:lblAlgn val="ctr"/>
        <c:lblOffset val="100"/>
        <c:noMultiLvlLbl val="0"/>
      </c:catAx>
      <c:valAx>
        <c:axId val="482013232"/>
        <c:scaling>
          <c:orientation val="minMax"/>
        </c:scaling>
        <c:delete val="1"/>
        <c:axPos val="l"/>
        <c:numFmt formatCode="0%" sourceLinked="1"/>
        <c:majorTickMark val="none"/>
        <c:minorTickMark val="none"/>
        <c:tickLblPos val="nextTo"/>
        <c:crossAx val="482017168"/>
        <c:crosses val="autoZero"/>
        <c:crossBetween val="between"/>
      </c:valAx>
      <c:spPr>
        <a:noFill/>
        <a:ln>
          <a:noFill/>
        </a:ln>
        <a:effectLst/>
      </c:spPr>
    </c:plotArea>
    <c:legend>
      <c:legendPos val="b"/>
      <c:layout>
        <c:manualLayout>
          <c:xMode val="edge"/>
          <c:yMode val="edge"/>
          <c:x val="0.37042215043889337"/>
          <c:y val="0.87767876832141745"/>
          <c:w val="0.25915553006999437"/>
          <c:h val="9.089272925377749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arlow"/>
              <a:ea typeface="+mn-ea"/>
              <a:cs typeface="+mn-cs"/>
            </a:defRPr>
          </a:pPr>
          <a:endParaRPr lang="en-US"/>
        </a:p>
      </c:txPr>
    </c:legend>
    <c:plotVisOnly val="1"/>
    <c:dispBlanksAs val="gap"/>
    <c:showDLblsOverMax val="0"/>
  </c:chart>
  <c:spPr>
    <a:noFill/>
    <a:ln>
      <a:noFill/>
    </a:ln>
    <a:effectLst/>
  </c:spPr>
  <c:txPr>
    <a:bodyPr/>
    <a:lstStyle/>
    <a:p>
      <a:pPr>
        <a:defRPr>
          <a:latin typeface="Barlow"/>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r>
              <a:rPr lang="en-NZ" sz="1400" b="1" dirty="0"/>
              <a:t>NPS </a:t>
            </a:r>
            <a:r>
              <a:rPr lang="en-NZ" sz="1200" b="0" dirty="0"/>
              <a:t>(promoters minus detractors)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dLbls>
            <c:dLbl>
              <c:idx val="0"/>
              <c:tx>
                <c:rich>
                  <a:bodyPr/>
                  <a:lstStyle/>
                  <a:p>
                    <a:r>
                      <a:rPr lang="en-US" dirty="0"/>
                      <a:t>+30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EFB-453C-9EC8-D495EE9D9412}"/>
                </c:ext>
              </c:extLst>
            </c:dLbl>
            <c:dLbl>
              <c:idx val="1"/>
              <c:tx>
                <c:rich>
                  <a:bodyPr/>
                  <a:lstStyle/>
                  <a:p>
                    <a:r>
                      <a:rPr lang="en-US" dirty="0"/>
                      <a:t>+23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29B-4B06-B4A4-CF731AFA97BE}"/>
                </c:ext>
              </c:extLst>
            </c:dLbl>
            <c:dLbl>
              <c:idx val="2"/>
              <c:tx>
                <c:rich>
                  <a:bodyPr/>
                  <a:lstStyle/>
                  <a:p>
                    <a:r>
                      <a:rPr lang="en-US" dirty="0"/>
                      <a:t>+23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29B-4B06-B4A4-CF731AFA97BE}"/>
                </c:ext>
              </c:extLst>
            </c:dLbl>
            <c:dLbl>
              <c:idx val="3"/>
              <c:tx>
                <c:rich>
                  <a:bodyPr/>
                  <a:lstStyle/>
                  <a:p>
                    <a:r>
                      <a:rPr lang="en-US" dirty="0"/>
                      <a:t>+34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29B-4B06-B4A4-CF731AFA97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NET European</c:v>
                </c:pt>
                <c:pt idx="1">
                  <c:v>Māori</c:v>
                </c:pt>
                <c:pt idx="2">
                  <c:v>NET Pasifika</c:v>
                </c:pt>
                <c:pt idx="3">
                  <c:v>NET Asian &amp; Indian</c:v>
                </c:pt>
              </c:strCache>
            </c:strRef>
          </c:cat>
          <c:val>
            <c:numRef>
              <c:f>Sheet1!$B$2:$B$5</c:f>
              <c:numCache>
                <c:formatCode>General</c:formatCode>
                <c:ptCount val="4"/>
                <c:pt idx="0">
                  <c:v>30</c:v>
                </c:pt>
                <c:pt idx="1">
                  <c:v>23</c:v>
                </c:pt>
                <c:pt idx="2">
                  <c:v>23</c:v>
                </c:pt>
                <c:pt idx="3">
                  <c:v>34</c:v>
                </c:pt>
              </c:numCache>
            </c:numRef>
          </c:val>
          <c:extLst>
            <c:ext xmlns:c16="http://schemas.microsoft.com/office/drawing/2014/chart" uri="{C3380CC4-5D6E-409C-BE32-E72D297353CC}">
              <c16:uniqueId val="{00000000-CEFB-453C-9EC8-D495EE9D9412}"/>
            </c:ext>
          </c:extLst>
        </c:ser>
        <c:ser>
          <c:idx val="1"/>
          <c:order val="1"/>
          <c:tx>
            <c:strRef>
              <c:f>Sheet1!$C$1</c:f>
              <c:strCache>
                <c:ptCount val="1"/>
                <c:pt idx="0">
                  <c:v>2021</c:v>
                </c:pt>
              </c:strCache>
            </c:strRef>
          </c:tx>
          <c:spPr>
            <a:solidFill>
              <a:schemeClr val="accent2"/>
            </a:solidFill>
            <a:ln>
              <a:noFill/>
            </a:ln>
            <a:effectLst/>
          </c:spPr>
          <c:invertIfNegative val="0"/>
          <c:dLbls>
            <c:dLbl>
              <c:idx val="0"/>
              <c:tx>
                <c:rich>
                  <a:bodyPr/>
                  <a:lstStyle/>
                  <a:p>
                    <a:r>
                      <a:rPr lang="en-US" dirty="0"/>
                      <a:t>+44</a:t>
                    </a:r>
                    <a:r>
                      <a:rPr lang="en-US" sz="1200" b="0" i="0" u="none" strike="noStrike" kern="1200" baseline="0" dirty="0">
                        <a:solidFill>
                          <a:srgbClr val="000000"/>
                        </a:solidFill>
                        <a:latin typeface="Barlow"/>
                        <a:sym typeface="Wingdings 3"/>
                      </a:rPr>
                      <a:t></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EFB-453C-9EC8-D495EE9D9412}"/>
                </c:ext>
              </c:extLst>
            </c:dLbl>
            <c:dLbl>
              <c:idx val="1"/>
              <c:tx>
                <c:rich>
                  <a:bodyPr/>
                  <a:lstStyle/>
                  <a:p>
                    <a:r>
                      <a:rPr lang="en-US" dirty="0"/>
                      <a:t>+38</a:t>
                    </a:r>
                    <a:r>
                      <a:rPr lang="en-US" sz="1200" b="0" i="0" u="none" strike="noStrike" kern="1200" baseline="0" dirty="0">
                        <a:solidFill>
                          <a:srgbClr val="000000"/>
                        </a:solidFill>
                        <a:latin typeface="Barlow"/>
                        <a:sym typeface="Wingdings 3"/>
                      </a:rPr>
                      <a:t></a:t>
                    </a:r>
                    <a:r>
                      <a:rPr lang="en-US" sz="1200" b="0" i="0" u="none" strike="noStrike" kern="1200" baseline="0" dirty="0">
                        <a:solidFill>
                          <a:srgbClr val="DC0015"/>
                        </a:solidFill>
                        <a:latin typeface="Barlow"/>
                        <a:sym typeface="Wingdings 3"/>
                      </a:rPr>
                      <a:t></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29B-4B06-B4A4-CF731AFA97BE}"/>
                </c:ext>
              </c:extLst>
            </c:dLbl>
            <c:dLbl>
              <c:idx val="2"/>
              <c:tx>
                <c:rich>
                  <a:bodyPr/>
                  <a:lstStyle/>
                  <a:p>
                    <a:r>
                      <a:rPr lang="en-US" dirty="0"/>
                      <a:t>+40</a:t>
                    </a:r>
                    <a:r>
                      <a:rPr lang="en-US" sz="1200" b="0" i="0" u="none" strike="noStrike" kern="1200" baseline="0" dirty="0">
                        <a:solidFill>
                          <a:srgbClr val="000000"/>
                        </a:solidFill>
                        <a:latin typeface="Barlow"/>
                        <a:sym typeface="Wingdings 3"/>
                      </a:rPr>
                      <a:t></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29B-4B06-B4A4-CF731AFA97BE}"/>
                </c:ext>
              </c:extLst>
            </c:dLbl>
            <c:dLbl>
              <c:idx val="3"/>
              <c:tx>
                <c:rich>
                  <a:bodyPr/>
                  <a:lstStyle/>
                  <a:p>
                    <a:r>
                      <a:rPr lang="en-US" dirty="0"/>
                      <a:t>+40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29B-4B06-B4A4-CF731AFA97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NET European</c:v>
                </c:pt>
                <c:pt idx="1">
                  <c:v>Māori</c:v>
                </c:pt>
                <c:pt idx="2">
                  <c:v>NET Pasifika</c:v>
                </c:pt>
                <c:pt idx="3">
                  <c:v>NET Asian &amp; Indian</c:v>
                </c:pt>
              </c:strCache>
            </c:strRef>
          </c:cat>
          <c:val>
            <c:numRef>
              <c:f>Sheet1!$C$2:$C$5</c:f>
              <c:numCache>
                <c:formatCode>General</c:formatCode>
                <c:ptCount val="4"/>
                <c:pt idx="0">
                  <c:v>44</c:v>
                </c:pt>
                <c:pt idx="1">
                  <c:v>36</c:v>
                </c:pt>
                <c:pt idx="2">
                  <c:v>40</c:v>
                </c:pt>
                <c:pt idx="3">
                  <c:v>40</c:v>
                </c:pt>
              </c:numCache>
            </c:numRef>
          </c:val>
          <c:extLst>
            <c:ext xmlns:c16="http://schemas.microsoft.com/office/drawing/2014/chart" uri="{C3380CC4-5D6E-409C-BE32-E72D297353CC}">
              <c16:uniqueId val="{00000001-CEFB-453C-9EC8-D495EE9D9412}"/>
            </c:ext>
          </c:extLst>
        </c:ser>
        <c:dLbls>
          <c:dLblPos val="outEnd"/>
          <c:showLegendKey val="0"/>
          <c:showVal val="1"/>
          <c:showCatName val="0"/>
          <c:showSerName val="0"/>
          <c:showPercent val="0"/>
          <c:showBubbleSize val="0"/>
        </c:dLbls>
        <c:gapWidth val="219"/>
        <c:overlap val="-27"/>
        <c:axId val="482017168"/>
        <c:axId val="482013232"/>
      </c:barChart>
      <c:catAx>
        <c:axId val="48201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Barlow"/>
                <a:ea typeface="+mn-ea"/>
                <a:cs typeface="+mn-cs"/>
              </a:defRPr>
            </a:pPr>
            <a:endParaRPr lang="en-US"/>
          </a:p>
        </c:txPr>
        <c:crossAx val="482013232"/>
        <c:crosses val="autoZero"/>
        <c:auto val="1"/>
        <c:lblAlgn val="ctr"/>
        <c:lblOffset val="100"/>
        <c:noMultiLvlLbl val="0"/>
      </c:catAx>
      <c:valAx>
        <c:axId val="482013232"/>
        <c:scaling>
          <c:orientation val="minMax"/>
        </c:scaling>
        <c:delete val="1"/>
        <c:axPos val="l"/>
        <c:numFmt formatCode="General" sourceLinked="1"/>
        <c:majorTickMark val="none"/>
        <c:minorTickMark val="none"/>
        <c:tickLblPos val="nextTo"/>
        <c:crossAx val="482017168"/>
        <c:crosses val="autoZero"/>
        <c:crossBetween val="between"/>
      </c:valAx>
      <c:spPr>
        <a:noFill/>
        <a:ln>
          <a:noFill/>
        </a:ln>
        <a:effectLst/>
      </c:spPr>
    </c:plotArea>
    <c:legend>
      <c:legendPos val="b"/>
      <c:layout>
        <c:manualLayout>
          <c:xMode val="edge"/>
          <c:yMode val="edge"/>
          <c:x val="0.37042215043889337"/>
          <c:y val="0.87767876832141745"/>
          <c:w val="0.25915553006999437"/>
          <c:h val="9.089272925377749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arlow"/>
              <a:ea typeface="+mn-ea"/>
              <a:cs typeface="+mn-cs"/>
            </a:defRPr>
          </a:pPr>
          <a:endParaRPr lang="en-US"/>
        </a:p>
      </c:txPr>
    </c:legend>
    <c:plotVisOnly val="1"/>
    <c:dispBlanksAs val="gap"/>
    <c:showDLblsOverMax val="0"/>
  </c:chart>
  <c:spPr>
    <a:noFill/>
    <a:ln>
      <a:noFill/>
    </a:ln>
    <a:effectLst/>
  </c:spPr>
  <c:txPr>
    <a:bodyPr/>
    <a:lstStyle/>
    <a:p>
      <a:pPr>
        <a:defRPr>
          <a:latin typeface="Barlow"/>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r>
              <a:rPr lang="en-NZ" sz="1400" b="1" dirty="0"/>
              <a:t>Likelihood</a:t>
            </a:r>
            <a:r>
              <a:rPr lang="en-NZ" sz="1400" b="1" baseline="0" dirty="0"/>
              <a:t> to rejoin </a:t>
            </a:r>
            <a:r>
              <a:rPr lang="en-NZ" sz="1200" b="0" dirty="0"/>
              <a:t>(% likely or very</a:t>
            </a:r>
            <a:r>
              <a:rPr lang="en-NZ" sz="1200" b="0" baseline="0" dirty="0"/>
              <a:t> likely</a:t>
            </a:r>
            <a:r>
              <a:rPr lang="en-NZ" sz="1200" b="0" dirty="0"/>
              <a:t>)</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Barlow"/>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NET European</c:v>
                </c:pt>
                <c:pt idx="1">
                  <c:v>Māori</c:v>
                </c:pt>
                <c:pt idx="2">
                  <c:v>NET Pasifika</c:v>
                </c:pt>
                <c:pt idx="3">
                  <c:v>NET Asian &amp; Indian</c:v>
                </c:pt>
              </c:strCache>
            </c:strRef>
          </c:cat>
          <c:val>
            <c:numRef>
              <c:f>Sheet1!$B$2:$B$5</c:f>
              <c:numCache>
                <c:formatCode>0%</c:formatCode>
                <c:ptCount val="4"/>
                <c:pt idx="0">
                  <c:v>0.78</c:v>
                </c:pt>
                <c:pt idx="1">
                  <c:v>0.75</c:v>
                </c:pt>
                <c:pt idx="2">
                  <c:v>0.74</c:v>
                </c:pt>
                <c:pt idx="3">
                  <c:v>0.81</c:v>
                </c:pt>
              </c:numCache>
            </c:numRef>
          </c:val>
          <c:extLst>
            <c:ext xmlns:c16="http://schemas.microsoft.com/office/drawing/2014/chart" uri="{C3380CC4-5D6E-409C-BE32-E72D297353CC}">
              <c16:uniqueId val="{00000000-C357-4405-A4EA-30495162DD4F}"/>
            </c:ext>
          </c:extLst>
        </c:ser>
        <c:ser>
          <c:idx val="1"/>
          <c:order val="1"/>
          <c:tx>
            <c:strRef>
              <c:f>Sheet1!$C$1</c:f>
              <c:strCache>
                <c:ptCount val="1"/>
                <c:pt idx="0">
                  <c:v>2021</c:v>
                </c:pt>
              </c:strCache>
            </c:strRef>
          </c:tx>
          <c:spPr>
            <a:solidFill>
              <a:schemeClr val="accent2"/>
            </a:solidFill>
            <a:ln>
              <a:noFill/>
            </a:ln>
            <a:effectLst/>
          </c:spPr>
          <c:invertIfNegative val="0"/>
          <c:dLbls>
            <c:dLbl>
              <c:idx val="0"/>
              <c:tx>
                <c:rich>
                  <a:bodyPr/>
                  <a:lstStyle/>
                  <a:p>
                    <a:fld id="{74D7D614-42EC-4AEF-AA39-12B73A21B41F}" type="VALUE">
                      <a:rPr lang="en-US" smtClean="0"/>
                      <a:pPr/>
                      <a:t>[VALUE]</a:t>
                    </a:fld>
                    <a:r>
                      <a:rPr lang="en-US" sz="1100" b="0" i="0" u="none" strike="noStrike" kern="1200" baseline="0" dirty="0">
                        <a:solidFill>
                          <a:srgbClr val="000000"/>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2A2-4490-8389-40756783FC2E}"/>
                </c:ext>
              </c:extLst>
            </c:dLbl>
            <c:dLbl>
              <c:idx val="1"/>
              <c:tx>
                <c:rich>
                  <a:bodyPr/>
                  <a:lstStyle/>
                  <a:p>
                    <a:fld id="{F425E558-5A5E-4B91-B1D1-83574022C189}" type="VALUE">
                      <a:rPr lang="en-US" smtClean="0"/>
                      <a:pPr/>
                      <a:t>[VALUE]</a:t>
                    </a:fld>
                    <a:r>
                      <a:rPr lang="en-US" sz="1200" b="0" i="0" u="none" strike="noStrike" kern="1200" baseline="0" dirty="0">
                        <a:solidFill>
                          <a:srgbClr val="DC0015"/>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CC0-474F-9D5E-FBC1985AA08E}"/>
                </c:ext>
              </c:extLst>
            </c:dLbl>
            <c:dLbl>
              <c:idx val="2"/>
              <c:tx>
                <c:rich>
                  <a:bodyPr/>
                  <a:lstStyle/>
                  <a:p>
                    <a:fld id="{A353AB3F-418C-4FB7-B7EA-54DB16E44D44}" type="VALUE">
                      <a:rPr lang="en-US" smtClean="0"/>
                      <a:pPr/>
                      <a:t>[VALUE]</a:t>
                    </a:fld>
                    <a:r>
                      <a:rPr lang="en-US" sz="1100" b="0" i="0" u="none" strike="noStrike" kern="1200" baseline="0" dirty="0">
                        <a:solidFill>
                          <a:srgbClr val="000000"/>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2A2-4490-8389-40756783FC2E}"/>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NET European</c:v>
                </c:pt>
                <c:pt idx="1">
                  <c:v>Māori</c:v>
                </c:pt>
                <c:pt idx="2">
                  <c:v>NET Pasifika</c:v>
                </c:pt>
                <c:pt idx="3">
                  <c:v>NET Asian &amp; Indian</c:v>
                </c:pt>
              </c:strCache>
            </c:strRef>
          </c:cat>
          <c:val>
            <c:numRef>
              <c:f>Sheet1!$C$2:$C$5</c:f>
              <c:numCache>
                <c:formatCode>0%</c:formatCode>
                <c:ptCount val="4"/>
                <c:pt idx="0">
                  <c:v>0.87</c:v>
                </c:pt>
                <c:pt idx="1">
                  <c:v>0.78</c:v>
                </c:pt>
                <c:pt idx="2">
                  <c:v>0.87</c:v>
                </c:pt>
                <c:pt idx="3">
                  <c:v>0.88</c:v>
                </c:pt>
              </c:numCache>
            </c:numRef>
          </c:val>
          <c:extLst>
            <c:ext xmlns:c16="http://schemas.microsoft.com/office/drawing/2014/chart" uri="{C3380CC4-5D6E-409C-BE32-E72D297353CC}">
              <c16:uniqueId val="{00000001-C357-4405-A4EA-30495162DD4F}"/>
            </c:ext>
          </c:extLst>
        </c:ser>
        <c:dLbls>
          <c:dLblPos val="outEnd"/>
          <c:showLegendKey val="0"/>
          <c:showVal val="1"/>
          <c:showCatName val="0"/>
          <c:showSerName val="0"/>
          <c:showPercent val="0"/>
          <c:showBubbleSize val="0"/>
        </c:dLbls>
        <c:gapWidth val="219"/>
        <c:overlap val="-27"/>
        <c:axId val="482017168"/>
        <c:axId val="482013232"/>
      </c:barChart>
      <c:catAx>
        <c:axId val="48201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Barlow"/>
                <a:ea typeface="+mn-ea"/>
                <a:cs typeface="+mn-cs"/>
              </a:defRPr>
            </a:pPr>
            <a:endParaRPr lang="en-US"/>
          </a:p>
        </c:txPr>
        <c:crossAx val="482013232"/>
        <c:crosses val="autoZero"/>
        <c:auto val="1"/>
        <c:lblAlgn val="ctr"/>
        <c:lblOffset val="100"/>
        <c:noMultiLvlLbl val="0"/>
      </c:catAx>
      <c:valAx>
        <c:axId val="482013232"/>
        <c:scaling>
          <c:orientation val="minMax"/>
        </c:scaling>
        <c:delete val="1"/>
        <c:axPos val="l"/>
        <c:numFmt formatCode="0%" sourceLinked="1"/>
        <c:majorTickMark val="none"/>
        <c:minorTickMark val="none"/>
        <c:tickLblPos val="nextTo"/>
        <c:crossAx val="482017168"/>
        <c:crosses val="autoZero"/>
        <c:crossBetween val="between"/>
      </c:valAx>
      <c:spPr>
        <a:noFill/>
        <a:ln>
          <a:noFill/>
        </a:ln>
        <a:effectLst/>
      </c:spPr>
    </c:plotArea>
    <c:legend>
      <c:legendPos val="b"/>
      <c:layout>
        <c:manualLayout>
          <c:xMode val="edge"/>
          <c:yMode val="edge"/>
          <c:x val="0.37042215043889337"/>
          <c:y val="0.87767876832141745"/>
          <c:w val="0.25915553006999437"/>
          <c:h val="9.089272925377749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arlow"/>
              <a:ea typeface="+mn-ea"/>
              <a:cs typeface="+mn-cs"/>
            </a:defRPr>
          </a:pPr>
          <a:endParaRPr lang="en-US"/>
        </a:p>
      </c:txPr>
    </c:legend>
    <c:plotVisOnly val="1"/>
    <c:dispBlanksAs val="gap"/>
    <c:showDLblsOverMax val="0"/>
  </c:chart>
  <c:spPr>
    <a:noFill/>
    <a:ln>
      <a:noFill/>
    </a:ln>
    <a:effectLst/>
  </c:spPr>
  <c:txPr>
    <a:bodyPr/>
    <a:lstStyle/>
    <a:p>
      <a:pPr>
        <a:defRPr>
          <a:latin typeface="Barlow"/>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197997254088559"/>
          <c:y val="6.6125077141561281E-2"/>
          <c:w val="0.64802002745911447"/>
          <c:h val="0.83903281211661573"/>
        </c:manualLayout>
      </c:layout>
      <c:barChart>
        <c:barDir val="bar"/>
        <c:grouping val="percentStacked"/>
        <c:varyColors val="0"/>
        <c:ser>
          <c:idx val="0"/>
          <c:order val="0"/>
          <c:tx>
            <c:strRef>
              <c:f>Sheet1!$B$1</c:f>
              <c:strCache>
                <c:ptCount val="1"/>
                <c:pt idx="0">
                  <c:v>Extremely dissatisfied</c:v>
                </c:pt>
              </c:strCache>
            </c:strRef>
          </c:tx>
          <c:spPr>
            <a:solidFill>
              <a:schemeClr val="bg1">
                <a:lumMod val="50000"/>
              </a:schemeClr>
            </a:solidFill>
          </c:spPr>
          <c:invertIfNegative val="0"/>
          <c:dLbls>
            <c:dLbl>
              <c:idx val="0"/>
              <c:layout>
                <c:manualLayout>
                  <c:x val="7.4683898927632754E-3"/>
                  <c:y val="5.7634937746428604E-2"/>
                </c:manualLayout>
              </c:layout>
              <c:spPr/>
              <c:txPr>
                <a:bodyPr/>
                <a:lstStyle/>
                <a:p>
                  <a:pPr>
                    <a:defRPr sz="1000">
                      <a:solidFill>
                        <a:schemeClr val="bg1"/>
                      </a:solidFill>
                      <a:latin typeface="Barlow" panose="00000500000000000000" pitchFamily="2"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01-4FC4-BAEE-609A392D4A1B}"/>
                </c:ext>
              </c:extLst>
            </c:dLbl>
            <c:dLbl>
              <c:idx val="1"/>
              <c:spPr/>
              <c:txPr>
                <a:bodyPr/>
                <a:lstStyle/>
                <a:p>
                  <a:pPr>
                    <a:defRPr sz="1000">
                      <a:solidFill>
                        <a:schemeClr val="bg1"/>
                      </a:solidFill>
                      <a:latin typeface="Barlow" panose="000005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8162-42EF-9215-22AE820A24A4}"/>
                </c:ext>
              </c:extLst>
            </c:dLbl>
            <c:dLbl>
              <c:idx val="2"/>
              <c:spPr/>
              <c:txPr>
                <a:bodyPr/>
                <a:lstStyle/>
                <a:p>
                  <a:pPr>
                    <a:defRPr sz="1000">
                      <a:solidFill>
                        <a:schemeClr val="bg1"/>
                      </a:solidFill>
                      <a:latin typeface="Barlow" panose="000005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8162-42EF-9215-22AE820A24A4}"/>
                </c:ext>
              </c:extLst>
            </c:dLbl>
            <c:dLbl>
              <c:idx val="3"/>
              <c:spPr/>
              <c:txPr>
                <a:bodyPr/>
                <a:lstStyle/>
                <a:p>
                  <a:pPr>
                    <a:defRPr sz="1000">
                      <a:solidFill>
                        <a:schemeClr val="bg1"/>
                      </a:solidFill>
                      <a:latin typeface="Barlow" panose="00000500000000000000" pitchFamily="2"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8162-42EF-9215-22AE820A24A4}"/>
                </c:ext>
              </c:extLst>
            </c:dLbl>
            <c:spPr>
              <a:noFill/>
              <a:ln>
                <a:noFill/>
              </a:ln>
              <a:effectLst/>
            </c:spPr>
            <c:txPr>
              <a:bodyPr/>
              <a:lstStyle/>
              <a:p>
                <a:pPr>
                  <a:defRPr sz="1000">
                    <a:solidFill>
                      <a:schemeClr val="bg1"/>
                    </a:solidFill>
                    <a:latin typeface="Barlow" panose="000005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The overall process of joining the club (n=233)</c:v>
                </c:pt>
              </c:strCache>
            </c:strRef>
          </c:cat>
          <c:val>
            <c:numRef>
              <c:f>Sheet1!$B$2</c:f>
              <c:numCache>
                <c:formatCode>0%</c:formatCode>
                <c:ptCount val="1"/>
                <c:pt idx="0">
                  <c:v>0.01</c:v>
                </c:pt>
              </c:numCache>
            </c:numRef>
          </c:val>
          <c:extLst>
            <c:ext xmlns:c16="http://schemas.microsoft.com/office/drawing/2014/chart" uri="{C3380CC4-5D6E-409C-BE32-E72D297353CC}">
              <c16:uniqueId val="{00000004-2344-424C-9176-C6136537C3B8}"/>
            </c:ext>
          </c:extLst>
        </c:ser>
        <c:ser>
          <c:idx val="1"/>
          <c:order val="1"/>
          <c:tx>
            <c:strRef>
              <c:f>Sheet1!$C$1</c:f>
              <c:strCache>
                <c:ptCount val="1"/>
                <c:pt idx="0">
                  <c:v>Dissatisfied</c:v>
                </c:pt>
              </c:strCache>
            </c:strRef>
          </c:tx>
          <c:spPr>
            <a:solidFill>
              <a:schemeClr val="bg2">
                <a:lumMod val="75000"/>
              </a:schemeClr>
            </a:solidFill>
          </c:spPr>
          <c:invertIfNegative val="0"/>
          <c:dLbls>
            <c:dLbl>
              <c:idx val="0"/>
              <c:layout>
                <c:manualLayout>
                  <c:x val="0"/>
                  <c:y val="-1.04786670280711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01-4FC4-BAEE-609A392D4A1B}"/>
                </c:ext>
              </c:extLst>
            </c:dLbl>
            <c:spPr>
              <a:noFill/>
              <a:ln>
                <a:noFill/>
              </a:ln>
              <a:effectLst/>
            </c:spPr>
            <c:txPr>
              <a:bodyPr/>
              <a:lstStyle/>
              <a:p>
                <a:pPr>
                  <a:defRPr sz="1000">
                    <a:latin typeface="Barlow" panose="000005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The overall process of joining the club (n=233)</c:v>
                </c:pt>
              </c:strCache>
            </c:strRef>
          </c:cat>
          <c:val>
            <c:numRef>
              <c:f>Sheet1!$C$2</c:f>
              <c:numCache>
                <c:formatCode>0%</c:formatCode>
                <c:ptCount val="1"/>
                <c:pt idx="0">
                  <c:v>0.05</c:v>
                </c:pt>
              </c:numCache>
            </c:numRef>
          </c:val>
          <c:extLst>
            <c:ext xmlns:c16="http://schemas.microsoft.com/office/drawing/2014/chart" uri="{C3380CC4-5D6E-409C-BE32-E72D297353CC}">
              <c16:uniqueId val="{00000005-2344-424C-9176-C6136537C3B8}"/>
            </c:ext>
          </c:extLst>
        </c:ser>
        <c:ser>
          <c:idx val="2"/>
          <c:order val="2"/>
          <c:tx>
            <c:strRef>
              <c:f>Sheet1!$D$1</c:f>
              <c:strCache>
                <c:ptCount val="1"/>
                <c:pt idx="0">
                  <c:v>Satisfied</c:v>
                </c:pt>
              </c:strCache>
            </c:strRef>
          </c:tx>
          <c:spPr>
            <a:solidFill>
              <a:schemeClr val="bg2"/>
            </a:solidFill>
          </c:spPr>
          <c:invertIfNegative val="0"/>
          <c:dLbls>
            <c:spPr>
              <a:noFill/>
              <a:ln>
                <a:noFill/>
              </a:ln>
              <a:effectLst/>
            </c:spPr>
            <c:txPr>
              <a:bodyPr/>
              <a:lstStyle/>
              <a:p>
                <a:pPr>
                  <a:defRPr sz="1000">
                    <a:latin typeface="Barlow" panose="000005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The overall process of joining the club (n=233)</c:v>
                </c:pt>
              </c:strCache>
            </c:strRef>
          </c:cat>
          <c:val>
            <c:numRef>
              <c:f>Sheet1!$D$2</c:f>
              <c:numCache>
                <c:formatCode>0%</c:formatCode>
                <c:ptCount val="1"/>
                <c:pt idx="0">
                  <c:v>0.38</c:v>
                </c:pt>
              </c:numCache>
            </c:numRef>
          </c:val>
          <c:extLst>
            <c:ext xmlns:c16="http://schemas.microsoft.com/office/drawing/2014/chart" uri="{C3380CC4-5D6E-409C-BE32-E72D297353CC}">
              <c16:uniqueId val="{00000006-2344-424C-9176-C6136537C3B8}"/>
            </c:ext>
          </c:extLst>
        </c:ser>
        <c:ser>
          <c:idx val="3"/>
          <c:order val="3"/>
          <c:tx>
            <c:strRef>
              <c:f>Sheet1!$E$1</c:f>
              <c:strCache>
                <c:ptCount val="1"/>
                <c:pt idx="0">
                  <c:v>Very Satisfied</c:v>
                </c:pt>
              </c:strCache>
            </c:strRef>
          </c:tx>
          <c:spPr>
            <a:solidFill>
              <a:schemeClr val="accent2"/>
            </a:solidFill>
            <a:ln>
              <a:noFill/>
            </a:ln>
          </c:spPr>
          <c:invertIfNegative val="0"/>
          <c:dLbls>
            <c:spPr>
              <a:noFill/>
              <a:ln>
                <a:noFill/>
              </a:ln>
              <a:effectLst/>
            </c:spPr>
            <c:txPr>
              <a:bodyPr/>
              <a:lstStyle/>
              <a:p>
                <a:pPr>
                  <a:defRPr sz="1000" b="0">
                    <a:solidFill>
                      <a:schemeClr val="bg1"/>
                    </a:solidFill>
                    <a:latin typeface="Barlow" panose="000005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The overall process of joining the club (n=233)</c:v>
                </c:pt>
              </c:strCache>
            </c:strRef>
          </c:cat>
          <c:val>
            <c:numRef>
              <c:f>Sheet1!$E$2</c:f>
              <c:numCache>
                <c:formatCode>0%</c:formatCode>
                <c:ptCount val="1"/>
                <c:pt idx="0">
                  <c:v>0.27</c:v>
                </c:pt>
              </c:numCache>
            </c:numRef>
          </c:val>
          <c:extLst>
            <c:ext xmlns:c16="http://schemas.microsoft.com/office/drawing/2014/chart" uri="{C3380CC4-5D6E-409C-BE32-E72D297353CC}">
              <c16:uniqueId val="{00000007-2344-424C-9176-C6136537C3B8}"/>
            </c:ext>
          </c:extLst>
        </c:ser>
        <c:ser>
          <c:idx val="4"/>
          <c:order val="4"/>
          <c:tx>
            <c:strRef>
              <c:f>Sheet1!$F$1</c:f>
              <c:strCache>
                <c:ptCount val="1"/>
                <c:pt idx="0">
                  <c:v>Extremely Satisfied</c:v>
                </c:pt>
              </c:strCache>
            </c:strRef>
          </c:tx>
          <c:spPr>
            <a:solidFill>
              <a:schemeClr val="tx2"/>
            </a:solidFill>
            <a:ln>
              <a:noFill/>
            </a:ln>
          </c:spPr>
          <c:invertIfNegative val="0"/>
          <c:dLbls>
            <c:spPr>
              <a:noFill/>
              <a:ln>
                <a:noFill/>
              </a:ln>
              <a:effectLst/>
            </c:spPr>
            <c:txPr>
              <a:bodyPr/>
              <a:lstStyle/>
              <a:p>
                <a:pPr>
                  <a:defRPr sz="1000" b="0">
                    <a:solidFill>
                      <a:schemeClr val="bg1"/>
                    </a:solidFill>
                    <a:latin typeface="Barlow" panose="000005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The overall process of joining the club (n=233)</c:v>
                </c:pt>
              </c:strCache>
            </c:strRef>
          </c:cat>
          <c:val>
            <c:numRef>
              <c:f>Sheet1!$F$2</c:f>
              <c:numCache>
                <c:formatCode>0%</c:formatCode>
                <c:ptCount val="1"/>
                <c:pt idx="0">
                  <c:v>0.31</c:v>
                </c:pt>
              </c:numCache>
            </c:numRef>
          </c:val>
          <c:extLst>
            <c:ext xmlns:c16="http://schemas.microsoft.com/office/drawing/2014/chart" uri="{C3380CC4-5D6E-409C-BE32-E72D297353CC}">
              <c16:uniqueId val="{00000008-2344-424C-9176-C6136537C3B8}"/>
            </c:ext>
          </c:extLst>
        </c:ser>
        <c:dLbls>
          <c:showLegendKey val="0"/>
          <c:showVal val="1"/>
          <c:showCatName val="0"/>
          <c:showSerName val="0"/>
          <c:showPercent val="0"/>
          <c:showBubbleSize val="0"/>
        </c:dLbls>
        <c:gapWidth val="99"/>
        <c:overlap val="100"/>
        <c:axId val="409636200"/>
        <c:axId val="409636592"/>
      </c:barChart>
      <c:catAx>
        <c:axId val="409636200"/>
        <c:scaling>
          <c:orientation val="maxMin"/>
        </c:scaling>
        <c:delete val="0"/>
        <c:axPos val="l"/>
        <c:numFmt formatCode="General" sourceLinked="1"/>
        <c:majorTickMark val="none"/>
        <c:minorTickMark val="none"/>
        <c:tickLblPos val="nextTo"/>
        <c:spPr>
          <a:ln w="25400" cmpd="sng">
            <a:solidFill>
              <a:srgbClr val="000000"/>
            </a:solidFill>
          </a:ln>
        </c:spPr>
        <c:txPr>
          <a:bodyPr/>
          <a:lstStyle/>
          <a:p>
            <a:pPr>
              <a:defRPr sz="1050">
                <a:latin typeface="Barlow"/>
              </a:defRPr>
            </a:pPr>
            <a:endParaRPr lang="en-US"/>
          </a:p>
        </c:txPr>
        <c:crossAx val="409636592"/>
        <c:crosses val="autoZero"/>
        <c:auto val="1"/>
        <c:lblAlgn val="ctr"/>
        <c:lblOffset val="100"/>
        <c:noMultiLvlLbl val="0"/>
      </c:catAx>
      <c:valAx>
        <c:axId val="409636592"/>
        <c:scaling>
          <c:orientation val="minMax"/>
        </c:scaling>
        <c:delete val="1"/>
        <c:axPos val="t"/>
        <c:numFmt formatCode="0%" sourceLinked="0"/>
        <c:majorTickMark val="out"/>
        <c:minorTickMark val="none"/>
        <c:tickLblPos val="none"/>
        <c:crossAx val="409636200"/>
        <c:crosses val="autoZero"/>
        <c:crossBetween val="between"/>
      </c:valAx>
      <c:spPr>
        <a:noFill/>
        <a:ln w="25395">
          <a:noFill/>
        </a:ln>
      </c:spPr>
    </c:plotArea>
    <c:legend>
      <c:legendPos val="b"/>
      <c:layout>
        <c:manualLayout>
          <c:xMode val="edge"/>
          <c:yMode val="edge"/>
          <c:x val="0.28764639054740837"/>
          <c:y val="0.91853256303302022"/>
          <c:w val="0.71235360945259152"/>
          <c:h val="6.4234223074395733E-2"/>
        </c:manualLayout>
      </c:layout>
      <c:overlay val="0"/>
      <c:txPr>
        <a:bodyPr/>
        <a:lstStyle/>
        <a:p>
          <a:pPr>
            <a:defRPr sz="900">
              <a:latin typeface="Barlow"/>
            </a:defRPr>
          </a:pPr>
          <a:endParaRPr lang="en-US"/>
        </a:p>
      </c:txPr>
    </c:legend>
    <c:plotVisOnly val="1"/>
    <c:dispBlanksAs val="gap"/>
    <c:showDLblsOverMax val="0"/>
  </c:chart>
  <c:txPr>
    <a:bodyPr/>
    <a:lstStyle/>
    <a:p>
      <a:pPr>
        <a:defRPr sz="800" baseline="0">
          <a:latin typeface="+mn-lt"/>
          <a:cs typeface="Calibri" panose="020F050202020403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37623331772838"/>
          <c:y val="3.5288802134615119E-2"/>
          <c:w val="0.79935360032009339"/>
          <c:h val="0.77188217645263502"/>
        </c:manualLayout>
      </c:layout>
      <c:barChart>
        <c:barDir val="bar"/>
        <c:grouping val="stacked"/>
        <c:varyColors val="0"/>
        <c:ser>
          <c:idx val="0"/>
          <c:order val="0"/>
          <c:tx>
            <c:strRef>
              <c:f>Sheet2!$A$2</c:f>
              <c:strCache>
                <c:ptCount val="1"/>
                <c:pt idx="0">
                  <c:v>Never</c:v>
                </c:pt>
              </c:strCache>
            </c:strRef>
          </c:tx>
          <c:spPr>
            <a:solidFill>
              <a:schemeClr val="tx1">
                <a:lumMod val="50000"/>
                <a:lumOff val="50000"/>
              </a:schemeClr>
            </a:solidFill>
          </c:spPr>
          <c:invertIfNegative val="0"/>
          <c:dPt>
            <c:idx val="0"/>
            <c:invertIfNegative val="0"/>
            <c:bubble3D val="0"/>
            <c:extLst>
              <c:ext xmlns:c16="http://schemas.microsoft.com/office/drawing/2014/chart" uri="{C3380CC4-5D6E-409C-BE32-E72D297353CC}">
                <c16:uniqueId val="{00000000-F514-400B-AA5B-4A1EFB90AC57}"/>
              </c:ext>
            </c:extLst>
          </c:dPt>
          <c:dLbls>
            <c:dLbl>
              <c:idx val="1"/>
              <c:spPr>
                <a:noFill/>
                <a:ln w="19050">
                  <a:noFill/>
                </a:ln>
                <a:effectLst/>
              </c:spPr>
              <c:txPr>
                <a:bodyPr/>
                <a:lstStyle/>
                <a:p>
                  <a:pPr>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F514-400B-AA5B-4A1EFB90AC57}"/>
                </c:ext>
              </c:extLst>
            </c:dLbl>
            <c:dLbl>
              <c:idx val="2"/>
              <c:tx>
                <c:rich>
                  <a:bodyPr/>
                  <a:lstStyle/>
                  <a:p>
                    <a:pPr>
                      <a:defRPr/>
                    </a:pPr>
                    <a:fld id="{4AA4A5CB-5E10-44B5-9B8A-73A44AC4D879}" type="VALUE">
                      <a:rPr lang="en-US" smtClean="0"/>
                      <a:pPr>
                        <a:defRPr/>
                      </a:pPr>
                      <a:t>[VALUE]</a:t>
                    </a:fld>
                    <a:endParaRPr lang="en-NZ"/>
                  </a:p>
                </c:rich>
              </c:tx>
              <c:spPr>
                <a:noFill/>
                <a:ln w="19050">
                  <a:solidFill>
                    <a:srgbClr val="00B050"/>
                  </a:solid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514-400B-AA5B-4A1EFB90AC5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All Sports 2020/21</c:v>
                </c:pt>
                <c:pt idx="2">
                  <c:v>Athletics 2021</c:v>
                </c:pt>
              </c:strCache>
            </c:strRef>
          </c:cat>
          <c:val>
            <c:numRef>
              <c:f>Sheet2!$B$2:$D$2</c:f>
              <c:numCache>
                <c:formatCode>General</c:formatCode>
                <c:ptCount val="3"/>
                <c:pt idx="0" formatCode="0%">
                  <c:v>0.49</c:v>
                </c:pt>
                <c:pt idx="2" formatCode="0%">
                  <c:v>0.66</c:v>
                </c:pt>
              </c:numCache>
            </c:numRef>
          </c:val>
          <c:extLst>
            <c:ext xmlns:c16="http://schemas.microsoft.com/office/drawing/2014/chart" uri="{C3380CC4-5D6E-409C-BE32-E72D297353CC}">
              <c16:uniqueId val="{00000003-F514-400B-AA5B-4A1EFB90AC57}"/>
            </c:ext>
          </c:extLst>
        </c:ser>
        <c:ser>
          <c:idx val="1"/>
          <c:order val="1"/>
          <c:tx>
            <c:strRef>
              <c:f>Sheet2!$A$3</c:f>
              <c:strCache>
                <c:ptCount val="1"/>
                <c:pt idx="0">
                  <c:v>Almost never</c:v>
                </c:pt>
              </c:strCache>
            </c:strRef>
          </c:tx>
          <c:spPr>
            <a:solidFill>
              <a:schemeClr val="bg1">
                <a:lumMod val="75000"/>
              </a:schemeClr>
            </a:solidFill>
          </c:spPr>
          <c:invertIfNegative val="0"/>
          <c:dLbls>
            <c:dLbl>
              <c:idx val="1"/>
              <c:spPr>
                <a:noFill/>
                <a:ln w="19050">
                  <a:noFill/>
                </a:ln>
                <a:effectLst/>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14-400B-AA5B-4A1EFB90AC57}"/>
                </c:ext>
              </c:extLst>
            </c:dLbl>
            <c:dLbl>
              <c:idx val="2"/>
              <c:tx>
                <c:rich>
                  <a:bodyPr/>
                  <a:lstStyle/>
                  <a:p>
                    <a:pPr>
                      <a:defRPr/>
                    </a:pPr>
                    <a:fld id="{B8CDB74B-56EF-4D8D-A190-39F5BC81FFBC}" type="VALUE">
                      <a:rPr lang="en-US" smtClean="0"/>
                      <a:pPr>
                        <a:defRPr/>
                      </a:pPr>
                      <a:t>[VALUE]</a:t>
                    </a:fld>
                    <a:endParaRPr lang="en-NZ"/>
                  </a:p>
                </c:rich>
              </c:tx>
              <c:spPr>
                <a:noFill/>
                <a:ln w="19050">
                  <a:solidFill>
                    <a:srgbClr val="FF0000"/>
                  </a:solid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514-400B-AA5B-4A1EFB90AC5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All Sports 2020/21</c:v>
                </c:pt>
                <c:pt idx="2">
                  <c:v>Athletics 2021</c:v>
                </c:pt>
              </c:strCache>
            </c:strRef>
          </c:cat>
          <c:val>
            <c:numRef>
              <c:f>Sheet2!$B$3:$D$3</c:f>
              <c:numCache>
                <c:formatCode>General</c:formatCode>
                <c:ptCount val="3"/>
                <c:pt idx="0" formatCode="0%">
                  <c:v>0.28999999999999998</c:v>
                </c:pt>
                <c:pt idx="2" formatCode="0%">
                  <c:v>0.23</c:v>
                </c:pt>
              </c:numCache>
            </c:numRef>
          </c:val>
          <c:extLst>
            <c:ext xmlns:c16="http://schemas.microsoft.com/office/drawing/2014/chart" uri="{C3380CC4-5D6E-409C-BE32-E72D297353CC}">
              <c16:uniqueId val="{00000006-F514-400B-AA5B-4A1EFB90AC57}"/>
            </c:ext>
          </c:extLst>
        </c:ser>
        <c:ser>
          <c:idx val="2"/>
          <c:order val="2"/>
          <c:tx>
            <c:strRef>
              <c:f>Sheet2!$A$4</c:f>
              <c:strCache>
                <c:ptCount val="1"/>
                <c:pt idx="0">
                  <c:v>Occassionally/sometimes</c:v>
                </c:pt>
              </c:strCache>
            </c:strRef>
          </c:tx>
          <c:spPr>
            <a:solidFill>
              <a:schemeClr val="accent1"/>
            </a:solidFill>
          </c:spPr>
          <c:invertIfNegative val="0"/>
          <c:dLbls>
            <c:dLbl>
              <c:idx val="1"/>
              <c:spPr>
                <a:noFill/>
                <a:ln w="19050">
                  <a:noFill/>
                </a:ln>
                <a:effectLst/>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14-400B-AA5B-4A1EFB90AC57}"/>
                </c:ext>
              </c:extLst>
            </c:dLbl>
            <c:dLbl>
              <c:idx val="2"/>
              <c:layout>
                <c:manualLayout>
                  <c:x val="-2.1698874299058164E-2"/>
                  <c:y val="0"/>
                </c:manualLayout>
              </c:layout>
              <c:tx>
                <c:rich>
                  <a:bodyPr/>
                  <a:lstStyle/>
                  <a:p>
                    <a:pPr>
                      <a:defRPr/>
                    </a:pPr>
                    <a:fld id="{4302FA52-7469-49E6-AEC5-F3E4D226333C}" type="VALUE">
                      <a:rPr lang="en-US" smtClean="0"/>
                      <a:pPr>
                        <a:defRPr/>
                      </a:pPr>
                      <a:t>[VALUE]</a:t>
                    </a:fld>
                    <a:endParaRPr lang="en-NZ"/>
                  </a:p>
                </c:rich>
              </c:tx>
              <c:spPr>
                <a:noFill/>
                <a:ln w="19050">
                  <a:solidFill>
                    <a:srgbClr val="FF0000"/>
                  </a:solid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514-400B-AA5B-4A1EFB90AC5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All Sports 2020/21</c:v>
                </c:pt>
                <c:pt idx="2">
                  <c:v>Athletics 2021</c:v>
                </c:pt>
              </c:strCache>
            </c:strRef>
          </c:cat>
          <c:val>
            <c:numRef>
              <c:f>Sheet2!$B$4:$D$4</c:f>
              <c:numCache>
                <c:formatCode>General</c:formatCode>
                <c:ptCount val="3"/>
                <c:pt idx="0" formatCode="0%">
                  <c:v>0.19</c:v>
                </c:pt>
                <c:pt idx="2" formatCode="0%">
                  <c:v>0.09</c:v>
                </c:pt>
              </c:numCache>
            </c:numRef>
          </c:val>
          <c:extLst>
            <c:ext xmlns:c16="http://schemas.microsoft.com/office/drawing/2014/chart" uri="{C3380CC4-5D6E-409C-BE32-E72D297353CC}">
              <c16:uniqueId val="{00000009-F514-400B-AA5B-4A1EFB90AC57}"/>
            </c:ext>
          </c:extLst>
        </c:ser>
        <c:ser>
          <c:idx val="3"/>
          <c:order val="3"/>
          <c:tx>
            <c:strRef>
              <c:f>Sheet2!$A$5</c:f>
              <c:strCache>
                <c:ptCount val="1"/>
                <c:pt idx="0">
                  <c:v>Almost every time</c:v>
                </c:pt>
              </c:strCache>
            </c:strRef>
          </c:tx>
          <c:spPr>
            <a:solidFill>
              <a:schemeClr val="accent5"/>
            </a:solidFill>
          </c:spPr>
          <c:invertIfNegative val="0"/>
          <c:dLbls>
            <c:dLbl>
              <c:idx val="0"/>
              <c:layout>
                <c:manualLayout>
                  <c:x val="-1.5780999490224011E-2"/>
                  <c:y val="0"/>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514-400B-AA5B-4A1EFB90AC57}"/>
                </c:ext>
              </c:extLst>
            </c:dLbl>
            <c:dLbl>
              <c:idx val="1"/>
              <c:layout>
                <c:manualLayout>
                  <c:x val="-5.917874808834005E-3"/>
                  <c:y val="4.93294113214494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514-400B-AA5B-4A1EFB90AC57}"/>
                </c:ext>
              </c:extLst>
            </c:dLbl>
            <c:spPr>
              <a:noFill/>
              <a:ln>
                <a:solidFill>
                  <a:srgbClr val="FF0000"/>
                </a:solid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All Sports 2020/21</c:v>
                </c:pt>
                <c:pt idx="2">
                  <c:v>Athletics 2021</c:v>
                </c:pt>
              </c:strCache>
            </c:strRef>
          </c:cat>
          <c:val>
            <c:numRef>
              <c:f>Sheet2!$B$5:$D$5</c:f>
              <c:numCache>
                <c:formatCode>General</c:formatCode>
                <c:ptCount val="3"/>
                <c:pt idx="0" formatCode="0%">
                  <c:v>0.02</c:v>
                </c:pt>
                <c:pt idx="2" formatCode="0%">
                  <c:v>0.01</c:v>
                </c:pt>
              </c:numCache>
            </c:numRef>
          </c:val>
          <c:extLst>
            <c:ext xmlns:c16="http://schemas.microsoft.com/office/drawing/2014/chart" uri="{C3380CC4-5D6E-409C-BE32-E72D297353CC}">
              <c16:uniqueId val="{0000000C-F514-400B-AA5B-4A1EFB90AC57}"/>
            </c:ext>
          </c:extLst>
        </c:ser>
        <c:ser>
          <c:idx val="4"/>
          <c:order val="4"/>
          <c:tx>
            <c:strRef>
              <c:f>Sheet2!$A$6</c:f>
              <c:strCache>
                <c:ptCount val="1"/>
                <c:pt idx="0">
                  <c:v>Every time</c:v>
                </c:pt>
              </c:strCache>
            </c:strRef>
          </c:tx>
          <c:spPr>
            <a:solidFill>
              <a:schemeClr val="tx2"/>
            </a:solidFill>
          </c:spPr>
          <c:invertIfNegative val="0"/>
          <c:dLbls>
            <c:dLbl>
              <c:idx val="0"/>
              <c:layout>
                <c:manualLayout>
                  <c:x val="6.511195218321786E-3"/>
                  <c:y val="-6.172769834342584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514-400B-AA5B-4A1EFB90AC57}"/>
                </c:ext>
              </c:extLst>
            </c:dLbl>
            <c:dLbl>
              <c:idx val="1"/>
              <c:layout>
                <c:manualLayout>
                  <c:x val="1.3808374553946011E-2"/>
                  <c:y val="-1.973176452857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514-400B-AA5B-4A1EFB90AC57}"/>
                </c:ext>
              </c:extLst>
            </c:dLbl>
            <c:dLbl>
              <c:idx val="2"/>
              <c:layout>
                <c:manualLayout>
                  <c:x val="1.5780999490223869E-2"/>
                  <c:y val="4.93294113214494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514-400B-AA5B-4A1EFB90AC5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All Sports 2020/21</c:v>
                </c:pt>
                <c:pt idx="2">
                  <c:v>Athletics 2021</c:v>
                </c:pt>
              </c:strCache>
            </c:strRef>
          </c:cat>
          <c:val>
            <c:numRef>
              <c:f>Sheet2!$B$6:$D$6</c:f>
              <c:numCache>
                <c:formatCode>General</c:formatCode>
                <c:ptCount val="3"/>
                <c:pt idx="0" formatCode="0%">
                  <c:v>0.01</c:v>
                </c:pt>
              </c:numCache>
            </c:numRef>
          </c:val>
          <c:extLst>
            <c:ext xmlns:c16="http://schemas.microsoft.com/office/drawing/2014/chart" uri="{C3380CC4-5D6E-409C-BE32-E72D297353CC}">
              <c16:uniqueId val="{00000010-F514-400B-AA5B-4A1EFB90AC57}"/>
            </c:ext>
          </c:extLst>
        </c:ser>
        <c:dLbls>
          <c:showLegendKey val="0"/>
          <c:showVal val="0"/>
          <c:showCatName val="0"/>
          <c:showSerName val="0"/>
          <c:showPercent val="0"/>
          <c:showBubbleSize val="0"/>
        </c:dLbls>
        <c:gapWidth val="5"/>
        <c:overlap val="100"/>
        <c:axId val="130387968"/>
        <c:axId val="130389504"/>
      </c:barChart>
      <c:catAx>
        <c:axId val="130387968"/>
        <c:scaling>
          <c:orientation val="minMax"/>
        </c:scaling>
        <c:delete val="0"/>
        <c:axPos val="l"/>
        <c:numFmt formatCode="General" sourceLinked="1"/>
        <c:majorTickMark val="none"/>
        <c:minorTickMark val="none"/>
        <c:tickLblPos val="nextTo"/>
        <c:spPr>
          <a:noFill/>
          <a:ln w="25400" cmpd="sng">
            <a:solidFill>
              <a:srgbClr val="000000"/>
            </a:solidFill>
          </a:ln>
        </c:spPr>
        <c:txPr>
          <a:bodyPr rot="0"/>
          <a:lstStyle/>
          <a:p>
            <a:pPr>
              <a:defRPr/>
            </a:pPr>
            <a:endParaRPr lang="en-US"/>
          </a:p>
        </c:txPr>
        <c:crossAx val="130389504"/>
        <c:crossesAt val="0"/>
        <c:auto val="1"/>
        <c:lblAlgn val="ctr"/>
        <c:lblOffset val="100"/>
        <c:noMultiLvlLbl val="0"/>
      </c:catAx>
      <c:valAx>
        <c:axId val="130389504"/>
        <c:scaling>
          <c:orientation val="minMax"/>
        </c:scaling>
        <c:delete val="1"/>
        <c:axPos val="b"/>
        <c:numFmt formatCode="General" sourceLinked="0"/>
        <c:majorTickMark val="out"/>
        <c:minorTickMark val="none"/>
        <c:tickLblPos val="nextTo"/>
        <c:crossAx val="130387968"/>
        <c:crosses val="autoZero"/>
        <c:crossBetween val="between"/>
      </c:valAx>
      <c:spPr>
        <a:noFill/>
        <a:ln w="25399">
          <a:noFill/>
        </a:ln>
      </c:spPr>
    </c:plotArea>
    <c:legend>
      <c:legendPos val="r"/>
      <c:layout>
        <c:manualLayout>
          <c:xMode val="edge"/>
          <c:yMode val="edge"/>
          <c:x val="2.7212749307950361E-2"/>
          <c:y val="0.86862822629459391"/>
          <c:w val="0.9628484828339694"/>
          <c:h val="0.1269257696271951"/>
        </c:manualLayout>
      </c:layout>
      <c:overlay val="0"/>
      <c:txPr>
        <a:bodyPr/>
        <a:lstStyle/>
        <a:p>
          <a:pPr>
            <a:defRPr sz="1100"/>
          </a:pPr>
          <a:endParaRPr lang="en-US"/>
        </a:p>
      </c:txPr>
    </c:legend>
    <c:plotVisOnly val="1"/>
    <c:dispBlanksAs val="gap"/>
    <c:showDLblsOverMax val="0"/>
  </c:chart>
  <c:spPr>
    <a:noFill/>
    <a:ln>
      <a:noFill/>
    </a:ln>
  </c:spPr>
  <c:txPr>
    <a:bodyPr/>
    <a:lstStyle/>
    <a:p>
      <a:pPr>
        <a:defRPr sz="1200" baseline="0">
          <a:latin typeface="Barlow"/>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194653419493586"/>
          <c:y val="1.0475393049633793E-2"/>
          <c:w val="0.60689316509391977"/>
          <c:h val="0.90317015376555509"/>
        </c:manualLayout>
      </c:layout>
      <c:barChart>
        <c:barDir val="bar"/>
        <c:grouping val="percentStacked"/>
        <c:varyColors val="0"/>
        <c:ser>
          <c:idx val="0"/>
          <c:order val="0"/>
          <c:tx>
            <c:strRef>
              <c:f>Sheet1!$B$1</c:f>
              <c:strCache>
                <c:ptCount val="1"/>
                <c:pt idx="0">
                  <c:v>Strongly disagree</c:v>
                </c:pt>
              </c:strCache>
            </c:strRef>
          </c:tx>
          <c:spPr>
            <a:solidFill>
              <a:schemeClr val="tx1">
                <a:lumMod val="50000"/>
                <a:lumOff val="50000"/>
              </a:schemeClr>
            </a:solidFill>
          </c:spPr>
          <c:invertIfNegative val="0"/>
          <c:dLbls>
            <c:spPr>
              <a:noFill/>
              <a:ln>
                <a:noFill/>
              </a:ln>
              <a:effectLst/>
            </c:spPr>
            <c:txPr>
              <a:bodyPr wrap="square" lIns="38100" tIns="19050" rIns="38100" bIns="19050" anchor="ctr">
                <a:spAutoFit/>
              </a:bodyPr>
              <a:lstStyle/>
              <a:p>
                <a:pPr>
                  <a:defRPr>
                    <a:solidFill>
                      <a:schemeClr val="bg1"/>
                    </a:solidFill>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My child's coach supports young people to grow their confidence (n=780)</c:v>
                </c:pt>
                <c:pt idx="2">
                  <c:v>My/ My child's club provides a supportive and encouraging environment (n=1579)</c:v>
                </c:pt>
                <c:pt idx="3">
                  <c:v>My/ My child's club focuses too much on certain participants/ teams (n=1419)</c:v>
                </c:pt>
                <c:pt idx="4">
                  <c:v>I/ My child feel/ feels pressure from my/ their club to train more than I/ they would like to (n=1406)</c:v>
                </c:pt>
              </c:strCache>
            </c:strRef>
          </c:cat>
          <c:val>
            <c:numRef>
              <c:f>Sheet1!$B$2:$B$6</c:f>
              <c:numCache>
                <c:formatCode>General</c:formatCode>
                <c:ptCount val="5"/>
                <c:pt idx="0" formatCode="0%">
                  <c:v>0.02</c:v>
                </c:pt>
                <c:pt idx="2" formatCode="0%">
                  <c:v>0.02</c:v>
                </c:pt>
                <c:pt idx="3" formatCode="0%">
                  <c:v>0.25</c:v>
                </c:pt>
                <c:pt idx="4" formatCode="0%">
                  <c:v>0.51</c:v>
                </c:pt>
              </c:numCache>
            </c:numRef>
          </c:val>
          <c:extLst>
            <c:ext xmlns:c16="http://schemas.microsoft.com/office/drawing/2014/chart" uri="{C3380CC4-5D6E-409C-BE32-E72D297353CC}">
              <c16:uniqueId val="{00000006-1431-423F-9E45-3506055C8B77}"/>
            </c:ext>
          </c:extLst>
        </c:ser>
        <c:ser>
          <c:idx val="1"/>
          <c:order val="1"/>
          <c:tx>
            <c:strRef>
              <c:f>Sheet1!$C$1</c:f>
              <c:strCache>
                <c:ptCount val="1"/>
                <c:pt idx="0">
                  <c:v>Disagree</c:v>
                </c:pt>
              </c:strCache>
            </c:strRef>
          </c:tx>
          <c:spPr>
            <a:solidFill>
              <a:schemeClr val="bg1">
                <a:lumMod val="75000"/>
              </a:schemeClr>
            </a:solidFill>
          </c:spPr>
          <c:invertIfNegative val="0"/>
          <c:dLbls>
            <c:dLbl>
              <c:idx val="0"/>
              <c:layout>
                <c:manualLayout>
                  <c:x val="4.4601828117062916E-3"/>
                  <c:y val="3.57442063806273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31-423F-9E45-3506055C8B77}"/>
                </c:ext>
              </c:extLst>
            </c:dLbl>
            <c:dLbl>
              <c:idx val="1"/>
              <c:layout>
                <c:manualLayout>
                  <c:x val="6.0087386932017725E-3"/>
                  <c:y val="2.680844796109255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31-423F-9E45-3506055C8B77}"/>
                </c:ext>
              </c:extLst>
            </c:dLbl>
            <c:dLbl>
              <c:idx val="2"/>
              <c:layout>
                <c:manualLayout>
                  <c:x val="1.6208868379794031E-2"/>
                  <c:y val="-2.38288454790911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31-423F-9E45-3506055C8B77}"/>
                </c:ext>
              </c:extLst>
            </c:dLbl>
            <c:dLbl>
              <c:idx val="4"/>
              <c:layout>
                <c:manualLayout>
                  <c:x val="8.0116515909357932E-3"/>
                  <c:y val="-1.78712822985718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31-423F-9E45-3506055C8B77}"/>
                </c:ext>
              </c:extLst>
            </c:dLbl>
            <c:dLbl>
              <c:idx val="5"/>
              <c:layout>
                <c:manualLayout>
                  <c:x val="2.0029128977339483E-3"/>
                  <c:y val="-8.935523879037145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431-423F-9E45-3506055C8B77}"/>
                </c:ext>
              </c:extLst>
            </c:dLbl>
            <c:dLbl>
              <c:idx val="6"/>
              <c:layout>
                <c:manualLayout>
                  <c:x val="0"/>
                  <c:y val="-8.93575841953478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431-423F-9E45-3506055C8B77}"/>
                </c:ext>
              </c:extLst>
            </c:dLbl>
            <c:spPr>
              <a:noFill/>
              <a:ln>
                <a:noFill/>
              </a:ln>
              <a:effectLst/>
            </c:spPr>
            <c:txPr>
              <a:bodyPr wrap="square" lIns="38100" tIns="19050" rIns="38100" bIns="19050" anchor="ctr">
                <a:spAutoFit/>
              </a:bodyPr>
              <a:lstStyle/>
              <a:p>
                <a:pPr>
                  <a:defRPr>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My child's coach supports young people to grow their confidence (n=780)</c:v>
                </c:pt>
                <c:pt idx="2">
                  <c:v>My/ My child's club provides a supportive and encouraging environment (n=1579)</c:v>
                </c:pt>
                <c:pt idx="3">
                  <c:v>My/ My child's club focuses too much on certain participants/ teams (n=1419)</c:v>
                </c:pt>
                <c:pt idx="4">
                  <c:v>I/ My child feel/ feels pressure from my/ their club to train more than I/ they would like to (n=1406)</c:v>
                </c:pt>
              </c:strCache>
            </c:strRef>
          </c:cat>
          <c:val>
            <c:numRef>
              <c:f>Sheet1!$C$2:$C$6</c:f>
              <c:numCache>
                <c:formatCode>General</c:formatCode>
                <c:ptCount val="5"/>
                <c:pt idx="0" formatCode="0%">
                  <c:v>0.02</c:v>
                </c:pt>
                <c:pt idx="2" formatCode="0%">
                  <c:v>0.02</c:v>
                </c:pt>
                <c:pt idx="3" formatCode="0%">
                  <c:v>0.38</c:v>
                </c:pt>
                <c:pt idx="4" formatCode="0%">
                  <c:v>0.39</c:v>
                </c:pt>
              </c:numCache>
            </c:numRef>
          </c:val>
          <c:extLst>
            <c:ext xmlns:c16="http://schemas.microsoft.com/office/drawing/2014/chart" uri="{C3380CC4-5D6E-409C-BE32-E72D297353CC}">
              <c16:uniqueId val="{0000000D-1431-423F-9E45-3506055C8B77}"/>
            </c:ext>
          </c:extLst>
        </c:ser>
        <c:ser>
          <c:idx val="2"/>
          <c:order val="2"/>
          <c:tx>
            <c:strRef>
              <c:f>Sheet1!$D$1</c:f>
              <c:strCache>
                <c:ptCount val="1"/>
                <c:pt idx="0">
                  <c:v>Neither agree nor disagree</c:v>
                </c:pt>
              </c:strCache>
            </c:strRef>
          </c:tx>
          <c:spPr>
            <a:solidFill>
              <a:schemeClr val="bg2"/>
            </a:solidFill>
          </c:spPr>
          <c:invertIfNegative val="0"/>
          <c:dLbls>
            <c:dLbl>
              <c:idx val="0"/>
              <c:layout>
                <c:manualLayout>
                  <c:x val="0"/>
                  <c:y val="-1.78719859200648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431-423F-9E45-3506055C8B77}"/>
                </c:ext>
              </c:extLst>
            </c:dLbl>
            <c:dLbl>
              <c:idx val="1"/>
              <c:layout>
                <c:manualLayout>
                  <c:x val="0"/>
                  <c:y val="-2.978664320010807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431-423F-9E45-3506055C8B77}"/>
                </c:ext>
              </c:extLst>
            </c:dLbl>
            <c:dLbl>
              <c:idx val="2"/>
              <c:layout>
                <c:manualLayout>
                  <c:x val="2.1308876783097865E-2"/>
                  <c:y val="2.68079788800972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A0-477A-8800-F7797763DD02}"/>
                </c:ext>
              </c:extLst>
            </c:dLbl>
            <c:dLbl>
              <c:idx val="4"/>
              <c:layout>
                <c:manualLayout>
                  <c:x val="6.0087386932018453E-3"/>
                  <c:y val="2.978898860508446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19-45F9-9876-BAA8980B3F5B}"/>
                </c:ext>
              </c:extLst>
            </c:dLbl>
            <c:spPr>
              <a:noFill/>
              <a:ln>
                <a:noFill/>
              </a:ln>
              <a:effectLst/>
            </c:spPr>
            <c:txPr>
              <a:bodyPr wrap="square" lIns="38100" tIns="19050" rIns="38100" bIns="19050" anchor="ctr">
                <a:spAutoFit/>
              </a:bodyPr>
              <a:lstStyle/>
              <a:p>
                <a:pPr>
                  <a:defRPr>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My child's coach supports young people to grow their confidence (n=780)</c:v>
                </c:pt>
                <c:pt idx="2">
                  <c:v>My/ My child's club provides a supportive and encouraging environment (n=1579)</c:v>
                </c:pt>
                <c:pt idx="3">
                  <c:v>My/ My child's club focuses too much on certain participants/ teams (n=1419)</c:v>
                </c:pt>
                <c:pt idx="4">
                  <c:v>I/ My child feel/ feels pressure from my/ their club to train more than I/ they would like to (n=1406)</c:v>
                </c:pt>
              </c:strCache>
            </c:strRef>
          </c:cat>
          <c:val>
            <c:numRef>
              <c:f>Sheet1!$D$2:$D$6</c:f>
              <c:numCache>
                <c:formatCode>General</c:formatCode>
                <c:ptCount val="5"/>
                <c:pt idx="0" formatCode="0%">
                  <c:v>0.1</c:v>
                </c:pt>
                <c:pt idx="2" formatCode="0%">
                  <c:v>0.06</c:v>
                </c:pt>
                <c:pt idx="3" formatCode="0%">
                  <c:v>0.21</c:v>
                </c:pt>
                <c:pt idx="4" formatCode="0%">
                  <c:v>0.08</c:v>
                </c:pt>
              </c:numCache>
            </c:numRef>
          </c:val>
          <c:extLst>
            <c:ext xmlns:c16="http://schemas.microsoft.com/office/drawing/2014/chart" uri="{C3380CC4-5D6E-409C-BE32-E72D297353CC}">
              <c16:uniqueId val="{00000010-1431-423F-9E45-3506055C8B77}"/>
            </c:ext>
          </c:extLst>
        </c:ser>
        <c:ser>
          <c:idx val="3"/>
          <c:order val="3"/>
          <c:tx>
            <c:strRef>
              <c:f>Sheet1!$E$1</c:f>
              <c:strCache>
                <c:ptCount val="1"/>
                <c:pt idx="0">
                  <c:v>Agree</c:v>
                </c:pt>
              </c:strCache>
            </c:strRef>
          </c:tx>
          <c:spPr>
            <a:solidFill>
              <a:schemeClr val="accent5"/>
            </a:solidFill>
            <a:ln>
              <a:noFill/>
            </a:ln>
          </c:spPr>
          <c:invertIfNegative val="0"/>
          <c:dLbls>
            <c:dLbl>
              <c:idx val="4"/>
              <c:layout>
                <c:manualLayout>
                  <c:x val="-7.1029589276994185E-3"/>
                  <c:y val="-3.27653075201188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A0-477A-8800-F7797763DD02}"/>
                </c:ext>
              </c:extLst>
            </c:dLbl>
            <c:dLbl>
              <c:idx val="8"/>
              <c:layout>
                <c:manualLayout>
                  <c:x val="-1.4020390284137787E-2"/>
                  <c:y val="1.78726895415577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D1-4F43-A150-8AD54F00968B}"/>
                </c:ext>
              </c:extLst>
            </c:dLbl>
            <c:spPr>
              <a:noFill/>
              <a:ln>
                <a:noFill/>
              </a:ln>
              <a:effectLst/>
            </c:spPr>
            <c:txPr>
              <a:bodyPr/>
              <a:lstStyle/>
              <a:p>
                <a:pPr>
                  <a:defRPr b="0">
                    <a:solidFill>
                      <a:schemeClr val="tx1"/>
                    </a:solidFill>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My child's coach supports young people to grow their confidence (n=780)</c:v>
                </c:pt>
                <c:pt idx="2">
                  <c:v>My/ My child's club provides a supportive and encouraging environment (n=1579)</c:v>
                </c:pt>
                <c:pt idx="3">
                  <c:v>My/ My child's club focuses too much on certain participants/ teams (n=1419)</c:v>
                </c:pt>
                <c:pt idx="4">
                  <c:v>I/ My child feel/ feels pressure from my/ their club to train more than I/ they would like to (n=1406)</c:v>
                </c:pt>
              </c:strCache>
            </c:strRef>
          </c:cat>
          <c:val>
            <c:numRef>
              <c:f>Sheet1!$E$2:$E$6</c:f>
              <c:numCache>
                <c:formatCode>General</c:formatCode>
                <c:ptCount val="5"/>
                <c:pt idx="0" formatCode="0%">
                  <c:v>0.35</c:v>
                </c:pt>
                <c:pt idx="2" formatCode="0%">
                  <c:v>0.31</c:v>
                </c:pt>
                <c:pt idx="3" formatCode="0%">
                  <c:v>0.1</c:v>
                </c:pt>
                <c:pt idx="4" formatCode="0%">
                  <c:v>0.02</c:v>
                </c:pt>
              </c:numCache>
            </c:numRef>
          </c:val>
          <c:extLst>
            <c:ext xmlns:c16="http://schemas.microsoft.com/office/drawing/2014/chart" uri="{C3380CC4-5D6E-409C-BE32-E72D297353CC}">
              <c16:uniqueId val="{00000011-1431-423F-9E45-3506055C8B77}"/>
            </c:ext>
          </c:extLst>
        </c:ser>
        <c:ser>
          <c:idx val="4"/>
          <c:order val="4"/>
          <c:tx>
            <c:strRef>
              <c:f>Sheet1!$F$1</c:f>
              <c:strCache>
                <c:ptCount val="1"/>
                <c:pt idx="0">
                  <c:v>Strongly agree</c:v>
                </c:pt>
              </c:strCache>
            </c:strRef>
          </c:tx>
          <c:spPr>
            <a:solidFill>
              <a:schemeClr val="tx2"/>
            </a:solidFill>
            <a:ln>
              <a:noFill/>
            </a:ln>
          </c:spPr>
          <c:invertIfNegative val="0"/>
          <c:dLbls>
            <c:dLbl>
              <c:idx val="4"/>
              <c:layout>
                <c:manualLayout>
                  <c:x val="0"/>
                  <c:y val="2.68082134205949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A0-477A-8800-F7797763DD02}"/>
                </c:ext>
              </c:extLst>
            </c:dLbl>
            <c:spPr>
              <a:noFill/>
              <a:ln>
                <a:noFill/>
              </a:ln>
              <a:effectLst/>
            </c:spPr>
            <c:txPr>
              <a:bodyPr/>
              <a:lstStyle/>
              <a:p>
                <a:pPr>
                  <a:defRPr b="0">
                    <a:solidFill>
                      <a:schemeClr val="bg1"/>
                    </a:solidFill>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My child's coach supports young people to grow their confidence (n=780)</c:v>
                </c:pt>
                <c:pt idx="2">
                  <c:v>My/ My child's club provides a supportive and encouraging environment (n=1579)</c:v>
                </c:pt>
                <c:pt idx="3">
                  <c:v>My/ My child's club focuses too much on certain participants/ teams (n=1419)</c:v>
                </c:pt>
                <c:pt idx="4">
                  <c:v>I/ My child feel/ feels pressure from my/ their club to train more than I/ they would like to (n=1406)</c:v>
                </c:pt>
              </c:strCache>
            </c:strRef>
          </c:cat>
          <c:val>
            <c:numRef>
              <c:f>Sheet1!$F$2:$F$6</c:f>
              <c:numCache>
                <c:formatCode>General</c:formatCode>
                <c:ptCount val="5"/>
                <c:pt idx="0" formatCode="0%">
                  <c:v>0.51</c:v>
                </c:pt>
                <c:pt idx="2" formatCode="0%">
                  <c:v>0.59</c:v>
                </c:pt>
                <c:pt idx="3" formatCode="0%">
                  <c:v>0.06</c:v>
                </c:pt>
                <c:pt idx="4" formatCode="0%">
                  <c:v>0.01</c:v>
                </c:pt>
              </c:numCache>
            </c:numRef>
          </c:val>
          <c:extLst>
            <c:ext xmlns:c16="http://schemas.microsoft.com/office/drawing/2014/chart" uri="{C3380CC4-5D6E-409C-BE32-E72D297353CC}">
              <c16:uniqueId val="{00000012-1431-423F-9E45-3506055C8B77}"/>
            </c:ext>
          </c:extLst>
        </c:ser>
        <c:dLbls>
          <c:dLblPos val="ctr"/>
          <c:showLegendKey val="0"/>
          <c:showVal val="1"/>
          <c:showCatName val="0"/>
          <c:showSerName val="0"/>
          <c:showPercent val="0"/>
          <c:showBubbleSize val="0"/>
        </c:dLbls>
        <c:gapWidth val="50"/>
        <c:overlap val="100"/>
        <c:axId val="892703808"/>
        <c:axId val="892702720"/>
      </c:barChart>
      <c:catAx>
        <c:axId val="892703808"/>
        <c:scaling>
          <c:orientation val="maxMin"/>
        </c:scaling>
        <c:delete val="0"/>
        <c:axPos val="l"/>
        <c:numFmt formatCode="General" sourceLinked="1"/>
        <c:majorTickMark val="none"/>
        <c:minorTickMark val="none"/>
        <c:tickLblPos val="nextTo"/>
        <c:spPr>
          <a:ln w="25400" cmpd="sng">
            <a:solidFill>
              <a:srgbClr val="000000"/>
            </a:solidFill>
          </a:ln>
        </c:spPr>
        <c:txPr>
          <a:bodyPr/>
          <a:lstStyle/>
          <a:p>
            <a:pPr>
              <a:defRPr sz="900">
                <a:solidFill>
                  <a:srgbClr val="000000"/>
                </a:solidFill>
                <a:latin typeface="Barlow"/>
              </a:defRPr>
            </a:pPr>
            <a:endParaRPr lang="en-US"/>
          </a:p>
        </c:txPr>
        <c:crossAx val="892702720"/>
        <c:crosses val="autoZero"/>
        <c:auto val="1"/>
        <c:lblAlgn val="ctr"/>
        <c:lblOffset val="100"/>
        <c:noMultiLvlLbl val="0"/>
      </c:catAx>
      <c:valAx>
        <c:axId val="892702720"/>
        <c:scaling>
          <c:orientation val="minMax"/>
        </c:scaling>
        <c:delete val="1"/>
        <c:axPos val="t"/>
        <c:numFmt formatCode="0%" sourceLinked="0"/>
        <c:majorTickMark val="out"/>
        <c:minorTickMark val="none"/>
        <c:tickLblPos val="nextTo"/>
        <c:crossAx val="892703808"/>
        <c:crosses val="autoZero"/>
        <c:crossBetween val="between"/>
      </c:valAx>
      <c:spPr>
        <a:noFill/>
        <a:ln w="25395">
          <a:noFill/>
        </a:ln>
      </c:spPr>
    </c:plotArea>
    <c:legend>
      <c:legendPos val="b"/>
      <c:layout>
        <c:manualLayout>
          <c:xMode val="edge"/>
          <c:yMode val="edge"/>
          <c:x val="0.34948604126748922"/>
          <c:y val="0.90525286040281716"/>
          <c:w val="0.65051395873251094"/>
          <c:h val="5.8340882118552241E-2"/>
        </c:manualLayout>
      </c:layout>
      <c:overlay val="0"/>
      <c:txPr>
        <a:bodyPr/>
        <a:lstStyle/>
        <a:p>
          <a:pPr>
            <a:defRPr sz="800" b="0">
              <a:solidFill>
                <a:srgbClr val="000000"/>
              </a:solidFill>
              <a:latin typeface="Barlow"/>
            </a:defRPr>
          </a:pPr>
          <a:endParaRPr lang="en-US"/>
        </a:p>
      </c:txPr>
    </c:legend>
    <c:plotVisOnly val="1"/>
    <c:dispBlanksAs val="gap"/>
    <c:showDLblsOverMax val="0"/>
  </c:chart>
  <c:txPr>
    <a:bodyPr/>
    <a:lstStyle/>
    <a:p>
      <a:pPr>
        <a:defRPr sz="1000"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5812834004891592"/>
          <c:h val="0.66185933982947021"/>
        </c:manualLayout>
      </c:layout>
      <c:barChart>
        <c:barDir val="col"/>
        <c:grouping val="percentStacked"/>
        <c:varyColors val="0"/>
        <c:ser>
          <c:idx val="1"/>
          <c:order val="0"/>
          <c:tx>
            <c:strRef>
              <c:f>Sheet2!$A$3</c:f>
              <c:strCache>
                <c:ptCount val="1"/>
                <c:pt idx="0">
                  <c:v>[[4]]Very satisfied</c:v>
                </c:pt>
              </c:strCache>
            </c:strRef>
          </c:tx>
          <c:spPr>
            <a:solidFill>
              <a:schemeClr val="accent3">
                <a:lumMod val="40000"/>
                <a:lumOff val="60000"/>
              </a:schemeClr>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latin typeface="Barlow"/>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Athletics 2021 (n=1,600)</c:v>
                </c:pt>
                <c:pt idx="1">
                  <c:v>Athletics 2017 (n=1,906)</c:v>
                </c:pt>
                <c:pt idx="2">
                  <c:v>All Sports 2020/21 (n=27,437)</c:v>
                </c:pt>
              </c:strCache>
            </c:strRef>
          </c:cat>
          <c:val>
            <c:numRef>
              <c:f>Sheet2!$B$3:$D$3</c:f>
              <c:numCache>
                <c:formatCode>0%</c:formatCode>
                <c:ptCount val="3"/>
                <c:pt idx="0">
                  <c:v>0.34</c:v>
                </c:pt>
                <c:pt idx="1">
                  <c:v>0.34</c:v>
                </c:pt>
                <c:pt idx="2">
                  <c:v>0.32</c:v>
                </c:pt>
              </c:numCache>
            </c:numRef>
          </c:val>
          <c:extLst>
            <c:ext xmlns:c16="http://schemas.microsoft.com/office/drawing/2014/chart" uri="{C3380CC4-5D6E-409C-BE32-E72D297353CC}">
              <c16:uniqueId val="{00000001-FDE0-440E-99BF-A3ABE2C628F0}"/>
            </c:ext>
          </c:extLst>
        </c:ser>
        <c:ser>
          <c:idx val="0"/>
          <c:order val="1"/>
          <c:tx>
            <c:strRef>
              <c:f>Sheet2!$A$2</c:f>
              <c:strCache>
                <c:ptCount val="1"/>
                <c:pt idx="0">
                  <c:v>[[5]]Extremely satisfied</c:v>
                </c:pt>
              </c:strCache>
            </c:strRef>
          </c:tx>
          <c:spPr>
            <a:solidFill>
              <a:schemeClr val="accent3"/>
            </a:solidFill>
            <a:ln>
              <a:noFill/>
            </a:ln>
          </c:spPr>
          <c:invertIfNegative val="0"/>
          <c:dPt>
            <c:idx val="0"/>
            <c:invertIfNegative val="0"/>
            <c:bubble3D val="0"/>
            <c:extLst>
              <c:ext xmlns:c16="http://schemas.microsoft.com/office/drawing/2014/chart" uri="{C3380CC4-5D6E-409C-BE32-E72D297353CC}">
                <c16:uniqueId val="{00000002-FDE0-440E-99BF-A3ABE2C628F0}"/>
              </c:ext>
            </c:extLst>
          </c:dPt>
          <c:dPt>
            <c:idx val="1"/>
            <c:invertIfNegative val="0"/>
            <c:bubble3D val="0"/>
            <c:extLst>
              <c:ext xmlns:c16="http://schemas.microsoft.com/office/drawing/2014/chart" uri="{C3380CC4-5D6E-409C-BE32-E72D297353CC}">
                <c16:uniqueId val="{00000003-FDE0-440E-99BF-A3ABE2C628F0}"/>
              </c:ext>
            </c:extLst>
          </c:dPt>
          <c:dPt>
            <c:idx val="2"/>
            <c:invertIfNegative val="0"/>
            <c:bubble3D val="0"/>
            <c:extLst>
              <c:ext xmlns:c16="http://schemas.microsoft.com/office/drawing/2014/chart" uri="{C3380CC4-5D6E-409C-BE32-E72D297353CC}">
                <c16:uniqueId val="{00000004-FDE0-440E-99BF-A3ABE2C628F0}"/>
              </c:ext>
            </c:extLst>
          </c:dPt>
          <c:dPt>
            <c:idx val="3"/>
            <c:invertIfNegative val="0"/>
            <c:bubble3D val="0"/>
            <c:extLst>
              <c:ext xmlns:c16="http://schemas.microsoft.com/office/drawing/2014/chart" uri="{C3380CC4-5D6E-409C-BE32-E72D297353CC}">
                <c16:uniqueId val="{00000005-FDE0-440E-99BF-A3ABE2C628F0}"/>
              </c:ext>
            </c:extLst>
          </c:dPt>
          <c:dLbls>
            <c:dLbl>
              <c:idx val="0"/>
              <c:tx>
                <c:rich>
                  <a:bodyPr/>
                  <a:lstStyle/>
                  <a:p>
                    <a:fld id="{38E1799D-DBBB-4AA1-8C81-AC9A4C2F088F}" type="VALUE">
                      <a:rPr lang="en-US" smtClean="0"/>
                      <a:pPr/>
                      <a:t>[VALUE]</a:t>
                    </a:fld>
                    <a:r>
                      <a:rPr lang="en-US" sz="1000" b="0" i="0" u="none" strike="noStrike" kern="1200" baseline="0" dirty="0">
                        <a:solidFill>
                          <a:srgbClr val="000000"/>
                        </a:solidFill>
                        <a:latin typeface="Barlow"/>
                        <a:cs typeface="Calibri" panose="020F0502020204030204" pitchFamily="34" charset="0"/>
                        <a:sym typeface="Wingdings 3"/>
                      </a:rPr>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DE0-440E-99BF-A3ABE2C628F0}"/>
                </c:ext>
              </c:extLst>
            </c:dLbl>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Barlow"/>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Athletics 2021 (n=1,600)</c:v>
                </c:pt>
                <c:pt idx="1">
                  <c:v>Athletics 2017 (n=1,906)</c:v>
                </c:pt>
                <c:pt idx="2">
                  <c:v>All Sports 2020/21 (n=27,437)</c:v>
                </c:pt>
              </c:strCache>
            </c:strRef>
          </c:cat>
          <c:val>
            <c:numRef>
              <c:f>Sheet2!$B$2:$D$2</c:f>
              <c:numCache>
                <c:formatCode>0%</c:formatCode>
                <c:ptCount val="3"/>
                <c:pt idx="0">
                  <c:v>0.35</c:v>
                </c:pt>
                <c:pt idx="1">
                  <c:v>0.24</c:v>
                </c:pt>
                <c:pt idx="2">
                  <c:v>0.37</c:v>
                </c:pt>
              </c:numCache>
            </c:numRef>
          </c:val>
          <c:extLst>
            <c:ext xmlns:c16="http://schemas.microsoft.com/office/drawing/2014/chart" uri="{C3380CC4-5D6E-409C-BE32-E72D297353CC}">
              <c16:uniqueId val="{00000006-FDE0-440E-99BF-A3ABE2C628F0}"/>
            </c:ext>
          </c:extLst>
        </c:ser>
        <c:ser>
          <c:idx val="2"/>
          <c:order val="2"/>
          <c:tx>
            <c:strRef>
              <c:f>Sheet2!$A$4</c:f>
              <c:strCache>
                <c:ptCount val="1"/>
                <c:pt idx="0">
                  <c:v>[[3]]Satisfied</c:v>
                </c:pt>
              </c:strCache>
            </c:strRef>
          </c:tx>
          <c:spPr>
            <a:solidFill>
              <a:schemeClr val="bg2"/>
            </a:solidFill>
          </c:spPr>
          <c:invertIfNegative val="0"/>
          <c:dLbls>
            <c:dLbl>
              <c:idx val="0"/>
              <c:tx>
                <c:rich>
                  <a:bodyPr/>
                  <a:lstStyle/>
                  <a:p>
                    <a:r>
                      <a:rPr lang="en-US" dirty="0"/>
                      <a:t>24%</a:t>
                    </a:r>
                    <a:r>
                      <a:rPr lang="en-US" sz="1000" b="0" i="0" u="none" strike="noStrike" kern="1200" baseline="0" dirty="0">
                        <a:solidFill>
                          <a:srgbClr val="000000"/>
                        </a:solidFill>
                        <a:latin typeface="Barlow"/>
                        <a:cs typeface="Calibri" panose="020F0502020204030204" pitchFamily="34" charset="0"/>
                        <a:sym typeface="Wingdings 3"/>
                      </a:rPr>
                      <a:t></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DE0-440E-99BF-A3ABE2C628F0}"/>
                </c:ext>
              </c:extLst>
            </c:dLbl>
            <c:dLbl>
              <c:idx val="1"/>
              <c:tx>
                <c:rich>
                  <a:bodyPr/>
                  <a:lstStyle/>
                  <a:p>
                    <a:r>
                      <a:rPr lang="en-US" dirty="0"/>
                      <a:t>29%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DE0-440E-99BF-A3ABE2C628F0}"/>
                </c:ext>
              </c:extLst>
            </c:dLbl>
            <c:dLbl>
              <c:idx val="2"/>
              <c:tx>
                <c:rich>
                  <a:bodyPr/>
                  <a:lstStyle/>
                  <a:p>
                    <a:r>
                      <a:rPr lang="en-US" dirty="0"/>
                      <a:t>23%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DE0-440E-99BF-A3ABE2C628F0}"/>
                </c:ext>
              </c:extLst>
            </c:dLbl>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latin typeface="Barlow"/>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Athletics 2021 (n=1,600)</c:v>
                </c:pt>
                <c:pt idx="1">
                  <c:v>Athletics 2017 (n=1,906)</c:v>
                </c:pt>
                <c:pt idx="2">
                  <c:v>All Sports 2020/21 (n=27,437)</c:v>
                </c:pt>
              </c:strCache>
            </c:strRef>
          </c:cat>
          <c:val>
            <c:numRef>
              <c:f>Sheet2!$B$4:$D$4</c:f>
              <c:numCache>
                <c:formatCode>0%</c:formatCode>
                <c:ptCount val="3"/>
                <c:pt idx="0">
                  <c:v>-0.24</c:v>
                </c:pt>
                <c:pt idx="1">
                  <c:v>-0.28999999999999998</c:v>
                </c:pt>
                <c:pt idx="2">
                  <c:v>-0.23</c:v>
                </c:pt>
              </c:numCache>
            </c:numRef>
          </c:val>
          <c:extLst>
            <c:ext xmlns:c16="http://schemas.microsoft.com/office/drawing/2014/chart" uri="{C3380CC4-5D6E-409C-BE32-E72D297353CC}">
              <c16:uniqueId val="{0000000B-FDE0-440E-99BF-A3ABE2C628F0}"/>
            </c:ext>
          </c:extLst>
        </c:ser>
        <c:ser>
          <c:idx val="3"/>
          <c:order val="3"/>
          <c:tx>
            <c:strRef>
              <c:f>Sheet2!$A$5</c:f>
              <c:strCache>
                <c:ptCount val="1"/>
                <c:pt idx="0">
                  <c:v>[[2]]Dissatisfied</c:v>
                </c:pt>
              </c:strCache>
            </c:strRef>
          </c:tx>
          <c:spPr>
            <a:solidFill>
              <a:schemeClr val="bg1">
                <a:lumMod val="75000"/>
              </a:schemeClr>
            </a:solidFill>
          </c:spPr>
          <c:invertIfNegative val="0"/>
          <c:dLbls>
            <c:dLbl>
              <c:idx val="0"/>
              <c:layout>
                <c:manualLayout>
                  <c:x val="-2.9636117351453827E-17"/>
                  <c:y val="1.519224772694476E-2"/>
                </c:manualLayout>
              </c:layout>
              <c:tx>
                <c:rich>
                  <a:bodyPr/>
                  <a:lstStyle/>
                  <a:p>
                    <a:r>
                      <a:rPr lang="en-US" dirty="0"/>
                      <a:t>5%</a:t>
                    </a:r>
                    <a:r>
                      <a:rPr lang="en-US" sz="1000" b="0" i="0" u="none" strike="noStrike" kern="1200" baseline="0" dirty="0">
                        <a:solidFill>
                          <a:srgbClr val="000000"/>
                        </a:solidFill>
                        <a:latin typeface="Barlow"/>
                        <a:cs typeface="Calibri" panose="020F0502020204030204" pitchFamily="34" charset="0"/>
                        <a:sym typeface="Wingdings 3"/>
                      </a:rPr>
                      <a:t></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DE0-440E-99BF-A3ABE2C628F0}"/>
                </c:ext>
              </c:extLst>
            </c:dLbl>
            <c:dLbl>
              <c:idx val="1"/>
              <c:layout>
                <c:manualLayout>
                  <c:x val="0"/>
                  <c:y val="1.5192247726944667E-2"/>
                </c:manualLayout>
              </c:layout>
              <c:tx>
                <c:rich>
                  <a:bodyPr/>
                  <a:lstStyle/>
                  <a:p>
                    <a:r>
                      <a:rPr lang="en-US" dirty="0"/>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DE0-440E-99BF-A3ABE2C628F0}"/>
                </c:ext>
              </c:extLst>
            </c:dLbl>
            <c:dLbl>
              <c:idx val="2"/>
              <c:tx>
                <c:rich>
                  <a:bodyPr/>
                  <a:lstStyle/>
                  <a:p>
                    <a:r>
                      <a:rPr lang="en-US" dirty="0"/>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DE0-440E-99BF-A3ABE2C628F0}"/>
                </c:ext>
              </c:extLst>
            </c:dLbl>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latin typeface="Barlow"/>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Athletics 2021 (n=1,600)</c:v>
                </c:pt>
                <c:pt idx="1">
                  <c:v>Athletics 2017 (n=1,906)</c:v>
                </c:pt>
                <c:pt idx="2">
                  <c:v>All Sports 2020/21 (n=27,437)</c:v>
                </c:pt>
              </c:strCache>
            </c:strRef>
          </c:cat>
          <c:val>
            <c:numRef>
              <c:f>Sheet2!$B$5:$D$5</c:f>
              <c:numCache>
                <c:formatCode>0%</c:formatCode>
                <c:ptCount val="3"/>
                <c:pt idx="0">
                  <c:v>-0.05</c:v>
                </c:pt>
                <c:pt idx="1">
                  <c:v>-0.1</c:v>
                </c:pt>
                <c:pt idx="2">
                  <c:v>-0.05</c:v>
                </c:pt>
              </c:numCache>
            </c:numRef>
          </c:val>
          <c:extLst>
            <c:ext xmlns:c16="http://schemas.microsoft.com/office/drawing/2014/chart" uri="{C3380CC4-5D6E-409C-BE32-E72D297353CC}">
              <c16:uniqueId val="{00000010-FDE0-440E-99BF-A3ABE2C628F0}"/>
            </c:ext>
          </c:extLst>
        </c:ser>
        <c:ser>
          <c:idx val="4"/>
          <c:order val="4"/>
          <c:tx>
            <c:strRef>
              <c:f>Sheet2!$A$6</c:f>
              <c:strCache>
                <c:ptCount val="1"/>
                <c:pt idx="0">
                  <c:v>[[1]]Extremely dissatisfied</c:v>
                </c:pt>
              </c:strCache>
            </c:strRef>
          </c:tx>
          <c:spPr>
            <a:solidFill>
              <a:schemeClr val="bg1">
                <a:lumMod val="50000"/>
              </a:schemeClr>
            </a:solidFill>
            <a:ln>
              <a:noFill/>
            </a:ln>
          </c:spPr>
          <c:invertIfNegative val="0"/>
          <c:dLbls>
            <c:dLbl>
              <c:idx val="0"/>
              <c:tx>
                <c:rich>
                  <a:bodyPr/>
                  <a:lstStyle/>
                  <a:p>
                    <a:r>
                      <a:rPr lang="en-US" dirty="0"/>
                      <a:t>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FDE0-440E-99BF-A3ABE2C628F0}"/>
                </c:ext>
              </c:extLst>
            </c:dLbl>
            <c:dLbl>
              <c:idx val="1"/>
              <c:tx>
                <c:rich>
                  <a:bodyPr/>
                  <a:lstStyle/>
                  <a:p>
                    <a:r>
                      <a:rPr lang="en-US" dirty="0"/>
                      <a:t>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FDE0-440E-99BF-A3ABE2C628F0}"/>
                </c:ext>
              </c:extLst>
            </c:dLbl>
            <c:dLbl>
              <c:idx val="2"/>
              <c:tx>
                <c:rich>
                  <a:bodyPr/>
                  <a:lstStyle/>
                  <a:p>
                    <a:r>
                      <a:rPr lang="en-US" dirty="0"/>
                      <a:t>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FDE0-440E-99BF-A3ABE2C628F0}"/>
                </c:ext>
              </c:extLst>
            </c:dLbl>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latin typeface="Barlow"/>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Athletics 2021 (n=1,600)</c:v>
                </c:pt>
                <c:pt idx="1">
                  <c:v>Athletics 2017 (n=1,906)</c:v>
                </c:pt>
                <c:pt idx="2">
                  <c:v>All Sports 2020/21 (n=27,437)</c:v>
                </c:pt>
              </c:strCache>
            </c:strRef>
          </c:cat>
          <c:val>
            <c:numRef>
              <c:f>Sheet2!$B$6:$D$6</c:f>
              <c:numCache>
                <c:formatCode>0%</c:formatCode>
                <c:ptCount val="3"/>
                <c:pt idx="0">
                  <c:v>-0.02</c:v>
                </c:pt>
                <c:pt idx="1">
                  <c:v>-0.02</c:v>
                </c:pt>
                <c:pt idx="2">
                  <c:v>-0.02</c:v>
                </c:pt>
              </c:numCache>
            </c:numRef>
          </c:val>
          <c:extLst>
            <c:ext xmlns:c16="http://schemas.microsoft.com/office/drawing/2014/chart" uri="{C3380CC4-5D6E-409C-BE32-E72D297353CC}">
              <c16:uniqueId val="{00000015-FDE0-440E-99BF-A3ABE2C628F0}"/>
            </c:ext>
          </c:extLst>
        </c:ser>
        <c:dLbls>
          <c:dLblPos val="ctr"/>
          <c:showLegendKey val="0"/>
          <c:showVal val="1"/>
          <c:showCatName val="0"/>
          <c:showSerName val="0"/>
          <c:showPercent val="0"/>
          <c:showBubbleSize val="0"/>
        </c:dLbls>
        <c:gapWidth val="150"/>
        <c:overlap val="100"/>
        <c:axId val="42201472"/>
        <c:axId val="42203008"/>
      </c:barChart>
      <c:catAx>
        <c:axId val="42201472"/>
        <c:scaling>
          <c:orientation val="minMax"/>
        </c:scaling>
        <c:delete val="0"/>
        <c:axPos val="b"/>
        <c:numFmt formatCode="General" sourceLinked="1"/>
        <c:majorTickMark val="none"/>
        <c:minorTickMark val="none"/>
        <c:tickLblPos val="low"/>
        <c:spPr>
          <a:noFill/>
          <a:ln w="25400" cmpd="sng">
            <a:solidFill>
              <a:srgbClr val="000000"/>
            </a:solidFill>
          </a:ln>
        </c:spPr>
        <c:txPr>
          <a:bodyPr/>
          <a:lstStyle/>
          <a:p>
            <a:pPr>
              <a:defRPr sz="900">
                <a:latin typeface="Barlow"/>
              </a:defRPr>
            </a:pPr>
            <a:endParaRPr lang="en-US"/>
          </a:p>
        </c:txPr>
        <c:crossAx val="42203008"/>
        <c:crossesAt val="0"/>
        <c:auto val="1"/>
        <c:lblAlgn val="ctr"/>
        <c:lblOffset val="100"/>
        <c:noMultiLvlLbl val="0"/>
      </c:catAx>
      <c:valAx>
        <c:axId val="42203008"/>
        <c:scaling>
          <c:orientation val="minMax"/>
        </c:scaling>
        <c:delete val="1"/>
        <c:axPos val="l"/>
        <c:numFmt formatCode="0%" sourceLinked="0"/>
        <c:majorTickMark val="none"/>
        <c:minorTickMark val="none"/>
        <c:tickLblPos val="nextTo"/>
        <c:crossAx val="42201472"/>
        <c:crosses val="autoZero"/>
        <c:crossBetween val="between"/>
      </c:valAx>
      <c:spPr>
        <a:noFill/>
        <a:ln w="25398">
          <a:noFill/>
        </a:ln>
      </c:spPr>
    </c:plotArea>
    <c:plotVisOnly val="1"/>
    <c:dispBlanksAs val="gap"/>
    <c:showDLblsOverMax val="0"/>
  </c:chart>
  <c:spPr>
    <a:noFill/>
    <a:ln>
      <a:noFill/>
    </a:ln>
  </c:spPr>
  <c:txPr>
    <a:bodyPr/>
    <a:lstStyle/>
    <a:p>
      <a:pPr>
        <a:defRPr sz="900" baseline="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194653419493586"/>
          <c:y val="1.0475393049633793E-2"/>
          <c:w val="0.60689316509391977"/>
          <c:h val="0.90317015376555509"/>
        </c:manualLayout>
      </c:layout>
      <c:barChart>
        <c:barDir val="bar"/>
        <c:grouping val="percentStacked"/>
        <c:varyColors val="0"/>
        <c:ser>
          <c:idx val="0"/>
          <c:order val="0"/>
          <c:tx>
            <c:strRef>
              <c:f>Sheet1!$B$1</c:f>
              <c:strCache>
                <c:ptCount val="1"/>
                <c:pt idx="0">
                  <c:v>Strongly disagree</c:v>
                </c:pt>
              </c:strCache>
            </c:strRef>
          </c:tx>
          <c:spPr>
            <a:solidFill>
              <a:schemeClr val="tx1">
                <a:lumMod val="50000"/>
                <a:lumOff val="50000"/>
              </a:schemeClr>
            </a:solidFill>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1431-423F-9E45-3506055C8B77}"/>
                </c:ext>
              </c:extLst>
            </c:dLbl>
            <c:spPr>
              <a:noFill/>
              <a:ln>
                <a:noFill/>
              </a:ln>
              <a:effectLst/>
            </c:spPr>
            <c:txPr>
              <a:bodyPr wrap="square" lIns="38100" tIns="19050" rIns="38100" bIns="19050" anchor="ctr">
                <a:spAutoFit/>
              </a:bodyPr>
              <a:lstStyle/>
              <a:p>
                <a:pPr>
                  <a:defRPr>
                    <a:solidFill>
                      <a:schemeClr val="bg1"/>
                    </a:solidFill>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My child's coach supports children to grow their confidence (n=780)</c:v>
                </c:pt>
                <c:pt idx="2">
                  <c:v>My/ My child's club provides a supportive and encouraging environment (n=1579)</c:v>
                </c:pt>
                <c:pt idx="3">
                  <c:v>My/ My child's club focuses too much on certain participants/ teams (n=1419)</c:v>
                </c:pt>
                <c:pt idx="4">
                  <c:v>I/ My child feel/ feels pressure from my/ their club to train more than I/ they would like to (n=1406)</c:v>
                </c:pt>
              </c:strCache>
            </c:strRef>
          </c:cat>
          <c:val>
            <c:numRef>
              <c:f>Sheet1!$B$2:$B$6</c:f>
              <c:numCache>
                <c:formatCode>General</c:formatCode>
                <c:ptCount val="5"/>
                <c:pt idx="0" formatCode="0%">
                  <c:v>0.02</c:v>
                </c:pt>
                <c:pt idx="2" formatCode="0%">
                  <c:v>0.02</c:v>
                </c:pt>
                <c:pt idx="3" formatCode="0%">
                  <c:v>0.25</c:v>
                </c:pt>
                <c:pt idx="4" formatCode="0%">
                  <c:v>0.51</c:v>
                </c:pt>
              </c:numCache>
            </c:numRef>
          </c:val>
          <c:extLst>
            <c:ext xmlns:c16="http://schemas.microsoft.com/office/drawing/2014/chart" uri="{C3380CC4-5D6E-409C-BE32-E72D297353CC}">
              <c16:uniqueId val="{00000006-1431-423F-9E45-3506055C8B77}"/>
            </c:ext>
          </c:extLst>
        </c:ser>
        <c:ser>
          <c:idx val="1"/>
          <c:order val="1"/>
          <c:tx>
            <c:strRef>
              <c:f>Sheet1!$C$1</c:f>
              <c:strCache>
                <c:ptCount val="1"/>
                <c:pt idx="0">
                  <c:v>Disagree</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My child's coach supports children to grow their confidence (n=780)</c:v>
                </c:pt>
                <c:pt idx="2">
                  <c:v>My/ My child's club provides a supportive and encouraging environment (n=1579)</c:v>
                </c:pt>
                <c:pt idx="3">
                  <c:v>My/ My child's club focuses too much on certain participants/ teams (n=1419)</c:v>
                </c:pt>
                <c:pt idx="4">
                  <c:v>I/ My child feel/ feels pressure from my/ their club to train more than I/ they would like to (n=1406)</c:v>
                </c:pt>
              </c:strCache>
            </c:strRef>
          </c:cat>
          <c:val>
            <c:numRef>
              <c:f>Sheet1!$C$2:$C$6</c:f>
              <c:numCache>
                <c:formatCode>General</c:formatCode>
                <c:ptCount val="5"/>
                <c:pt idx="0" formatCode="0%">
                  <c:v>0.02</c:v>
                </c:pt>
                <c:pt idx="2" formatCode="0%">
                  <c:v>0.02</c:v>
                </c:pt>
                <c:pt idx="3" formatCode="0%">
                  <c:v>0.38</c:v>
                </c:pt>
                <c:pt idx="4" formatCode="0%">
                  <c:v>0.39</c:v>
                </c:pt>
              </c:numCache>
            </c:numRef>
          </c:val>
          <c:extLst>
            <c:ext xmlns:c16="http://schemas.microsoft.com/office/drawing/2014/chart" uri="{C3380CC4-5D6E-409C-BE32-E72D297353CC}">
              <c16:uniqueId val="{0000000D-1431-423F-9E45-3506055C8B77}"/>
            </c:ext>
          </c:extLst>
        </c:ser>
        <c:ser>
          <c:idx val="2"/>
          <c:order val="2"/>
          <c:tx>
            <c:strRef>
              <c:f>Sheet1!$D$1</c:f>
              <c:strCache>
                <c:ptCount val="1"/>
                <c:pt idx="0">
                  <c:v>Neither agree nor disagree</c:v>
                </c:pt>
              </c:strCache>
            </c:strRef>
          </c:tx>
          <c:spPr>
            <a:solidFill>
              <a:schemeClr val="bg2"/>
            </a:solidFill>
          </c:spPr>
          <c:invertIfNegative val="0"/>
          <c:dLbls>
            <c:spPr>
              <a:noFill/>
              <a:ln>
                <a:noFill/>
              </a:ln>
              <a:effectLst/>
            </c:spPr>
            <c:txPr>
              <a:bodyPr wrap="square" lIns="38100" tIns="19050" rIns="38100" bIns="19050" anchor="ctr">
                <a:spAutoFit/>
              </a:bodyPr>
              <a:lstStyle/>
              <a:p>
                <a:pPr>
                  <a:defRPr>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My child's coach supports children to grow their confidence (n=780)</c:v>
                </c:pt>
                <c:pt idx="2">
                  <c:v>My/ My child's club provides a supportive and encouraging environment (n=1579)</c:v>
                </c:pt>
                <c:pt idx="3">
                  <c:v>My/ My child's club focuses too much on certain participants/ teams (n=1419)</c:v>
                </c:pt>
                <c:pt idx="4">
                  <c:v>I/ My child feel/ feels pressure from my/ their club to train more than I/ they would like to (n=1406)</c:v>
                </c:pt>
              </c:strCache>
            </c:strRef>
          </c:cat>
          <c:val>
            <c:numRef>
              <c:f>Sheet1!$D$2:$D$6</c:f>
              <c:numCache>
                <c:formatCode>General</c:formatCode>
                <c:ptCount val="5"/>
                <c:pt idx="0" formatCode="0%">
                  <c:v>0.1</c:v>
                </c:pt>
                <c:pt idx="2" formatCode="0%">
                  <c:v>0.06</c:v>
                </c:pt>
                <c:pt idx="3" formatCode="0%">
                  <c:v>0.21</c:v>
                </c:pt>
                <c:pt idx="4" formatCode="0%">
                  <c:v>0.08</c:v>
                </c:pt>
              </c:numCache>
            </c:numRef>
          </c:val>
          <c:extLst>
            <c:ext xmlns:c16="http://schemas.microsoft.com/office/drawing/2014/chart" uri="{C3380CC4-5D6E-409C-BE32-E72D297353CC}">
              <c16:uniqueId val="{00000010-1431-423F-9E45-3506055C8B77}"/>
            </c:ext>
          </c:extLst>
        </c:ser>
        <c:ser>
          <c:idx val="3"/>
          <c:order val="3"/>
          <c:tx>
            <c:strRef>
              <c:f>Sheet1!$E$1</c:f>
              <c:strCache>
                <c:ptCount val="1"/>
                <c:pt idx="0">
                  <c:v>Agree</c:v>
                </c:pt>
              </c:strCache>
            </c:strRef>
          </c:tx>
          <c:spPr>
            <a:solidFill>
              <a:schemeClr val="accent5"/>
            </a:solidFill>
            <a:ln>
              <a:noFill/>
            </a:ln>
          </c:spPr>
          <c:invertIfNegative val="0"/>
          <c:dLbls>
            <c:spPr>
              <a:noFill/>
              <a:ln>
                <a:noFill/>
              </a:ln>
              <a:effectLst/>
            </c:spPr>
            <c:txPr>
              <a:bodyPr/>
              <a:lstStyle/>
              <a:p>
                <a:pPr>
                  <a:defRPr b="0">
                    <a:solidFill>
                      <a:schemeClr val="tx1"/>
                    </a:solidFill>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My child's coach supports children to grow their confidence (n=780)</c:v>
                </c:pt>
                <c:pt idx="2">
                  <c:v>My/ My child's club provides a supportive and encouraging environment (n=1579)</c:v>
                </c:pt>
                <c:pt idx="3">
                  <c:v>My/ My child's club focuses too much on certain participants/ teams (n=1419)</c:v>
                </c:pt>
                <c:pt idx="4">
                  <c:v>I/ My child feel/ feels pressure from my/ their club to train more than I/ they would like to (n=1406)</c:v>
                </c:pt>
              </c:strCache>
            </c:strRef>
          </c:cat>
          <c:val>
            <c:numRef>
              <c:f>Sheet1!$E$2:$E$6</c:f>
              <c:numCache>
                <c:formatCode>General</c:formatCode>
                <c:ptCount val="5"/>
                <c:pt idx="0" formatCode="0%">
                  <c:v>0.35</c:v>
                </c:pt>
                <c:pt idx="2" formatCode="0%">
                  <c:v>0.31</c:v>
                </c:pt>
                <c:pt idx="3" formatCode="0%">
                  <c:v>0.1</c:v>
                </c:pt>
                <c:pt idx="4" formatCode="0%">
                  <c:v>0.02</c:v>
                </c:pt>
              </c:numCache>
            </c:numRef>
          </c:val>
          <c:extLst>
            <c:ext xmlns:c16="http://schemas.microsoft.com/office/drawing/2014/chart" uri="{C3380CC4-5D6E-409C-BE32-E72D297353CC}">
              <c16:uniqueId val="{00000011-1431-423F-9E45-3506055C8B77}"/>
            </c:ext>
          </c:extLst>
        </c:ser>
        <c:ser>
          <c:idx val="4"/>
          <c:order val="4"/>
          <c:tx>
            <c:strRef>
              <c:f>Sheet1!$F$1</c:f>
              <c:strCache>
                <c:ptCount val="1"/>
                <c:pt idx="0">
                  <c:v>Strongly agree</c:v>
                </c:pt>
              </c:strCache>
            </c:strRef>
          </c:tx>
          <c:spPr>
            <a:solidFill>
              <a:schemeClr val="tx2"/>
            </a:solidFill>
            <a:ln>
              <a:noFill/>
            </a:ln>
          </c:spPr>
          <c:invertIfNegative val="0"/>
          <c:dLbls>
            <c:dLbl>
              <c:idx val="4"/>
              <c:layout>
                <c:manualLayout>
                  <c:x val="0"/>
                  <c:y val="1.78724550010602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79-4A7F-B8B4-42C566F7FECE}"/>
                </c:ext>
              </c:extLst>
            </c:dLbl>
            <c:spPr>
              <a:noFill/>
              <a:ln>
                <a:noFill/>
              </a:ln>
              <a:effectLst/>
            </c:spPr>
            <c:txPr>
              <a:bodyPr/>
              <a:lstStyle/>
              <a:p>
                <a:pPr>
                  <a:defRPr b="0">
                    <a:solidFill>
                      <a:schemeClr val="bg1"/>
                    </a:solidFill>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My child's coach supports children to grow their confidence (n=780)</c:v>
                </c:pt>
                <c:pt idx="2">
                  <c:v>My/ My child's club provides a supportive and encouraging environment (n=1579)</c:v>
                </c:pt>
                <c:pt idx="3">
                  <c:v>My/ My child's club focuses too much on certain participants/ teams (n=1419)</c:v>
                </c:pt>
                <c:pt idx="4">
                  <c:v>I/ My child feel/ feels pressure from my/ their club to train more than I/ they would like to (n=1406)</c:v>
                </c:pt>
              </c:strCache>
            </c:strRef>
          </c:cat>
          <c:val>
            <c:numRef>
              <c:f>Sheet1!$F$2:$F$6</c:f>
              <c:numCache>
                <c:formatCode>General</c:formatCode>
                <c:ptCount val="5"/>
                <c:pt idx="0" formatCode="0%">
                  <c:v>0.51</c:v>
                </c:pt>
                <c:pt idx="2" formatCode="0%">
                  <c:v>0.59</c:v>
                </c:pt>
                <c:pt idx="3" formatCode="0%">
                  <c:v>0.06</c:v>
                </c:pt>
                <c:pt idx="4" formatCode="0%">
                  <c:v>0.01</c:v>
                </c:pt>
              </c:numCache>
            </c:numRef>
          </c:val>
          <c:extLst>
            <c:ext xmlns:c16="http://schemas.microsoft.com/office/drawing/2014/chart" uri="{C3380CC4-5D6E-409C-BE32-E72D297353CC}">
              <c16:uniqueId val="{00000012-1431-423F-9E45-3506055C8B77}"/>
            </c:ext>
          </c:extLst>
        </c:ser>
        <c:dLbls>
          <c:dLblPos val="ctr"/>
          <c:showLegendKey val="0"/>
          <c:showVal val="1"/>
          <c:showCatName val="0"/>
          <c:showSerName val="0"/>
          <c:showPercent val="0"/>
          <c:showBubbleSize val="0"/>
        </c:dLbls>
        <c:gapWidth val="50"/>
        <c:overlap val="100"/>
        <c:axId val="892703264"/>
        <c:axId val="892705984"/>
      </c:barChart>
      <c:catAx>
        <c:axId val="892703264"/>
        <c:scaling>
          <c:orientation val="maxMin"/>
        </c:scaling>
        <c:delete val="0"/>
        <c:axPos val="l"/>
        <c:numFmt formatCode="General" sourceLinked="1"/>
        <c:majorTickMark val="none"/>
        <c:minorTickMark val="none"/>
        <c:tickLblPos val="nextTo"/>
        <c:spPr>
          <a:ln w="25400" cmpd="sng">
            <a:solidFill>
              <a:srgbClr val="000000"/>
            </a:solidFill>
          </a:ln>
        </c:spPr>
        <c:txPr>
          <a:bodyPr/>
          <a:lstStyle/>
          <a:p>
            <a:pPr>
              <a:defRPr sz="900">
                <a:solidFill>
                  <a:srgbClr val="000000"/>
                </a:solidFill>
                <a:latin typeface="Barlow"/>
              </a:defRPr>
            </a:pPr>
            <a:endParaRPr lang="en-US"/>
          </a:p>
        </c:txPr>
        <c:crossAx val="892705984"/>
        <c:crosses val="autoZero"/>
        <c:auto val="1"/>
        <c:lblAlgn val="ctr"/>
        <c:lblOffset val="100"/>
        <c:noMultiLvlLbl val="0"/>
      </c:catAx>
      <c:valAx>
        <c:axId val="892705984"/>
        <c:scaling>
          <c:orientation val="minMax"/>
        </c:scaling>
        <c:delete val="1"/>
        <c:axPos val="t"/>
        <c:numFmt formatCode="0%" sourceLinked="0"/>
        <c:majorTickMark val="out"/>
        <c:minorTickMark val="none"/>
        <c:tickLblPos val="nextTo"/>
        <c:crossAx val="892703264"/>
        <c:crosses val="autoZero"/>
        <c:crossBetween val="between"/>
      </c:valAx>
      <c:spPr>
        <a:noFill/>
        <a:ln w="25395">
          <a:noFill/>
        </a:ln>
      </c:spPr>
    </c:plotArea>
    <c:legend>
      <c:legendPos val="b"/>
      <c:layout>
        <c:manualLayout>
          <c:xMode val="edge"/>
          <c:yMode val="edge"/>
          <c:x val="0.34948604126748922"/>
          <c:y val="0.90525286040281716"/>
          <c:w val="0.65051395873251094"/>
          <c:h val="5.8340882118552241E-2"/>
        </c:manualLayout>
      </c:layout>
      <c:overlay val="0"/>
      <c:txPr>
        <a:bodyPr/>
        <a:lstStyle/>
        <a:p>
          <a:pPr>
            <a:defRPr sz="800" b="0">
              <a:solidFill>
                <a:srgbClr val="000000"/>
              </a:solidFill>
              <a:latin typeface="Barlow"/>
            </a:defRPr>
          </a:pPr>
          <a:endParaRPr lang="en-US"/>
        </a:p>
      </c:txPr>
    </c:legend>
    <c:plotVisOnly val="1"/>
    <c:dispBlanksAs val="gap"/>
    <c:showDLblsOverMax val="0"/>
  </c:chart>
  <c:txPr>
    <a:bodyPr/>
    <a:lstStyle/>
    <a:p>
      <a:pPr>
        <a:defRPr sz="1000" baseline="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131738038733249"/>
          <c:y val="1.3738311327191114E-3"/>
          <c:w val="0.66752236640976093"/>
          <c:h val="0.88531088091402166"/>
        </c:manualLayout>
      </c:layout>
      <c:barChart>
        <c:barDir val="bar"/>
        <c:grouping val="percentStacked"/>
        <c:varyColors val="0"/>
        <c:ser>
          <c:idx val="0"/>
          <c:order val="0"/>
          <c:tx>
            <c:strRef>
              <c:f>Sheet1!$B$1</c:f>
              <c:strCache>
                <c:ptCount val="1"/>
                <c:pt idx="0">
                  <c:v>Too much emphasis</c:v>
                </c:pt>
              </c:strCache>
            </c:strRef>
          </c:tx>
          <c:spPr>
            <a:solidFill>
              <a:schemeClr val="accent2"/>
            </a:solidFill>
          </c:spPr>
          <c:invertIfNegative val="0"/>
          <c:dLbls>
            <c:dLbl>
              <c:idx val="0"/>
              <c:layout>
                <c:manualLayout>
                  <c:x val="8.0647278016779712E-3"/>
                  <c:y val="-9.9144214640107305E-3"/>
                </c:manualLayout>
              </c:layout>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7D-4F41-895C-0AE3A00F90F5}"/>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Developing skills (n=1485)</c:v>
                </c:pt>
                <c:pt idx="1">
                  <c:v>Having fun (n=1555)</c:v>
                </c:pt>
                <c:pt idx="2">
                  <c:v>Winning (n=1456)</c:v>
                </c:pt>
              </c:strCache>
            </c:strRef>
          </c:cat>
          <c:val>
            <c:numRef>
              <c:f>Sheet1!$B$2:$B$4</c:f>
              <c:numCache>
                <c:formatCode>0%</c:formatCode>
                <c:ptCount val="3"/>
                <c:pt idx="0">
                  <c:v>0.01</c:v>
                </c:pt>
                <c:pt idx="1">
                  <c:v>0.02</c:v>
                </c:pt>
                <c:pt idx="2">
                  <c:v>0.03</c:v>
                </c:pt>
              </c:numCache>
            </c:numRef>
          </c:val>
          <c:extLst>
            <c:ext xmlns:c16="http://schemas.microsoft.com/office/drawing/2014/chart" uri="{C3380CC4-5D6E-409C-BE32-E72D297353CC}">
              <c16:uniqueId val="{00000006-1FD6-4716-BE16-8C4E1CA3E65E}"/>
            </c:ext>
          </c:extLst>
        </c:ser>
        <c:ser>
          <c:idx val="1"/>
          <c:order val="1"/>
          <c:tx>
            <c:strRef>
              <c:f>Sheet1!$C$1</c:f>
              <c:strCache>
                <c:ptCount val="1"/>
                <c:pt idx="0">
                  <c:v>About the right amount</c:v>
                </c:pt>
              </c:strCache>
            </c:strRef>
          </c:tx>
          <c:spPr>
            <a:solidFill>
              <a:schemeClr val="bg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Developing skills (n=1485)</c:v>
                </c:pt>
                <c:pt idx="1">
                  <c:v>Having fun (n=1555)</c:v>
                </c:pt>
                <c:pt idx="2">
                  <c:v>Winning (n=1456)</c:v>
                </c:pt>
              </c:strCache>
            </c:strRef>
          </c:cat>
          <c:val>
            <c:numRef>
              <c:f>Sheet1!$C$2:$C$4</c:f>
              <c:numCache>
                <c:formatCode>0%</c:formatCode>
                <c:ptCount val="3"/>
                <c:pt idx="0">
                  <c:v>0.74</c:v>
                </c:pt>
                <c:pt idx="1">
                  <c:v>0.91</c:v>
                </c:pt>
                <c:pt idx="2">
                  <c:v>0.91</c:v>
                </c:pt>
              </c:numCache>
            </c:numRef>
          </c:val>
          <c:extLst>
            <c:ext xmlns:c16="http://schemas.microsoft.com/office/drawing/2014/chart" uri="{C3380CC4-5D6E-409C-BE32-E72D297353CC}">
              <c16:uniqueId val="{0000000D-1FD6-4716-BE16-8C4E1CA3E65E}"/>
            </c:ext>
          </c:extLst>
        </c:ser>
        <c:ser>
          <c:idx val="2"/>
          <c:order val="2"/>
          <c:tx>
            <c:strRef>
              <c:f>Sheet1!$D$1</c:f>
              <c:strCache>
                <c:ptCount val="1"/>
                <c:pt idx="0">
                  <c:v>Not enough emphasis</c:v>
                </c:pt>
              </c:strCache>
            </c:strRef>
          </c:tx>
          <c:spPr>
            <a:solidFill>
              <a:schemeClr val="tx2"/>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Developing skills (n=1485)</c:v>
                </c:pt>
                <c:pt idx="1">
                  <c:v>Having fun (n=1555)</c:v>
                </c:pt>
                <c:pt idx="2">
                  <c:v>Winning (n=1456)</c:v>
                </c:pt>
              </c:strCache>
            </c:strRef>
          </c:cat>
          <c:val>
            <c:numRef>
              <c:f>Sheet1!$D$2:$D$4</c:f>
              <c:numCache>
                <c:formatCode>0%</c:formatCode>
                <c:ptCount val="3"/>
                <c:pt idx="0">
                  <c:v>0.25</c:v>
                </c:pt>
                <c:pt idx="1">
                  <c:v>7.0000000000000007E-2</c:v>
                </c:pt>
                <c:pt idx="2">
                  <c:v>0.06</c:v>
                </c:pt>
              </c:numCache>
            </c:numRef>
          </c:val>
          <c:extLst>
            <c:ext xmlns:c16="http://schemas.microsoft.com/office/drawing/2014/chart" uri="{C3380CC4-5D6E-409C-BE32-E72D297353CC}">
              <c16:uniqueId val="{00000010-1FD6-4716-BE16-8C4E1CA3E65E}"/>
            </c:ext>
          </c:extLst>
        </c:ser>
        <c:dLbls>
          <c:dLblPos val="ctr"/>
          <c:showLegendKey val="0"/>
          <c:showVal val="1"/>
          <c:showCatName val="0"/>
          <c:showSerName val="0"/>
          <c:showPercent val="0"/>
          <c:showBubbleSize val="0"/>
        </c:dLbls>
        <c:gapWidth val="50"/>
        <c:overlap val="100"/>
        <c:axId val="409639728"/>
        <c:axId val="409638552"/>
      </c:barChart>
      <c:catAx>
        <c:axId val="409639728"/>
        <c:scaling>
          <c:orientation val="maxMin"/>
        </c:scaling>
        <c:delete val="0"/>
        <c:axPos val="l"/>
        <c:numFmt formatCode="General" sourceLinked="1"/>
        <c:majorTickMark val="none"/>
        <c:minorTickMark val="none"/>
        <c:tickLblPos val="nextTo"/>
        <c:spPr>
          <a:ln w="25400" cmpd="sng">
            <a:solidFill>
              <a:srgbClr val="000000"/>
            </a:solidFill>
          </a:ln>
        </c:spPr>
        <c:txPr>
          <a:bodyPr/>
          <a:lstStyle/>
          <a:p>
            <a:pPr>
              <a:defRPr>
                <a:solidFill>
                  <a:schemeClr val="tx1">
                    <a:lumMod val="65000"/>
                    <a:lumOff val="35000"/>
                  </a:schemeClr>
                </a:solidFill>
              </a:defRPr>
            </a:pPr>
            <a:endParaRPr lang="en-US"/>
          </a:p>
        </c:txPr>
        <c:crossAx val="409638552"/>
        <c:crosses val="autoZero"/>
        <c:auto val="1"/>
        <c:lblAlgn val="ctr"/>
        <c:lblOffset val="100"/>
        <c:noMultiLvlLbl val="0"/>
      </c:catAx>
      <c:valAx>
        <c:axId val="409638552"/>
        <c:scaling>
          <c:orientation val="minMax"/>
        </c:scaling>
        <c:delete val="1"/>
        <c:axPos val="t"/>
        <c:numFmt formatCode="0%" sourceLinked="0"/>
        <c:majorTickMark val="out"/>
        <c:minorTickMark val="none"/>
        <c:tickLblPos val="nextTo"/>
        <c:crossAx val="409639728"/>
        <c:crosses val="autoZero"/>
        <c:crossBetween val="between"/>
      </c:valAx>
      <c:spPr>
        <a:noFill/>
        <a:ln w="25395">
          <a:noFill/>
        </a:ln>
      </c:spPr>
    </c:plotArea>
    <c:legend>
      <c:legendPos val="b"/>
      <c:layout>
        <c:manualLayout>
          <c:xMode val="edge"/>
          <c:yMode val="edge"/>
          <c:x val="0.28186128924163067"/>
          <c:y val="0.90525286040281716"/>
          <c:w val="0.71813871075836921"/>
          <c:h val="5.8340882118552241E-2"/>
        </c:manualLayout>
      </c:layout>
      <c:overlay val="0"/>
      <c:txPr>
        <a:bodyPr/>
        <a:lstStyle/>
        <a:p>
          <a:pPr>
            <a:defRPr sz="900"/>
          </a:pPr>
          <a:endParaRPr lang="en-US"/>
        </a:p>
      </c:txPr>
    </c:legend>
    <c:plotVisOnly val="1"/>
    <c:dispBlanksAs val="gap"/>
    <c:showDLblsOverMax val="0"/>
  </c:chart>
  <c:txPr>
    <a:bodyPr/>
    <a:lstStyle/>
    <a:p>
      <a:pPr>
        <a:defRPr sz="1000" baseline="0">
          <a:latin typeface="Barlow"/>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131738038733249"/>
          <c:y val="1.3738311327191114E-3"/>
          <c:w val="0.66752236640976093"/>
          <c:h val="0.88531088091402166"/>
        </c:manualLayout>
      </c:layout>
      <c:barChart>
        <c:barDir val="bar"/>
        <c:grouping val="percentStacked"/>
        <c:varyColors val="0"/>
        <c:ser>
          <c:idx val="0"/>
          <c:order val="0"/>
          <c:tx>
            <c:strRef>
              <c:f>Sheet1!$B$1</c:f>
              <c:strCache>
                <c:ptCount val="1"/>
                <c:pt idx="0">
                  <c:v>Too much emphasis</c:v>
                </c:pt>
              </c:strCache>
            </c:strRef>
          </c:tx>
          <c:spPr>
            <a:solidFill>
              <a:schemeClr val="accent2"/>
            </a:solidFill>
          </c:spPr>
          <c:invertIfNegative val="0"/>
          <c:dLbls>
            <c:dLbl>
              <c:idx val="0"/>
              <c:layout>
                <c:manualLayout>
                  <c:x val="1.6129455603355942E-2"/>
                  <c:y val="3.3048938972922402E-3"/>
                </c:manualLayout>
              </c:layout>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40-411A-B71F-C1CA8AD7AD9F}"/>
                </c:ext>
              </c:extLst>
            </c:dLbl>
            <c:dLbl>
              <c:idx val="1"/>
              <c:layout>
                <c:manualLayout>
                  <c:x val="8.0647278016779712E-3"/>
                  <c:y val="9.9152021476085917E-3"/>
                </c:manualLayout>
              </c:layout>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AB-4105-9D29-97331943946A}"/>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Developing skills (n=229)</c:v>
                </c:pt>
                <c:pt idx="1">
                  <c:v>Winning (n=228)</c:v>
                </c:pt>
                <c:pt idx="2">
                  <c:v>Having fun (n=233)</c:v>
                </c:pt>
              </c:strCache>
            </c:strRef>
          </c:cat>
          <c:val>
            <c:numRef>
              <c:f>Sheet1!$B$2:$B$4</c:f>
              <c:numCache>
                <c:formatCode>0%</c:formatCode>
                <c:ptCount val="3"/>
                <c:pt idx="0">
                  <c:v>0.01</c:v>
                </c:pt>
                <c:pt idx="1">
                  <c:v>0.02</c:v>
                </c:pt>
                <c:pt idx="2">
                  <c:v>0.04</c:v>
                </c:pt>
              </c:numCache>
            </c:numRef>
          </c:val>
          <c:extLst>
            <c:ext xmlns:c16="http://schemas.microsoft.com/office/drawing/2014/chart" uri="{C3380CC4-5D6E-409C-BE32-E72D297353CC}">
              <c16:uniqueId val="{00000006-1FD6-4716-BE16-8C4E1CA3E65E}"/>
            </c:ext>
          </c:extLst>
        </c:ser>
        <c:ser>
          <c:idx val="1"/>
          <c:order val="1"/>
          <c:tx>
            <c:strRef>
              <c:f>Sheet1!$C$1</c:f>
              <c:strCache>
                <c:ptCount val="1"/>
                <c:pt idx="0">
                  <c:v>About the right amount</c:v>
                </c:pt>
              </c:strCache>
            </c:strRef>
          </c:tx>
          <c:spPr>
            <a:solidFill>
              <a:schemeClr val="bg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Developing skills (n=229)</c:v>
                </c:pt>
                <c:pt idx="1">
                  <c:v>Winning (n=228)</c:v>
                </c:pt>
                <c:pt idx="2">
                  <c:v>Having fun (n=233)</c:v>
                </c:pt>
              </c:strCache>
            </c:strRef>
          </c:cat>
          <c:val>
            <c:numRef>
              <c:f>Sheet1!$C$2:$C$4</c:f>
              <c:numCache>
                <c:formatCode>0%</c:formatCode>
                <c:ptCount val="3"/>
                <c:pt idx="0">
                  <c:v>0.79</c:v>
                </c:pt>
                <c:pt idx="1">
                  <c:v>0.92</c:v>
                </c:pt>
                <c:pt idx="2">
                  <c:v>0.91</c:v>
                </c:pt>
              </c:numCache>
            </c:numRef>
          </c:val>
          <c:extLst>
            <c:ext xmlns:c16="http://schemas.microsoft.com/office/drawing/2014/chart" uri="{C3380CC4-5D6E-409C-BE32-E72D297353CC}">
              <c16:uniqueId val="{0000000D-1FD6-4716-BE16-8C4E1CA3E65E}"/>
            </c:ext>
          </c:extLst>
        </c:ser>
        <c:ser>
          <c:idx val="2"/>
          <c:order val="2"/>
          <c:tx>
            <c:strRef>
              <c:f>Sheet1!$D$1</c:f>
              <c:strCache>
                <c:ptCount val="1"/>
                <c:pt idx="0">
                  <c:v>Not enough emphasis</c:v>
                </c:pt>
              </c:strCache>
            </c:strRef>
          </c:tx>
          <c:spPr>
            <a:solidFill>
              <a:schemeClr val="tx2"/>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Developing skills (n=229)</c:v>
                </c:pt>
                <c:pt idx="1">
                  <c:v>Winning (n=228)</c:v>
                </c:pt>
                <c:pt idx="2">
                  <c:v>Having fun (n=233)</c:v>
                </c:pt>
              </c:strCache>
            </c:strRef>
          </c:cat>
          <c:val>
            <c:numRef>
              <c:f>Sheet1!$D$2:$D$4</c:f>
              <c:numCache>
                <c:formatCode>0%</c:formatCode>
                <c:ptCount val="3"/>
                <c:pt idx="0">
                  <c:v>0.2</c:v>
                </c:pt>
                <c:pt idx="1">
                  <c:v>7.0000000000000007E-2</c:v>
                </c:pt>
                <c:pt idx="2">
                  <c:v>0.05</c:v>
                </c:pt>
              </c:numCache>
            </c:numRef>
          </c:val>
          <c:extLst>
            <c:ext xmlns:c16="http://schemas.microsoft.com/office/drawing/2014/chart" uri="{C3380CC4-5D6E-409C-BE32-E72D297353CC}">
              <c16:uniqueId val="{00000010-1FD6-4716-BE16-8C4E1CA3E65E}"/>
            </c:ext>
          </c:extLst>
        </c:ser>
        <c:dLbls>
          <c:dLblPos val="ctr"/>
          <c:showLegendKey val="0"/>
          <c:showVal val="1"/>
          <c:showCatName val="0"/>
          <c:showSerName val="0"/>
          <c:showPercent val="0"/>
          <c:showBubbleSize val="0"/>
        </c:dLbls>
        <c:gapWidth val="50"/>
        <c:overlap val="100"/>
        <c:axId val="409639728"/>
        <c:axId val="409638552"/>
      </c:barChart>
      <c:catAx>
        <c:axId val="409639728"/>
        <c:scaling>
          <c:orientation val="maxMin"/>
        </c:scaling>
        <c:delete val="0"/>
        <c:axPos val="l"/>
        <c:numFmt formatCode="General" sourceLinked="1"/>
        <c:majorTickMark val="none"/>
        <c:minorTickMark val="none"/>
        <c:tickLblPos val="nextTo"/>
        <c:spPr>
          <a:ln w="25400" cmpd="sng">
            <a:solidFill>
              <a:srgbClr val="000000"/>
            </a:solidFill>
          </a:ln>
        </c:spPr>
        <c:txPr>
          <a:bodyPr/>
          <a:lstStyle/>
          <a:p>
            <a:pPr>
              <a:defRPr>
                <a:solidFill>
                  <a:schemeClr val="tx1">
                    <a:lumMod val="65000"/>
                    <a:lumOff val="35000"/>
                  </a:schemeClr>
                </a:solidFill>
              </a:defRPr>
            </a:pPr>
            <a:endParaRPr lang="en-US"/>
          </a:p>
        </c:txPr>
        <c:crossAx val="409638552"/>
        <c:crosses val="autoZero"/>
        <c:auto val="1"/>
        <c:lblAlgn val="ctr"/>
        <c:lblOffset val="100"/>
        <c:noMultiLvlLbl val="0"/>
      </c:catAx>
      <c:valAx>
        <c:axId val="409638552"/>
        <c:scaling>
          <c:orientation val="minMax"/>
        </c:scaling>
        <c:delete val="1"/>
        <c:axPos val="t"/>
        <c:numFmt formatCode="0%" sourceLinked="0"/>
        <c:majorTickMark val="out"/>
        <c:minorTickMark val="none"/>
        <c:tickLblPos val="nextTo"/>
        <c:crossAx val="409639728"/>
        <c:crosses val="autoZero"/>
        <c:crossBetween val="between"/>
      </c:valAx>
      <c:spPr>
        <a:noFill/>
        <a:ln w="25395">
          <a:noFill/>
        </a:ln>
      </c:spPr>
    </c:plotArea>
    <c:legend>
      <c:legendPos val="b"/>
      <c:layout>
        <c:manualLayout>
          <c:xMode val="edge"/>
          <c:yMode val="edge"/>
          <c:x val="0.28186128924163067"/>
          <c:y val="0.90525286040281716"/>
          <c:w val="0.71813871075836921"/>
          <c:h val="5.8340882118552241E-2"/>
        </c:manualLayout>
      </c:layout>
      <c:overlay val="0"/>
      <c:txPr>
        <a:bodyPr/>
        <a:lstStyle/>
        <a:p>
          <a:pPr>
            <a:defRPr sz="900"/>
          </a:pPr>
          <a:endParaRPr lang="en-US"/>
        </a:p>
      </c:txPr>
    </c:legend>
    <c:plotVisOnly val="1"/>
    <c:dispBlanksAs val="gap"/>
    <c:showDLblsOverMax val="0"/>
  </c:chart>
  <c:txPr>
    <a:bodyPr/>
    <a:lstStyle/>
    <a:p>
      <a:pPr>
        <a:defRPr sz="1000" baseline="0">
          <a:latin typeface="Barlow"/>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194653419493586"/>
          <c:y val="1.0475393049633793E-2"/>
          <c:w val="0.60689316509391977"/>
          <c:h val="0.90317015376555509"/>
        </c:manualLayout>
      </c:layout>
      <c:barChart>
        <c:barDir val="bar"/>
        <c:grouping val="percentStacked"/>
        <c:varyColors val="0"/>
        <c:ser>
          <c:idx val="0"/>
          <c:order val="0"/>
          <c:tx>
            <c:strRef>
              <c:f>Sheet1!$B$1</c:f>
              <c:strCache>
                <c:ptCount val="1"/>
                <c:pt idx="0">
                  <c:v>Strongly disagree</c:v>
                </c:pt>
              </c:strCache>
            </c:strRef>
          </c:tx>
          <c:spPr>
            <a:solidFill>
              <a:schemeClr val="tx1">
                <a:lumMod val="50000"/>
                <a:lumOff val="50000"/>
              </a:schemeClr>
            </a:solidFill>
          </c:spPr>
          <c:invertIfNegative val="0"/>
          <c:dLbls>
            <c:dLbl>
              <c:idx val="0"/>
              <c:layout>
                <c:manualLayout>
                  <c:x val="7.5115682587149719E-3"/>
                  <c:y val="9.102497214593809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D0-456D-B90B-FF5696B30595}"/>
                </c:ext>
              </c:extLst>
            </c:dLbl>
            <c:dLbl>
              <c:idx val="1"/>
              <c:layout>
                <c:manualLayout>
                  <c:x val="9.3894603233937151E-3"/>
                  <c:y val="-1.21349111249983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D0-456D-B90B-FF5696B30595}"/>
                </c:ext>
              </c:extLst>
            </c:dLbl>
            <c:dLbl>
              <c:idx val="2"/>
              <c:layout>
                <c:manualLayout>
                  <c:x val="7.511491054555077E-3"/>
                  <c:y val="-1.5168758349052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D0-456D-B90B-FF5696B30595}"/>
                </c:ext>
              </c:extLst>
            </c:dLbl>
            <c:dLbl>
              <c:idx val="4"/>
              <c:layout>
                <c:manualLayout>
                  <c:x val="5.6336761940362287E-3"/>
                  <c:y val="-1.51687583490520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D0-456D-B90B-FF5696B30595}"/>
                </c:ext>
              </c:extLst>
            </c:dLbl>
            <c:dLbl>
              <c:idx val="5"/>
              <c:layout>
                <c:manualLayout>
                  <c:x val="9.3894603233937151E-3"/>
                  <c:y val="-1.51687583490520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D0-456D-B90B-FF5696B30595}"/>
                </c:ext>
              </c:extLst>
            </c:dLbl>
            <c:dLbl>
              <c:idx val="6"/>
              <c:layout>
                <c:manualLayout>
                  <c:x val="1.1267352388072457E-2"/>
                  <c:y val="-9.1010639009446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D0-456D-B90B-FF5696B3059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My/ my child's club treats all people equally regardless of gender (n=1516)</c:v>
                </c:pt>
                <c:pt idx="1">
                  <c:v>There are equal opportunities for both men and women to assume leadership roles at my/ my child's club (n=1353)</c:v>
                </c:pt>
                <c:pt idx="2">
                  <c:v>There are appropriate programmes and/or opportunities in place for women and girls at my/ my child's club (n=1330)</c:v>
                </c:pt>
              </c:strCache>
            </c:strRef>
          </c:cat>
          <c:val>
            <c:numRef>
              <c:f>Sheet1!$B$2:$B$4</c:f>
              <c:numCache>
                <c:formatCode>0%</c:formatCode>
                <c:ptCount val="3"/>
                <c:pt idx="0">
                  <c:v>0.01</c:v>
                </c:pt>
                <c:pt idx="1">
                  <c:v>0.01</c:v>
                </c:pt>
                <c:pt idx="2">
                  <c:v>0.01</c:v>
                </c:pt>
              </c:numCache>
            </c:numRef>
          </c:val>
          <c:extLst>
            <c:ext xmlns:c16="http://schemas.microsoft.com/office/drawing/2014/chart" uri="{C3380CC4-5D6E-409C-BE32-E72D297353CC}">
              <c16:uniqueId val="{00000006-F4D0-456D-B90B-FF5696B30595}"/>
            </c:ext>
          </c:extLst>
        </c:ser>
        <c:ser>
          <c:idx val="1"/>
          <c:order val="1"/>
          <c:tx>
            <c:strRef>
              <c:f>Sheet1!$C$1</c:f>
              <c:strCache>
                <c:ptCount val="1"/>
                <c:pt idx="0">
                  <c:v>Disagree</c:v>
                </c:pt>
              </c:strCache>
            </c:strRef>
          </c:tx>
          <c:spPr>
            <a:solidFill>
              <a:schemeClr val="bg1">
                <a:lumMod val="75000"/>
              </a:schemeClr>
            </a:solidFill>
          </c:spPr>
          <c:invertIfNegative val="0"/>
          <c:dLbls>
            <c:dLbl>
              <c:idx val="0"/>
              <c:layout>
                <c:manualLayout>
                  <c:x val="8.1213950318484978E-3"/>
                  <c:y val="4.85420333560752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D0-456D-B90B-FF5696B30595}"/>
                </c:ext>
              </c:extLst>
            </c:dLbl>
            <c:dLbl>
              <c:idx val="1"/>
              <c:layout>
                <c:manualLayout>
                  <c:x val="8.1070067335629826E-4"/>
                  <c:y val="1.82038000011466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D0-456D-B90B-FF5696B30595}"/>
                </c:ext>
              </c:extLst>
            </c:dLbl>
            <c:dLbl>
              <c:idx val="2"/>
              <c:layout>
                <c:manualLayout>
                  <c:x val="-2.7926088270931017E-3"/>
                  <c:y val="1.82038000011466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4D0-456D-B90B-FF5696B30595}"/>
                </c:ext>
              </c:extLst>
            </c:dLbl>
            <c:dLbl>
              <c:idx val="4"/>
              <c:layout>
                <c:manualLayout>
                  <c:x val="9.3894603233937151E-3"/>
                  <c:y val="1.82033222299302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4D0-456D-B90B-FF5696B30595}"/>
                </c:ext>
              </c:extLst>
            </c:dLbl>
            <c:dLbl>
              <c:idx val="5"/>
              <c:layout>
                <c:manualLayout>
                  <c:x val="3.755784129357486E-3"/>
                  <c:y val="2.12374083395921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4D0-456D-B90B-FF5696B30595}"/>
                </c:ext>
              </c:extLst>
            </c:dLbl>
            <c:dLbl>
              <c:idx val="6"/>
              <c:layout>
                <c:manualLayout>
                  <c:x val="-1.877892064678743E-3"/>
                  <c:y val="1.82030833443220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4D0-456D-B90B-FF5696B3059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My/ my child's club treats all people equally regardless of gender (n=1516)</c:v>
                </c:pt>
                <c:pt idx="1">
                  <c:v>There are equal opportunities for both men and women to assume leadership roles at my/ my child's club (n=1353)</c:v>
                </c:pt>
                <c:pt idx="2">
                  <c:v>There are appropriate programmes and/or opportunities in place for women and girls at my/ my child's club (n=1330)</c:v>
                </c:pt>
              </c:strCache>
            </c:strRef>
          </c:cat>
          <c:val>
            <c:numRef>
              <c:f>Sheet1!$C$2:$C$4</c:f>
              <c:numCache>
                <c:formatCode>0%</c:formatCode>
                <c:ptCount val="3"/>
                <c:pt idx="0">
                  <c:v>0.01</c:v>
                </c:pt>
                <c:pt idx="1">
                  <c:v>0.01</c:v>
                </c:pt>
                <c:pt idx="2">
                  <c:v>0.03</c:v>
                </c:pt>
              </c:numCache>
            </c:numRef>
          </c:val>
          <c:extLst>
            <c:ext xmlns:c16="http://schemas.microsoft.com/office/drawing/2014/chart" uri="{C3380CC4-5D6E-409C-BE32-E72D297353CC}">
              <c16:uniqueId val="{0000000D-F4D0-456D-B90B-FF5696B30595}"/>
            </c:ext>
          </c:extLst>
        </c:ser>
        <c:ser>
          <c:idx val="2"/>
          <c:order val="2"/>
          <c:tx>
            <c:strRef>
              <c:f>Sheet1!$D$1</c:f>
              <c:strCache>
                <c:ptCount val="1"/>
                <c:pt idx="0">
                  <c:v>Neither agree nor disagree</c:v>
                </c:pt>
              </c:strCache>
            </c:strRef>
          </c:tx>
          <c:spPr>
            <a:solidFill>
              <a:schemeClr val="bg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My/ my child's club treats all people equally regardless of gender (n=1516)</c:v>
                </c:pt>
                <c:pt idx="1">
                  <c:v>There are equal opportunities for both men and women to assume leadership roles at my/ my child's club (n=1353)</c:v>
                </c:pt>
                <c:pt idx="2">
                  <c:v>There are appropriate programmes and/or opportunities in place for women and girls at my/ my child's club (n=1330)</c:v>
                </c:pt>
              </c:strCache>
            </c:strRef>
          </c:cat>
          <c:val>
            <c:numRef>
              <c:f>Sheet1!$D$2:$D$4</c:f>
              <c:numCache>
                <c:formatCode>0%</c:formatCode>
                <c:ptCount val="3"/>
                <c:pt idx="0">
                  <c:v>0.04</c:v>
                </c:pt>
                <c:pt idx="1">
                  <c:v>0.04</c:v>
                </c:pt>
                <c:pt idx="2">
                  <c:v>7.0000000000000007E-2</c:v>
                </c:pt>
              </c:numCache>
            </c:numRef>
          </c:val>
          <c:extLst>
            <c:ext xmlns:c16="http://schemas.microsoft.com/office/drawing/2014/chart" uri="{C3380CC4-5D6E-409C-BE32-E72D297353CC}">
              <c16:uniqueId val="{00000010-F4D0-456D-B90B-FF5696B30595}"/>
            </c:ext>
          </c:extLst>
        </c:ser>
        <c:ser>
          <c:idx val="3"/>
          <c:order val="3"/>
          <c:tx>
            <c:strRef>
              <c:f>Sheet1!$E$1</c:f>
              <c:strCache>
                <c:ptCount val="1"/>
                <c:pt idx="0">
                  <c:v>Agree</c:v>
                </c:pt>
              </c:strCache>
            </c:strRef>
          </c:tx>
          <c:spPr>
            <a:solidFill>
              <a:schemeClr val="accent5"/>
            </a:solidFill>
            <a:ln>
              <a:noFill/>
            </a:ln>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My/ my child's club treats all people equally regardless of gender (n=1516)</c:v>
                </c:pt>
                <c:pt idx="1">
                  <c:v>There are equal opportunities for both men and women to assume leadership roles at my/ my child's club (n=1353)</c:v>
                </c:pt>
                <c:pt idx="2">
                  <c:v>There are appropriate programmes and/or opportunities in place for women and girls at my/ my child's club (n=1330)</c:v>
                </c:pt>
              </c:strCache>
            </c:strRef>
          </c:cat>
          <c:val>
            <c:numRef>
              <c:f>Sheet1!$E$2:$E$4</c:f>
              <c:numCache>
                <c:formatCode>0%</c:formatCode>
                <c:ptCount val="3"/>
                <c:pt idx="0">
                  <c:v>0.36</c:v>
                </c:pt>
                <c:pt idx="1">
                  <c:v>0.37</c:v>
                </c:pt>
                <c:pt idx="2">
                  <c:v>0.39</c:v>
                </c:pt>
              </c:numCache>
            </c:numRef>
          </c:val>
          <c:extLst>
            <c:ext xmlns:c16="http://schemas.microsoft.com/office/drawing/2014/chart" uri="{C3380CC4-5D6E-409C-BE32-E72D297353CC}">
              <c16:uniqueId val="{00000011-F4D0-456D-B90B-FF5696B30595}"/>
            </c:ext>
          </c:extLst>
        </c:ser>
        <c:ser>
          <c:idx val="4"/>
          <c:order val="4"/>
          <c:tx>
            <c:strRef>
              <c:f>Sheet1!$F$1</c:f>
              <c:strCache>
                <c:ptCount val="1"/>
                <c:pt idx="0">
                  <c:v>Strongly agree</c:v>
                </c:pt>
              </c:strCache>
            </c:strRef>
          </c:tx>
          <c:spPr>
            <a:solidFill>
              <a:schemeClr val="accent6"/>
            </a:solidFill>
            <a:ln>
              <a:noFill/>
            </a:ln>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My/ my child's club treats all people equally regardless of gender (n=1516)</c:v>
                </c:pt>
                <c:pt idx="1">
                  <c:v>There are equal opportunities for both men and women to assume leadership roles at my/ my child's club (n=1353)</c:v>
                </c:pt>
                <c:pt idx="2">
                  <c:v>There are appropriate programmes and/or opportunities in place for women and girls at my/ my child's club (n=1330)</c:v>
                </c:pt>
              </c:strCache>
            </c:strRef>
          </c:cat>
          <c:val>
            <c:numRef>
              <c:f>Sheet1!$F$2:$F$4</c:f>
              <c:numCache>
                <c:formatCode>0%</c:formatCode>
                <c:ptCount val="3"/>
                <c:pt idx="0">
                  <c:v>0.57999999999999996</c:v>
                </c:pt>
                <c:pt idx="1">
                  <c:v>0.56000000000000005</c:v>
                </c:pt>
                <c:pt idx="2">
                  <c:v>0.49</c:v>
                </c:pt>
              </c:numCache>
            </c:numRef>
          </c:val>
          <c:extLst>
            <c:ext xmlns:c16="http://schemas.microsoft.com/office/drawing/2014/chart" uri="{C3380CC4-5D6E-409C-BE32-E72D297353CC}">
              <c16:uniqueId val="{00000012-F4D0-456D-B90B-FF5696B30595}"/>
            </c:ext>
          </c:extLst>
        </c:ser>
        <c:dLbls>
          <c:dLblPos val="ctr"/>
          <c:showLegendKey val="0"/>
          <c:showVal val="1"/>
          <c:showCatName val="0"/>
          <c:showSerName val="0"/>
          <c:showPercent val="0"/>
          <c:showBubbleSize val="0"/>
        </c:dLbls>
        <c:gapWidth val="50"/>
        <c:overlap val="100"/>
        <c:axId val="409639336"/>
        <c:axId val="520995872"/>
      </c:barChart>
      <c:catAx>
        <c:axId val="409639336"/>
        <c:scaling>
          <c:orientation val="maxMin"/>
        </c:scaling>
        <c:delete val="0"/>
        <c:axPos val="l"/>
        <c:numFmt formatCode="General" sourceLinked="1"/>
        <c:majorTickMark val="none"/>
        <c:minorTickMark val="none"/>
        <c:tickLblPos val="nextTo"/>
        <c:spPr>
          <a:ln w="25400" cmpd="sng">
            <a:solidFill>
              <a:srgbClr val="000000"/>
            </a:solidFill>
          </a:ln>
        </c:spPr>
        <c:crossAx val="520995872"/>
        <c:crosses val="autoZero"/>
        <c:auto val="1"/>
        <c:lblAlgn val="ctr"/>
        <c:lblOffset val="100"/>
        <c:noMultiLvlLbl val="0"/>
      </c:catAx>
      <c:valAx>
        <c:axId val="520995872"/>
        <c:scaling>
          <c:orientation val="minMax"/>
        </c:scaling>
        <c:delete val="1"/>
        <c:axPos val="t"/>
        <c:numFmt formatCode="0%" sourceLinked="0"/>
        <c:majorTickMark val="out"/>
        <c:minorTickMark val="none"/>
        <c:tickLblPos val="nextTo"/>
        <c:crossAx val="409639336"/>
        <c:crosses val="autoZero"/>
        <c:crossBetween val="between"/>
      </c:valAx>
      <c:spPr>
        <a:noFill/>
        <a:ln w="25395">
          <a:noFill/>
        </a:ln>
      </c:spPr>
    </c:plotArea>
    <c:legend>
      <c:legendPos val="b"/>
      <c:layout>
        <c:manualLayout>
          <c:xMode val="edge"/>
          <c:yMode val="edge"/>
          <c:x val="1.2623421893043022E-2"/>
          <c:y val="0.90525286040281716"/>
          <c:w val="0.987376578106957"/>
          <c:h val="5.8340882118552241E-2"/>
        </c:manualLayout>
      </c:layout>
      <c:overlay val="0"/>
    </c:legend>
    <c:plotVisOnly val="1"/>
    <c:dispBlanksAs val="gap"/>
    <c:showDLblsOverMax val="0"/>
  </c:chart>
  <c:txPr>
    <a:bodyPr/>
    <a:lstStyle/>
    <a:p>
      <a:pPr>
        <a:defRPr sz="1000" baseline="0">
          <a:latin typeface="Barlow"/>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194653419493586"/>
          <c:y val="1.0475393049633793E-2"/>
          <c:w val="0.60689316509391977"/>
          <c:h val="0.90317015376555509"/>
        </c:manualLayout>
      </c:layout>
      <c:barChart>
        <c:barDir val="bar"/>
        <c:grouping val="percentStacked"/>
        <c:varyColors val="0"/>
        <c:ser>
          <c:idx val="0"/>
          <c:order val="0"/>
          <c:tx>
            <c:strRef>
              <c:f>Sheet1!$B$1</c:f>
              <c:strCache>
                <c:ptCount val="1"/>
                <c:pt idx="0">
                  <c:v>Strongly disagree</c:v>
                </c:pt>
              </c:strCache>
            </c:strRef>
          </c:tx>
          <c:spPr>
            <a:solidFill>
              <a:schemeClr val="tx1">
                <a:lumMod val="50000"/>
                <a:lumOff val="5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My/ my child's club treats all people equally regardless of gender (n=704)</c:v>
                </c:pt>
                <c:pt idx="1">
                  <c:v>There are equal opportunities for both men and women to assume leadership roles at my/ my child's club (n=631)</c:v>
                </c:pt>
                <c:pt idx="2">
                  <c:v>There are appropriate programmes and/or opportunities in place for women and girls at my/ my child's club (n=639)</c:v>
                </c:pt>
              </c:strCache>
            </c:strRef>
          </c:cat>
          <c:val>
            <c:numRef>
              <c:f>Sheet1!$B$2:$B$4</c:f>
              <c:numCache>
                <c:formatCode>0%</c:formatCode>
                <c:ptCount val="3"/>
                <c:pt idx="0">
                  <c:v>0.01</c:v>
                </c:pt>
                <c:pt idx="1">
                  <c:v>0.01</c:v>
                </c:pt>
                <c:pt idx="2">
                  <c:v>0.02</c:v>
                </c:pt>
              </c:numCache>
            </c:numRef>
          </c:val>
          <c:extLst>
            <c:ext xmlns:c16="http://schemas.microsoft.com/office/drawing/2014/chart" uri="{C3380CC4-5D6E-409C-BE32-E72D297353CC}">
              <c16:uniqueId val="{00000006-F4D0-456D-B90B-FF5696B30595}"/>
            </c:ext>
          </c:extLst>
        </c:ser>
        <c:ser>
          <c:idx val="1"/>
          <c:order val="1"/>
          <c:tx>
            <c:strRef>
              <c:f>Sheet1!$C$1</c:f>
              <c:strCache>
                <c:ptCount val="1"/>
                <c:pt idx="0">
                  <c:v>Disagree</c:v>
                </c:pt>
              </c:strCache>
            </c:strRef>
          </c:tx>
          <c:spPr>
            <a:solidFill>
              <a:schemeClr val="bg1">
                <a:lumMod val="75000"/>
              </a:schemeClr>
            </a:solidFill>
          </c:spPr>
          <c:invertIfNegative val="0"/>
          <c:dLbls>
            <c:dLbl>
              <c:idx val="0"/>
              <c:layout>
                <c:manualLayout>
                  <c:x val="3.2533441880606539E-3"/>
                  <c:y val="6.068172219323743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D0-456D-B90B-FF5696B3059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My/ my child's club treats all people equally regardless of gender (n=704)</c:v>
                </c:pt>
                <c:pt idx="1">
                  <c:v>There are equal opportunities for both men and women to assume leadership roles at my/ my child's club (n=631)</c:v>
                </c:pt>
                <c:pt idx="2">
                  <c:v>There are appropriate programmes and/or opportunities in place for women and girls at my/ my child's club (n=639)</c:v>
                </c:pt>
              </c:strCache>
            </c:strRef>
          </c:cat>
          <c:val>
            <c:numRef>
              <c:f>Sheet1!$C$2:$C$4</c:f>
              <c:numCache>
                <c:formatCode>0%</c:formatCode>
                <c:ptCount val="3"/>
                <c:pt idx="0">
                  <c:v>0.01</c:v>
                </c:pt>
                <c:pt idx="1">
                  <c:v>0.01</c:v>
                </c:pt>
                <c:pt idx="2">
                  <c:v>0.05</c:v>
                </c:pt>
              </c:numCache>
            </c:numRef>
          </c:val>
          <c:extLst>
            <c:ext xmlns:c16="http://schemas.microsoft.com/office/drawing/2014/chart" uri="{C3380CC4-5D6E-409C-BE32-E72D297353CC}">
              <c16:uniqueId val="{0000000D-F4D0-456D-B90B-FF5696B30595}"/>
            </c:ext>
          </c:extLst>
        </c:ser>
        <c:ser>
          <c:idx val="2"/>
          <c:order val="2"/>
          <c:tx>
            <c:strRef>
              <c:f>Sheet1!$D$1</c:f>
              <c:strCache>
                <c:ptCount val="1"/>
                <c:pt idx="0">
                  <c:v>Neither agree nor disagree</c:v>
                </c:pt>
              </c:strCache>
            </c:strRef>
          </c:tx>
          <c:spPr>
            <a:solidFill>
              <a:schemeClr val="bg2"/>
            </a:solidFill>
          </c:spPr>
          <c:invertIfNegative val="0"/>
          <c:dLbls>
            <c:dLbl>
              <c:idx val="0"/>
              <c:layout>
                <c:manualLayout>
                  <c:x val="-7.2835154259981933E-3"/>
                  <c:y val="-3.64061666886441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04-4AA6-8CB8-B296875B991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My/ my child's club treats all people equally regardless of gender (n=704)</c:v>
                </c:pt>
                <c:pt idx="1">
                  <c:v>There are equal opportunities for both men and women to assume leadership roles at my/ my child's club (n=631)</c:v>
                </c:pt>
                <c:pt idx="2">
                  <c:v>There are appropriate programmes and/or opportunities in place for women and girls at my/ my child's club (n=639)</c:v>
                </c:pt>
              </c:strCache>
            </c:strRef>
          </c:cat>
          <c:val>
            <c:numRef>
              <c:f>Sheet1!$D$2:$D$4</c:f>
              <c:numCache>
                <c:formatCode>0%</c:formatCode>
                <c:ptCount val="3"/>
                <c:pt idx="0">
                  <c:v>0.03</c:v>
                </c:pt>
                <c:pt idx="1">
                  <c:v>0.04</c:v>
                </c:pt>
                <c:pt idx="2">
                  <c:v>0.09</c:v>
                </c:pt>
              </c:numCache>
            </c:numRef>
          </c:val>
          <c:extLst>
            <c:ext xmlns:c16="http://schemas.microsoft.com/office/drawing/2014/chart" uri="{C3380CC4-5D6E-409C-BE32-E72D297353CC}">
              <c16:uniqueId val="{00000010-F4D0-456D-B90B-FF5696B30595}"/>
            </c:ext>
          </c:extLst>
        </c:ser>
        <c:ser>
          <c:idx val="3"/>
          <c:order val="3"/>
          <c:tx>
            <c:strRef>
              <c:f>Sheet1!$E$1</c:f>
              <c:strCache>
                <c:ptCount val="1"/>
                <c:pt idx="0">
                  <c:v>Agree</c:v>
                </c:pt>
              </c:strCache>
            </c:strRef>
          </c:tx>
          <c:spPr>
            <a:solidFill>
              <a:schemeClr val="accent5"/>
            </a:solidFill>
            <a:ln>
              <a:noFill/>
            </a:ln>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My/ my child's club treats all people equally regardless of gender (n=704)</c:v>
                </c:pt>
                <c:pt idx="1">
                  <c:v>There are equal opportunities for both men and women to assume leadership roles at my/ my child's club (n=631)</c:v>
                </c:pt>
                <c:pt idx="2">
                  <c:v>There are appropriate programmes and/or opportunities in place for women and girls at my/ my child's club (n=639)</c:v>
                </c:pt>
              </c:strCache>
            </c:strRef>
          </c:cat>
          <c:val>
            <c:numRef>
              <c:f>Sheet1!$E$2:$E$4</c:f>
              <c:numCache>
                <c:formatCode>0%</c:formatCode>
                <c:ptCount val="3"/>
                <c:pt idx="0">
                  <c:v>0.38</c:v>
                </c:pt>
                <c:pt idx="1">
                  <c:v>0.39</c:v>
                </c:pt>
                <c:pt idx="2">
                  <c:v>0.37</c:v>
                </c:pt>
              </c:numCache>
            </c:numRef>
          </c:val>
          <c:extLst>
            <c:ext xmlns:c16="http://schemas.microsoft.com/office/drawing/2014/chart" uri="{C3380CC4-5D6E-409C-BE32-E72D297353CC}">
              <c16:uniqueId val="{00000011-F4D0-456D-B90B-FF5696B30595}"/>
            </c:ext>
          </c:extLst>
        </c:ser>
        <c:ser>
          <c:idx val="4"/>
          <c:order val="4"/>
          <c:tx>
            <c:strRef>
              <c:f>Sheet1!$F$1</c:f>
              <c:strCache>
                <c:ptCount val="1"/>
                <c:pt idx="0">
                  <c:v>Strongly agree</c:v>
                </c:pt>
              </c:strCache>
            </c:strRef>
          </c:tx>
          <c:spPr>
            <a:solidFill>
              <a:schemeClr val="accent6"/>
            </a:solidFill>
            <a:ln>
              <a:noFill/>
            </a:ln>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My/ my child's club treats all people equally regardless of gender (n=704)</c:v>
                </c:pt>
                <c:pt idx="1">
                  <c:v>There are equal opportunities for both men and women to assume leadership roles at my/ my child's club (n=631)</c:v>
                </c:pt>
                <c:pt idx="2">
                  <c:v>There are appropriate programmes and/or opportunities in place for women and girls at my/ my child's club (n=639)</c:v>
                </c:pt>
              </c:strCache>
            </c:strRef>
          </c:cat>
          <c:val>
            <c:numRef>
              <c:f>Sheet1!$F$2:$F$4</c:f>
              <c:numCache>
                <c:formatCode>0%</c:formatCode>
                <c:ptCount val="3"/>
                <c:pt idx="0">
                  <c:v>0.56000000000000005</c:v>
                </c:pt>
                <c:pt idx="1">
                  <c:v>0.55000000000000004</c:v>
                </c:pt>
                <c:pt idx="2">
                  <c:v>0.48</c:v>
                </c:pt>
              </c:numCache>
            </c:numRef>
          </c:val>
          <c:extLst>
            <c:ext xmlns:c16="http://schemas.microsoft.com/office/drawing/2014/chart" uri="{C3380CC4-5D6E-409C-BE32-E72D297353CC}">
              <c16:uniqueId val="{00000012-F4D0-456D-B90B-FF5696B30595}"/>
            </c:ext>
          </c:extLst>
        </c:ser>
        <c:dLbls>
          <c:dLblPos val="ctr"/>
          <c:showLegendKey val="0"/>
          <c:showVal val="1"/>
          <c:showCatName val="0"/>
          <c:showSerName val="0"/>
          <c:showPercent val="0"/>
          <c:showBubbleSize val="0"/>
        </c:dLbls>
        <c:gapWidth val="50"/>
        <c:overlap val="100"/>
        <c:axId val="893444800"/>
        <c:axId val="893445344"/>
      </c:barChart>
      <c:catAx>
        <c:axId val="893444800"/>
        <c:scaling>
          <c:orientation val="maxMin"/>
        </c:scaling>
        <c:delete val="0"/>
        <c:axPos val="l"/>
        <c:numFmt formatCode="General" sourceLinked="1"/>
        <c:majorTickMark val="none"/>
        <c:minorTickMark val="none"/>
        <c:tickLblPos val="nextTo"/>
        <c:spPr>
          <a:ln w="25400" cmpd="sng">
            <a:solidFill>
              <a:srgbClr val="000000"/>
            </a:solidFill>
          </a:ln>
        </c:spPr>
        <c:crossAx val="893445344"/>
        <c:crosses val="autoZero"/>
        <c:auto val="1"/>
        <c:lblAlgn val="ctr"/>
        <c:lblOffset val="100"/>
        <c:noMultiLvlLbl val="0"/>
      </c:catAx>
      <c:valAx>
        <c:axId val="893445344"/>
        <c:scaling>
          <c:orientation val="minMax"/>
        </c:scaling>
        <c:delete val="1"/>
        <c:axPos val="t"/>
        <c:numFmt formatCode="0%" sourceLinked="0"/>
        <c:majorTickMark val="out"/>
        <c:minorTickMark val="none"/>
        <c:tickLblPos val="nextTo"/>
        <c:crossAx val="893444800"/>
        <c:crosses val="autoZero"/>
        <c:crossBetween val="between"/>
      </c:valAx>
      <c:spPr>
        <a:noFill/>
        <a:ln w="25395">
          <a:noFill/>
        </a:ln>
      </c:spPr>
    </c:plotArea>
    <c:legend>
      <c:legendPos val="b"/>
      <c:layout>
        <c:manualLayout>
          <c:xMode val="edge"/>
          <c:yMode val="edge"/>
          <c:x val="1.2623421893043022E-2"/>
          <c:y val="0.90525286040281716"/>
          <c:w val="0.987376578106957"/>
          <c:h val="5.8340882118552241E-2"/>
        </c:manualLayout>
      </c:layout>
      <c:overlay val="0"/>
    </c:legend>
    <c:plotVisOnly val="1"/>
    <c:dispBlanksAs val="gap"/>
    <c:showDLblsOverMax val="0"/>
  </c:chart>
  <c:txPr>
    <a:bodyPr/>
    <a:lstStyle/>
    <a:p>
      <a:pPr>
        <a:defRPr sz="1000" baseline="0">
          <a:latin typeface="Barlow"/>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NZ" sz="1200" dirty="0"/>
              <a:t>Trust in club to handle integrity issues appropriately and effectively</a:t>
            </a:r>
          </a:p>
        </c:rich>
      </c:tx>
      <c:layout>
        <c:manualLayout>
          <c:xMode val="edge"/>
          <c:yMode val="edge"/>
          <c:x val="0.39476662281290853"/>
          <c:y val="1.2691970115942771E-2"/>
        </c:manualLayout>
      </c:layout>
      <c:overlay val="0"/>
    </c:title>
    <c:autoTitleDeleted val="0"/>
    <c:plotArea>
      <c:layout>
        <c:manualLayout>
          <c:layoutTarget val="inner"/>
          <c:xMode val="edge"/>
          <c:yMode val="edge"/>
          <c:x val="0.35197997254088559"/>
          <c:y val="0.13638660912539635"/>
          <c:w val="0.64802002745911447"/>
          <c:h val="0.76877150516026216"/>
        </c:manualLayout>
      </c:layout>
      <c:barChart>
        <c:barDir val="bar"/>
        <c:grouping val="percentStacked"/>
        <c:varyColors val="0"/>
        <c:ser>
          <c:idx val="0"/>
          <c:order val="0"/>
          <c:tx>
            <c:strRef>
              <c:f>Sheet1!$B$1</c:f>
              <c:strCache>
                <c:ptCount val="1"/>
                <c:pt idx="0">
                  <c:v>1 - Not at all</c:v>
                </c:pt>
              </c:strCache>
            </c:strRef>
          </c:tx>
          <c:spPr>
            <a:solidFill>
              <a:schemeClr val="bg1">
                <a:lumMod val="50000"/>
              </a:schemeClr>
            </a:solidFill>
          </c:spPr>
          <c:invertIfNegative val="0"/>
          <c:dLbls>
            <c:dLbl>
              <c:idx val="0"/>
              <c:layout>
                <c:manualLayout>
                  <c:x val="7.4683898927632754E-3"/>
                  <c:y val="5.7634937746428604E-2"/>
                </c:manualLayout>
              </c:layout>
              <c:spPr/>
              <c:txPr>
                <a:bodyPr/>
                <a:lstStyle/>
                <a:p>
                  <a:pPr>
                    <a:defRPr sz="900">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EF-4688-9496-759E3AB6E820}"/>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Total Athletics 2021</c:v>
                </c:pt>
                <c:pt idx="1">
                  <c:v>All Sports 2020/21</c:v>
                </c:pt>
              </c:strCache>
            </c:strRef>
          </c:cat>
          <c:val>
            <c:numRef>
              <c:f>Sheet1!$B$2:$B$3</c:f>
              <c:numCache>
                <c:formatCode>0%</c:formatCode>
                <c:ptCount val="2"/>
                <c:pt idx="0">
                  <c:v>0.02</c:v>
                </c:pt>
                <c:pt idx="1">
                  <c:v>0.03</c:v>
                </c:pt>
              </c:numCache>
            </c:numRef>
          </c:val>
          <c:extLst>
            <c:ext xmlns:c16="http://schemas.microsoft.com/office/drawing/2014/chart" uri="{C3380CC4-5D6E-409C-BE32-E72D297353CC}">
              <c16:uniqueId val="{00000004-26EF-4688-9496-759E3AB6E820}"/>
            </c:ext>
          </c:extLst>
        </c:ser>
        <c:ser>
          <c:idx val="1"/>
          <c:order val="1"/>
          <c:tx>
            <c:strRef>
              <c:f>Sheet1!$C$1</c:f>
              <c:strCache>
                <c:ptCount val="1"/>
                <c:pt idx="0">
                  <c:v>2</c:v>
                </c:pt>
              </c:strCache>
            </c:strRef>
          </c:tx>
          <c:spPr>
            <a:solidFill>
              <a:schemeClr val="bg2">
                <a:lumMod val="75000"/>
              </a:schemeClr>
            </a:solidFill>
          </c:spPr>
          <c:invertIfNegative val="0"/>
          <c:dLbls>
            <c:dLbl>
              <c:idx val="0"/>
              <c:layout>
                <c:manualLayout>
                  <c:x val="0"/>
                  <c:y val="-1.04786670280711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EF-4688-9496-759E3AB6E820}"/>
                </c:ext>
              </c:extLst>
            </c:dLbl>
            <c:spPr>
              <a:noFill/>
              <a:ln>
                <a:noFill/>
              </a:ln>
              <a:effectLst/>
            </c:spPr>
            <c:txPr>
              <a:bodyPr wrap="square" lIns="38100" tIns="19050" rIns="38100" bIns="19050" anchor="ctr">
                <a:spAutoFit/>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Total Athletics 2021</c:v>
                </c:pt>
                <c:pt idx="1">
                  <c:v>All Sports 2020/21</c:v>
                </c:pt>
              </c:strCache>
            </c:strRef>
          </c:cat>
          <c:val>
            <c:numRef>
              <c:f>Sheet1!$C$2:$C$3</c:f>
              <c:numCache>
                <c:formatCode>0%</c:formatCode>
                <c:ptCount val="2"/>
                <c:pt idx="0">
                  <c:v>0.03</c:v>
                </c:pt>
                <c:pt idx="1">
                  <c:v>0.04</c:v>
                </c:pt>
              </c:numCache>
            </c:numRef>
          </c:val>
          <c:extLst>
            <c:ext xmlns:c16="http://schemas.microsoft.com/office/drawing/2014/chart" uri="{C3380CC4-5D6E-409C-BE32-E72D297353CC}">
              <c16:uniqueId val="{00000006-26EF-4688-9496-759E3AB6E820}"/>
            </c:ext>
          </c:extLst>
        </c:ser>
        <c:ser>
          <c:idx val="2"/>
          <c:order val="2"/>
          <c:tx>
            <c:strRef>
              <c:f>Sheet1!$D$1</c:f>
              <c:strCache>
                <c:ptCount val="1"/>
                <c:pt idx="0">
                  <c:v>3</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Total Athletics 2021</c:v>
                </c:pt>
                <c:pt idx="1">
                  <c:v>All Sports 2020/21</c:v>
                </c:pt>
              </c:strCache>
            </c:strRef>
          </c:cat>
          <c:val>
            <c:numRef>
              <c:f>Sheet1!$D$2:$D$3</c:f>
              <c:numCache>
                <c:formatCode>0%</c:formatCode>
                <c:ptCount val="2"/>
                <c:pt idx="0">
                  <c:v>0.08</c:v>
                </c:pt>
                <c:pt idx="1">
                  <c:v>0.1</c:v>
                </c:pt>
              </c:numCache>
            </c:numRef>
          </c:val>
          <c:extLst>
            <c:ext xmlns:c16="http://schemas.microsoft.com/office/drawing/2014/chart" uri="{C3380CC4-5D6E-409C-BE32-E72D297353CC}">
              <c16:uniqueId val="{00000007-26EF-4688-9496-759E3AB6E820}"/>
            </c:ext>
          </c:extLst>
        </c:ser>
        <c:ser>
          <c:idx val="3"/>
          <c:order val="3"/>
          <c:tx>
            <c:strRef>
              <c:f>Sheet1!$E$1</c:f>
              <c:strCache>
                <c:ptCount val="1"/>
                <c:pt idx="0">
                  <c:v>4</c:v>
                </c:pt>
              </c:strCache>
            </c:strRef>
          </c:tx>
          <c:spPr>
            <a:solidFill>
              <a:schemeClr val="accent2"/>
            </a:solidFill>
            <a:ln>
              <a:noFill/>
            </a:ln>
          </c:spPr>
          <c:invertIfNegative val="0"/>
          <c:dLbls>
            <c:spPr>
              <a:noFill/>
              <a:ln>
                <a:noFill/>
              </a:ln>
              <a:effectLst/>
            </c:spPr>
            <c:txPr>
              <a:bodyPr wrap="square" lIns="38100" tIns="19050" rIns="38100" bIns="19050" anchor="ctr">
                <a:spAutoFit/>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Total Athletics 2021</c:v>
                </c:pt>
                <c:pt idx="1">
                  <c:v>All Sports 2020/21</c:v>
                </c:pt>
              </c:strCache>
            </c:strRef>
          </c:cat>
          <c:val>
            <c:numRef>
              <c:f>Sheet1!$E$2:$E$3</c:f>
              <c:numCache>
                <c:formatCode>0%</c:formatCode>
                <c:ptCount val="2"/>
                <c:pt idx="0">
                  <c:v>0.28000000000000003</c:v>
                </c:pt>
                <c:pt idx="1">
                  <c:v>0.28000000000000003</c:v>
                </c:pt>
              </c:numCache>
            </c:numRef>
          </c:val>
          <c:extLst>
            <c:ext xmlns:c16="http://schemas.microsoft.com/office/drawing/2014/chart" uri="{C3380CC4-5D6E-409C-BE32-E72D297353CC}">
              <c16:uniqueId val="{00000008-26EF-4688-9496-759E3AB6E820}"/>
            </c:ext>
          </c:extLst>
        </c:ser>
        <c:ser>
          <c:idx val="4"/>
          <c:order val="4"/>
          <c:tx>
            <c:strRef>
              <c:f>Sheet1!$F$1</c:f>
              <c:strCache>
                <c:ptCount val="1"/>
                <c:pt idx="0">
                  <c:v>5 - Completely trust</c:v>
                </c:pt>
              </c:strCache>
            </c:strRef>
          </c:tx>
          <c:spPr>
            <a:solidFill>
              <a:schemeClr val="tx2"/>
            </a:solidFill>
            <a:ln>
              <a:noFill/>
            </a:ln>
          </c:spPr>
          <c:invertIfNegative val="0"/>
          <c:dLbls>
            <c:spPr>
              <a:noFill/>
              <a:ln>
                <a:noFill/>
              </a:ln>
              <a:effectLst/>
            </c:spPr>
            <c:txPr>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Total Athletics 2021</c:v>
                </c:pt>
                <c:pt idx="1">
                  <c:v>All Sports 2020/21</c:v>
                </c:pt>
              </c:strCache>
            </c:strRef>
          </c:cat>
          <c:val>
            <c:numRef>
              <c:f>Sheet1!$F$2:$F$3</c:f>
              <c:numCache>
                <c:formatCode>0%</c:formatCode>
                <c:ptCount val="2"/>
                <c:pt idx="0">
                  <c:v>0.6</c:v>
                </c:pt>
                <c:pt idx="1">
                  <c:v>0.56000000000000005</c:v>
                </c:pt>
              </c:numCache>
            </c:numRef>
          </c:val>
          <c:extLst>
            <c:ext xmlns:c16="http://schemas.microsoft.com/office/drawing/2014/chart" uri="{C3380CC4-5D6E-409C-BE32-E72D297353CC}">
              <c16:uniqueId val="{00000009-26EF-4688-9496-759E3AB6E820}"/>
            </c:ext>
          </c:extLst>
        </c:ser>
        <c:dLbls>
          <c:showLegendKey val="0"/>
          <c:showVal val="1"/>
          <c:showCatName val="0"/>
          <c:showSerName val="0"/>
          <c:showPercent val="0"/>
          <c:showBubbleSize val="0"/>
        </c:dLbls>
        <c:gapWidth val="99"/>
        <c:overlap val="100"/>
        <c:axId val="893450240"/>
        <c:axId val="893445888"/>
      </c:barChart>
      <c:catAx>
        <c:axId val="893450240"/>
        <c:scaling>
          <c:orientation val="maxMin"/>
        </c:scaling>
        <c:delete val="0"/>
        <c:axPos val="l"/>
        <c:numFmt formatCode="General" sourceLinked="1"/>
        <c:majorTickMark val="none"/>
        <c:minorTickMark val="none"/>
        <c:tickLblPos val="nextTo"/>
        <c:spPr>
          <a:ln w="25400" cmpd="sng">
            <a:solidFill>
              <a:srgbClr val="000000"/>
            </a:solidFill>
          </a:ln>
        </c:spPr>
        <c:crossAx val="893445888"/>
        <c:crosses val="autoZero"/>
        <c:auto val="1"/>
        <c:lblAlgn val="ctr"/>
        <c:lblOffset val="100"/>
        <c:noMultiLvlLbl val="0"/>
      </c:catAx>
      <c:valAx>
        <c:axId val="893445888"/>
        <c:scaling>
          <c:orientation val="minMax"/>
        </c:scaling>
        <c:delete val="1"/>
        <c:axPos val="t"/>
        <c:numFmt formatCode="0%" sourceLinked="0"/>
        <c:majorTickMark val="out"/>
        <c:minorTickMark val="none"/>
        <c:tickLblPos val="none"/>
        <c:crossAx val="893450240"/>
        <c:crosses val="autoZero"/>
        <c:crossBetween val="between"/>
      </c:valAx>
      <c:spPr>
        <a:noFill/>
        <a:ln w="25395">
          <a:noFill/>
        </a:ln>
      </c:spPr>
    </c:plotArea>
    <c:legend>
      <c:legendPos val="b"/>
      <c:layout>
        <c:manualLayout>
          <c:xMode val="edge"/>
          <c:yMode val="edge"/>
          <c:x val="0.34589983042638506"/>
          <c:y val="0.91853256303302022"/>
          <c:w val="0.65410016957361494"/>
          <c:h val="6.4234223074395733E-2"/>
        </c:manualLayout>
      </c:layout>
      <c:overlay val="0"/>
    </c:legend>
    <c:plotVisOnly val="1"/>
    <c:dispBlanksAs val="gap"/>
    <c:showDLblsOverMax val="0"/>
  </c:chart>
  <c:txPr>
    <a:bodyPr/>
    <a:lstStyle/>
    <a:p>
      <a:pPr>
        <a:defRPr sz="800" baseline="0">
          <a:latin typeface="Barlow"/>
          <a:cs typeface="Calibri" panose="020F050202020403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09842746396952"/>
          <c:y val="4.5411489406241123E-2"/>
          <c:w val="0.52604990270914875"/>
          <c:h val="0.9021090327307526"/>
        </c:manualLayout>
      </c:layout>
      <c:barChart>
        <c:barDir val="bar"/>
        <c:grouping val="clustered"/>
        <c:varyColors val="0"/>
        <c:ser>
          <c:idx val="0"/>
          <c:order val="0"/>
          <c:tx>
            <c:strRef>
              <c:f>Sheet1!$A$2</c:f>
              <c:strCache>
                <c:ptCount val="1"/>
                <c:pt idx="0">
                  <c:v>Yes</c:v>
                </c:pt>
              </c:strCache>
            </c:strRef>
          </c:tx>
          <c:spPr>
            <a:ln w="28575">
              <a:solidFill>
                <a:schemeClr val="bg1"/>
              </a:solidFill>
            </a:ln>
          </c:spPr>
          <c:invertIfNegative val="0"/>
          <c:dPt>
            <c:idx val="0"/>
            <c:invertIfNegative val="0"/>
            <c:bubble3D val="0"/>
            <c:spPr>
              <a:solidFill>
                <a:schemeClr val="bg1">
                  <a:lumMod val="85000"/>
                </a:schemeClr>
              </a:solidFill>
              <a:ln w="28575">
                <a:solidFill>
                  <a:schemeClr val="bg1"/>
                </a:solidFill>
              </a:ln>
            </c:spPr>
            <c:extLst>
              <c:ext xmlns:c16="http://schemas.microsoft.com/office/drawing/2014/chart" uri="{C3380CC4-5D6E-409C-BE32-E72D297353CC}">
                <c16:uniqueId val="{00000001-A235-43D9-81C2-59006B739D96}"/>
              </c:ext>
            </c:extLst>
          </c:dPt>
          <c:dPt>
            <c:idx val="1"/>
            <c:invertIfNegative val="0"/>
            <c:bubble3D val="0"/>
            <c:spPr>
              <a:solidFill>
                <a:schemeClr val="accent1">
                  <a:lumMod val="40000"/>
                  <a:lumOff val="60000"/>
                </a:schemeClr>
              </a:solidFill>
              <a:ln w="28575">
                <a:solidFill>
                  <a:schemeClr val="bg1"/>
                </a:solidFill>
              </a:ln>
            </c:spPr>
            <c:extLst>
              <c:ext xmlns:c16="http://schemas.microsoft.com/office/drawing/2014/chart" uri="{C3380CC4-5D6E-409C-BE32-E72D297353CC}">
                <c16:uniqueId val="{00000003-A235-43D9-81C2-59006B739D96}"/>
              </c:ext>
            </c:extLst>
          </c:dPt>
          <c:dPt>
            <c:idx val="2"/>
            <c:invertIfNegative val="0"/>
            <c:bubble3D val="0"/>
            <c:spPr>
              <a:solidFill>
                <a:schemeClr val="accent1">
                  <a:lumMod val="60000"/>
                  <a:lumOff val="40000"/>
                </a:schemeClr>
              </a:solidFill>
              <a:ln w="28575">
                <a:solidFill>
                  <a:schemeClr val="bg1"/>
                </a:solidFill>
              </a:ln>
            </c:spPr>
            <c:extLst>
              <c:ext xmlns:c16="http://schemas.microsoft.com/office/drawing/2014/chart" uri="{C3380CC4-5D6E-409C-BE32-E72D297353CC}">
                <c16:uniqueId val="{00000005-A235-43D9-81C2-59006B739D96}"/>
              </c:ext>
            </c:extLst>
          </c:dPt>
          <c:dPt>
            <c:idx val="3"/>
            <c:invertIfNegative val="0"/>
            <c:bubble3D val="0"/>
            <c:spPr>
              <a:solidFill>
                <a:schemeClr val="accent4"/>
              </a:solidFill>
              <a:ln w="28575">
                <a:solidFill>
                  <a:schemeClr val="bg1"/>
                </a:solidFill>
              </a:ln>
            </c:spPr>
            <c:extLst>
              <c:ext xmlns:c16="http://schemas.microsoft.com/office/drawing/2014/chart" uri="{C3380CC4-5D6E-409C-BE32-E72D297353CC}">
                <c16:uniqueId val="{00000006-A235-43D9-81C2-59006B739D96}"/>
              </c:ext>
            </c:extLst>
          </c:dPt>
          <c:dPt>
            <c:idx val="4"/>
            <c:invertIfNegative val="0"/>
            <c:bubble3D val="0"/>
            <c:spPr>
              <a:solidFill>
                <a:schemeClr val="accent5"/>
              </a:solidFill>
              <a:ln w="28575">
                <a:solidFill>
                  <a:schemeClr val="bg1"/>
                </a:solidFill>
              </a:ln>
            </c:spPr>
            <c:extLst>
              <c:ext xmlns:c16="http://schemas.microsoft.com/office/drawing/2014/chart" uri="{C3380CC4-5D6E-409C-BE32-E72D297353CC}">
                <c16:uniqueId val="{00000008-2FFC-465A-941C-DC6F2DBD2799}"/>
              </c:ext>
            </c:extLst>
          </c:dPt>
          <c:dLbls>
            <c:dLbl>
              <c:idx val="2"/>
              <c:tx>
                <c:rich>
                  <a:bodyPr wrap="square" lIns="38100" tIns="19050" rIns="38100" bIns="19050" anchor="ctr" anchorCtr="0">
                    <a:spAutoFit/>
                  </a:bodyPr>
                  <a:lstStyle/>
                  <a:p>
                    <a:pPr algn="ctr">
                      <a:defRPr lang="en-US" sz="1200" b="0" i="0" u="none" strike="noStrike" kern="1200" baseline="0">
                        <a:solidFill>
                          <a:schemeClr val="tx1"/>
                        </a:solidFill>
                        <a:latin typeface="Barlow"/>
                        <a:ea typeface="+mn-ea"/>
                        <a:cs typeface="+mn-cs"/>
                      </a:defRPr>
                    </a:pPr>
                    <a:fld id="{EB072441-9982-4195-BBFB-E3559D475D70}" type="VALUE">
                      <a:rPr lang="en-US" smtClean="0"/>
                      <a:pPr algn="ctr">
                        <a:defRPr lang="en-US" sz="1200" b="0" i="0" u="none" strike="noStrike" kern="1200" baseline="0">
                          <a:solidFill>
                            <a:schemeClr val="tx1"/>
                          </a:solidFill>
                          <a:latin typeface="Barlow"/>
                          <a:ea typeface="+mn-ea"/>
                          <a:cs typeface="+mn-cs"/>
                        </a:defRPr>
                      </a:pPr>
                      <a:t>[VALUE]</a:t>
                    </a:fld>
                    <a:r>
                      <a:rPr lang="en-US" sz="1200" b="0" i="0" u="none" strike="noStrike" kern="1200" baseline="0" dirty="0">
                        <a:solidFill>
                          <a:srgbClr val="000000"/>
                        </a:solidFill>
                        <a:latin typeface="Barlow"/>
                        <a:sym typeface="Wingdings 3"/>
                      </a:rPr>
                      <a:t></a:t>
                    </a:r>
                  </a:p>
                </c:rich>
              </c:tx>
              <c:spPr>
                <a:noFill/>
                <a:ln>
                  <a:solidFill>
                    <a:srgbClr val="00B050"/>
                  </a:solid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235-43D9-81C2-59006B739D96}"/>
                </c:ext>
              </c:extLst>
            </c:dLbl>
            <c:dLbl>
              <c:idx val="3"/>
              <c:tx>
                <c:rich>
                  <a:bodyPr/>
                  <a:lstStyle/>
                  <a:p>
                    <a:fld id="{3D134C79-8C8E-4A5F-8BC8-0E264B383B5B}" type="VALUE">
                      <a:rPr lang="en-US" smtClean="0"/>
                      <a:pPr/>
                      <a:t>[VALUE]</a:t>
                    </a:fld>
                    <a:r>
                      <a:rPr lang="en-US" sz="1200" b="0" i="0" u="none" strike="noStrike" kern="1200" baseline="0" dirty="0">
                        <a:solidFill>
                          <a:srgbClr val="FF0000"/>
                        </a:solidFill>
                        <a:latin typeface="Barlow"/>
                        <a:sym typeface="Wingdings 3"/>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235-43D9-81C2-59006B739D96}"/>
                </c:ext>
              </c:extLst>
            </c:dLbl>
            <c:spPr>
              <a:noFill/>
              <a:ln>
                <a:noFill/>
              </a:ln>
              <a:effectLst/>
            </c:spPr>
            <c:txPr>
              <a:bodyPr wrap="square" lIns="38100" tIns="19050" rIns="38100" bIns="19050" anchor="ctr" anchorCtr="0">
                <a:spAutoFit/>
              </a:bodyPr>
              <a:lstStyle/>
              <a:p>
                <a:pPr algn="ctr">
                  <a:defRPr lang="en-US" sz="1200" b="0" i="0" u="none" strike="noStrike" kern="1200" baseline="0">
                    <a:solidFill>
                      <a:schemeClr val="tx1"/>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All Sports 2020/21</c:v>
                </c:pt>
                <c:pt idx="1">
                  <c:v>Athletics 2017</c:v>
                </c:pt>
                <c:pt idx="2">
                  <c:v>Athletics 2021</c:v>
                </c:pt>
              </c:strCache>
            </c:strRef>
          </c:cat>
          <c:val>
            <c:numRef>
              <c:f>Sheet1!$B$2:$D$2</c:f>
              <c:numCache>
                <c:formatCode>0%</c:formatCode>
                <c:ptCount val="3"/>
                <c:pt idx="0">
                  <c:v>0.28000000000000003</c:v>
                </c:pt>
                <c:pt idx="1">
                  <c:v>0.23</c:v>
                </c:pt>
                <c:pt idx="2">
                  <c:v>0.32</c:v>
                </c:pt>
              </c:numCache>
            </c:numRef>
          </c:val>
          <c:extLst>
            <c:ext xmlns:c16="http://schemas.microsoft.com/office/drawing/2014/chart" uri="{C3380CC4-5D6E-409C-BE32-E72D297353CC}">
              <c16:uniqueId val="{00000007-A235-43D9-81C2-59006B739D96}"/>
            </c:ext>
          </c:extLst>
        </c:ser>
        <c:dLbls>
          <c:dLblPos val="outEnd"/>
          <c:showLegendKey val="0"/>
          <c:showVal val="1"/>
          <c:showCatName val="0"/>
          <c:showSerName val="0"/>
          <c:showPercent val="0"/>
          <c:showBubbleSize val="0"/>
        </c:dLbls>
        <c:gapWidth val="100"/>
        <c:axId val="526018504"/>
        <c:axId val="518370208"/>
      </c:barChart>
      <c:valAx>
        <c:axId val="518370208"/>
        <c:scaling>
          <c:orientation val="minMax"/>
          <c:max val="0.5"/>
          <c:min val="0"/>
        </c:scaling>
        <c:delete val="1"/>
        <c:axPos val="b"/>
        <c:numFmt formatCode="0%" sourceLinked="1"/>
        <c:majorTickMark val="out"/>
        <c:minorTickMark val="none"/>
        <c:tickLblPos val="nextTo"/>
        <c:crossAx val="526018504"/>
        <c:crosses val="autoZero"/>
        <c:crossBetween val="between"/>
      </c:valAx>
      <c:catAx>
        <c:axId val="526018504"/>
        <c:scaling>
          <c:orientation val="minMax"/>
        </c:scaling>
        <c:delete val="0"/>
        <c:axPos val="l"/>
        <c:numFmt formatCode="General" sourceLinked="1"/>
        <c:majorTickMark val="out"/>
        <c:minorTickMark val="none"/>
        <c:tickLblPos val="nextTo"/>
        <c:txPr>
          <a:bodyPr/>
          <a:lstStyle/>
          <a:p>
            <a:pPr>
              <a:defRPr sz="1000">
                <a:solidFill>
                  <a:schemeClr val="tx1">
                    <a:lumMod val="65000"/>
                    <a:lumOff val="35000"/>
                  </a:schemeClr>
                </a:solidFill>
                <a:latin typeface="Barlow"/>
              </a:defRPr>
            </a:pPr>
            <a:endParaRPr lang="en-US"/>
          </a:p>
        </c:txPr>
        <c:crossAx val="518370208"/>
        <c:crosses val="autoZero"/>
        <c:auto val="1"/>
        <c:lblAlgn val="ctr"/>
        <c:lblOffset val="100"/>
        <c:noMultiLvlLbl val="0"/>
      </c:catAx>
      <c:spPr>
        <a:noFill/>
        <a:ln w="25398">
          <a:noFill/>
        </a:ln>
      </c:spPr>
    </c:plotArea>
    <c:plotVisOnly val="1"/>
    <c:dispBlanksAs val="zero"/>
    <c:showDLblsOverMax val="0"/>
  </c:chart>
  <c:spPr>
    <a:ln w="19050">
      <a:solidFill>
        <a:schemeClr val="bg1"/>
      </a:solidFill>
    </a:ln>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Barlow"/>
                <a:ea typeface="+mn-ea"/>
                <a:cs typeface="+mn-cs"/>
              </a:defRPr>
            </a:pPr>
            <a:r>
              <a:rPr lang="en-NZ" dirty="0"/>
              <a:t>Time missed due to injury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Barlow"/>
              <a:ea typeface="+mn-ea"/>
              <a:cs typeface="+mn-cs"/>
            </a:defRPr>
          </a:pPr>
          <a:endParaRPr lang="en-US"/>
        </a:p>
      </c:txPr>
    </c:title>
    <c:autoTitleDeleted val="0"/>
    <c:plotArea>
      <c:layout/>
      <c:barChart>
        <c:barDir val="bar"/>
        <c:grouping val="percentStacked"/>
        <c:varyColors val="0"/>
        <c:ser>
          <c:idx val="0"/>
          <c:order val="0"/>
          <c:tx>
            <c:strRef>
              <c:f>Sheet1!$A$2</c:f>
              <c:strCache>
                <c:ptCount val="1"/>
                <c:pt idx="0">
                  <c:v>Don't know or can't remember</c:v>
                </c:pt>
              </c:strCache>
            </c:strRef>
          </c:tx>
          <c:spPr>
            <a:solidFill>
              <a:schemeClr val="tx1">
                <a:lumMod val="50000"/>
                <a:lumOff val="50000"/>
              </a:schemeClr>
            </a:solidFill>
            <a:ln w="19050">
              <a:noFill/>
            </a:ln>
            <a:effectLst/>
          </c:spPr>
          <c:invertIfNegative val="0"/>
          <c:dPt>
            <c:idx val="0"/>
            <c:invertIfNegative val="0"/>
            <c:bubble3D val="0"/>
            <c:spPr>
              <a:solidFill>
                <a:schemeClr val="tx1">
                  <a:lumMod val="50000"/>
                  <a:lumOff val="50000"/>
                </a:schemeClr>
              </a:solidFill>
              <a:ln w="19050">
                <a:noFill/>
              </a:ln>
              <a:effectLst/>
            </c:spPr>
            <c:extLst>
              <c:ext xmlns:c16="http://schemas.microsoft.com/office/drawing/2014/chart" uri="{C3380CC4-5D6E-409C-BE32-E72D297353CC}">
                <c16:uniqueId val="{00000001-F099-47B7-A439-6C5189A2138B}"/>
              </c:ext>
            </c:extLst>
          </c:dPt>
          <c:dPt>
            <c:idx val="1"/>
            <c:invertIfNegative val="0"/>
            <c:bubble3D val="0"/>
            <c:spPr>
              <a:solidFill>
                <a:schemeClr val="tx1">
                  <a:lumMod val="50000"/>
                  <a:lumOff val="50000"/>
                </a:schemeClr>
              </a:solidFill>
              <a:ln w="19050">
                <a:noFill/>
              </a:ln>
              <a:effectLst/>
            </c:spPr>
            <c:extLst>
              <c:ext xmlns:c16="http://schemas.microsoft.com/office/drawing/2014/chart" uri="{C3380CC4-5D6E-409C-BE32-E72D297353CC}">
                <c16:uniqueId val="{00000003-F099-47B7-A439-6C5189A2138B}"/>
              </c:ext>
            </c:extLst>
          </c:dPt>
          <c:dPt>
            <c:idx val="2"/>
            <c:invertIfNegative val="0"/>
            <c:bubble3D val="0"/>
            <c:spPr>
              <a:solidFill>
                <a:schemeClr val="tx1">
                  <a:lumMod val="50000"/>
                  <a:lumOff val="50000"/>
                </a:schemeClr>
              </a:solidFill>
              <a:ln w="19050">
                <a:noFill/>
              </a:ln>
              <a:effectLst/>
            </c:spPr>
            <c:extLst>
              <c:ext xmlns:c16="http://schemas.microsoft.com/office/drawing/2014/chart" uri="{C3380CC4-5D6E-409C-BE32-E72D297353CC}">
                <c16:uniqueId val="{00000005-F099-47B7-A439-6C5189A2138B}"/>
              </c:ext>
            </c:extLst>
          </c:dPt>
          <c:dPt>
            <c:idx val="3"/>
            <c:invertIfNegative val="0"/>
            <c:bubble3D val="0"/>
            <c:spPr>
              <a:solidFill>
                <a:schemeClr val="tx1">
                  <a:lumMod val="50000"/>
                  <a:lumOff val="50000"/>
                </a:schemeClr>
              </a:solidFill>
              <a:ln w="19050">
                <a:noFill/>
              </a:ln>
              <a:effectLst/>
            </c:spPr>
            <c:extLst>
              <c:ext xmlns:c16="http://schemas.microsoft.com/office/drawing/2014/chart" uri="{C3380CC4-5D6E-409C-BE32-E72D297353CC}">
                <c16:uniqueId val="{00000001-CBFF-4A83-BEC1-5E4602A1A1A0}"/>
              </c:ext>
            </c:extLst>
          </c:dPt>
          <c:dLbls>
            <c:dLbl>
              <c:idx val="1"/>
              <c:layout>
                <c:manualLayout>
                  <c:x val="1.183869774324824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99-47B7-A439-6C5189A2138B}"/>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Barlow"/>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All Sports 2020/21</c:v>
                </c:pt>
                <c:pt idx="1">
                  <c:v>Total Athletics 2021</c:v>
                </c:pt>
              </c:strCache>
            </c:strRef>
          </c:cat>
          <c:val>
            <c:numRef>
              <c:f>Sheet1!$B$2:$C$2</c:f>
              <c:numCache>
                <c:formatCode>0%</c:formatCode>
                <c:ptCount val="2"/>
                <c:pt idx="0">
                  <c:v>0.01</c:v>
                </c:pt>
                <c:pt idx="1">
                  <c:v>0.01</c:v>
                </c:pt>
              </c:numCache>
            </c:numRef>
          </c:val>
          <c:extLst>
            <c:ext xmlns:c16="http://schemas.microsoft.com/office/drawing/2014/chart" uri="{C3380CC4-5D6E-409C-BE32-E72D297353CC}">
              <c16:uniqueId val="{00000000-CBFF-4A83-BEC1-5E4602A1A1A0}"/>
            </c:ext>
          </c:extLst>
        </c:ser>
        <c:ser>
          <c:idx val="1"/>
          <c:order val="1"/>
          <c:tx>
            <c:strRef>
              <c:f>Sheet1!$A$3</c:f>
              <c:strCache>
                <c:ptCount val="1"/>
                <c:pt idx="0">
                  <c:v>None</c:v>
                </c:pt>
              </c:strCache>
            </c:strRef>
          </c:tx>
          <c:spPr>
            <a:solidFill>
              <a:schemeClr val="bg2">
                <a:lumMod val="90000"/>
              </a:schemeClr>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Barlow"/>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All Sports 2020/21</c:v>
                </c:pt>
                <c:pt idx="1">
                  <c:v>Total Athletics 2021</c:v>
                </c:pt>
              </c:strCache>
            </c:strRef>
          </c:cat>
          <c:val>
            <c:numRef>
              <c:f>Sheet1!$B$3:$C$3</c:f>
              <c:numCache>
                <c:formatCode>0%</c:formatCode>
                <c:ptCount val="2"/>
                <c:pt idx="0">
                  <c:v>0.32</c:v>
                </c:pt>
                <c:pt idx="1">
                  <c:v>0.1</c:v>
                </c:pt>
              </c:numCache>
            </c:numRef>
          </c:val>
          <c:extLst>
            <c:ext xmlns:c16="http://schemas.microsoft.com/office/drawing/2014/chart" uri="{C3380CC4-5D6E-409C-BE32-E72D297353CC}">
              <c16:uniqueId val="{0000000B-72E1-47FF-8611-7F34B4AA9F4D}"/>
            </c:ext>
          </c:extLst>
        </c:ser>
        <c:ser>
          <c:idx val="2"/>
          <c:order val="2"/>
          <c:tx>
            <c:strRef>
              <c:f>Sheet1!$A$4</c:f>
              <c:strCache>
                <c:ptCount val="1"/>
                <c:pt idx="0">
                  <c:v>Less than a month</c:v>
                </c:pt>
              </c:strCache>
            </c:strRef>
          </c:tx>
          <c:spPr>
            <a:solidFill>
              <a:schemeClr val="accent5"/>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Barlow"/>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All Sports 2020/21</c:v>
                </c:pt>
                <c:pt idx="1">
                  <c:v>Total Athletics 2021</c:v>
                </c:pt>
              </c:strCache>
            </c:strRef>
          </c:cat>
          <c:val>
            <c:numRef>
              <c:f>Sheet1!$B$4:$C$4</c:f>
              <c:numCache>
                <c:formatCode>0%</c:formatCode>
                <c:ptCount val="2"/>
                <c:pt idx="0">
                  <c:v>0.49</c:v>
                </c:pt>
                <c:pt idx="1">
                  <c:v>0.47</c:v>
                </c:pt>
              </c:numCache>
            </c:numRef>
          </c:val>
          <c:extLst>
            <c:ext xmlns:c16="http://schemas.microsoft.com/office/drawing/2014/chart" uri="{C3380CC4-5D6E-409C-BE32-E72D297353CC}">
              <c16:uniqueId val="{0000000C-72E1-47FF-8611-7F34B4AA9F4D}"/>
            </c:ext>
          </c:extLst>
        </c:ser>
        <c:ser>
          <c:idx val="3"/>
          <c:order val="3"/>
          <c:tx>
            <c:strRef>
              <c:f>Sheet1!$A$5</c:f>
              <c:strCache>
                <c:ptCount val="1"/>
                <c:pt idx="0">
                  <c:v>1-2 months</c:v>
                </c:pt>
              </c:strCache>
            </c:strRef>
          </c:tx>
          <c:spPr>
            <a:solidFill>
              <a:schemeClr val="accent3"/>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All Sports 2020/21</c:v>
                </c:pt>
                <c:pt idx="1">
                  <c:v>Total Athletics 2021</c:v>
                </c:pt>
              </c:strCache>
            </c:strRef>
          </c:cat>
          <c:val>
            <c:numRef>
              <c:f>Sheet1!$B$5:$C$5</c:f>
              <c:numCache>
                <c:formatCode>0%</c:formatCode>
                <c:ptCount val="2"/>
                <c:pt idx="0">
                  <c:v>0.09</c:v>
                </c:pt>
                <c:pt idx="1">
                  <c:v>0.2</c:v>
                </c:pt>
              </c:numCache>
            </c:numRef>
          </c:val>
          <c:extLst>
            <c:ext xmlns:c16="http://schemas.microsoft.com/office/drawing/2014/chart" uri="{C3380CC4-5D6E-409C-BE32-E72D297353CC}">
              <c16:uniqueId val="{0000000D-72E1-47FF-8611-7F34B4AA9F4D}"/>
            </c:ext>
          </c:extLst>
        </c:ser>
        <c:ser>
          <c:idx val="4"/>
          <c:order val="4"/>
          <c:tx>
            <c:strRef>
              <c:f>Sheet1!$A$6</c:f>
              <c:strCache>
                <c:ptCount val="1"/>
                <c:pt idx="0">
                  <c:v>More than 3 months</c:v>
                </c:pt>
              </c:strCache>
            </c:strRef>
          </c:tx>
          <c:spPr>
            <a:solidFill>
              <a:schemeClr val="accent6"/>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Barlow"/>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All Sports 2020/21</c:v>
                </c:pt>
                <c:pt idx="1">
                  <c:v>Total Athletics 2021</c:v>
                </c:pt>
              </c:strCache>
            </c:strRef>
          </c:cat>
          <c:val>
            <c:numRef>
              <c:f>Sheet1!$B$6:$C$6</c:f>
              <c:numCache>
                <c:formatCode>0%</c:formatCode>
                <c:ptCount val="2"/>
                <c:pt idx="0">
                  <c:v>0.08</c:v>
                </c:pt>
                <c:pt idx="1">
                  <c:v>0.22</c:v>
                </c:pt>
              </c:numCache>
            </c:numRef>
          </c:val>
          <c:extLst>
            <c:ext xmlns:c16="http://schemas.microsoft.com/office/drawing/2014/chart" uri="{C3380CC4-5D6E-409C-BE32-E72D297353CC}">
              <c16:uniqueId val="{00000008-0E71-4B8C-BA87-D77E95B50181}"/>
            </c:ext>
          </c:extLst>
        </c:ser>
        <c:dLbls>
          <c:dLblPos val="ctr"/>
          <c:showLegendKey val="0"/>
          <c:showVal val="1"/>
          <c:showCatName val="0"/>
          <c:showSerName val="0"/>
          <c:showPercent val="0"/>
          <c:showBubbleSize val="0"/>
        </c:dLbls>
        <c:gapWidth val="100"/>
        <c:overlap val="100"/>
        <c:axId val="893447520"/>
        <c:axId val="893449152"/>
      </c:barChart>
      <c:valAx>
        <c:axId val="893449152"/>
        <c:scaling>
          <c:orientation val="minMax"/>
        </c:scaling>
        <c:delete val="1"/>
        <c:axPos val="b"/>
        <c:numFmt formatCode="0%" sourceLinked="1"/>
        <c:majorTickMark val="out"/>
        <c:minorTickMark val="none"/>
        <c:tickLblPos val="nextTo"/>
        <c:crossAx val="893447520"/>
        <c:crosses val="autoZero"/>
        <c:crossBetween val="between"/>
      </c:valAx>
      <c:catAx>
        <c:axId val="8934475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Barlow"/>
                <a:ea typeface="+mn-ea"/>
                <a:cs typeface="+mn-cs"/>
              </a:defRPr>
            </a:pPr>
            <a:endParaRPr lang="en-US"/>
          </a:p>
        </c:txPr>
        <c:crossAx val="893449152"/>
        <c:crosses val="autoZero"/>
        <c:auto val="1"/>
        <c:lblAlgn val="ctr"/>
        <c:lblOffset val="100"/>
        <c:noMultiLvlLbl val="0"/>
      </c:catAx>
      <c:spPr>
        <a:noFill/>
        <a:ln>
          <a:noFill/>
        </a:ln>
        <a:effectLst/>
      </c:spPr>
    </c:plotArea>
    <c:legend>
      <c:legendPos val="b"/>
      <c:layout>
        <c:manualLayout>
          <c:xMode val="edge"/>
          <c:yMode val="edge"/>
          <c:x val="0.19678222797067127"/>
          <c:y val="0.91685159828131635"/>
          <c:w val="0.80321777202932876"/>
          <c:h val="6.5320250362037036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arlow"/>
              <a:ea typeface="+mn-ea"/>
              <a:cs typeface="+mn-cs"/>
            </a:defRPr>
          </a:pPr>
          <a:endParaRPr lang="en-US"/>
        </a:p>
      </c:txPr>
    </c:legend>
    <c:plotVisOnly val="1"/>
    <c:dispBlanksAs val="gap"/>
    <c:showDLblsOverMax val="0"/>
  </c:chart>
  <c:spPr>
    <a:noFill/>
    <a:ln>
      <a:noFill/>
    </a:ln>
    <a:effectLst/>
  </c:spPr>
  <c:txPr>
    <a:bodyPr/>
    <a:lstStyle/>
    <a:p>
      <a:pPr>
        <a:defRPr>
          <a:latin typeface="Barlow"/>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194653419493586"/>
          <c:y val="1.0475393049633793E-2"/>
          <c:w val="0.60689316509391977"/>
          <c:h val="0.90317015376555509"/>
        </c:manualLayout>
      </c:layout>
      <c:barChart>
        <c:barDir val="bar"/>
        <c:grouping val="percentStacked"/>
        <c:varyColors val="0"/>
        <c:ser>
          <c:idx val="0"/>
          <c:order val="0"/>
          <c:tx>
            <c:strRef>
              <c:f>Sheet1!$B$1</c:f>
              <c:strCache>
                <c:ptCount val="1"/>
                <c:pt idx="0">
                  <c:v>Extremely dissatisfied</c:v>
                </c:pt>
              </c:strCache>
            </c:strRef>
          </c:tx>
          <c:spPr>
            <a:solidFill>
              <a:schemeClr val="tx1">
                <a:lumMod val="50000"/>
                <a:lumOff val="50000"/>
              </a:schemeClr>
            </a:solidFill>
          </c:spPr>
          <c:invertIfNegative val="0"/>
          <c:dLbls>
            <c:dLbl>
              <c:idx val="0"/>
              <c:layout>
                <c:manualLayout>
                  <c:x val="7.5115682587149719E-3"/>
                  <c:y val="9.102497214593809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4B-4D63-B2AC-085416582756}"/>
                </c:ext>
              </c:extLst>
            </c:dLbl>
            <c:dLbl>
              <c:idx val="1"/>
              <c:layout>
                <c:manualLayout>
                  <c:x val="9.3894603233937151E-3"/>
                  <c:y val="-1.21349111249983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4B-4D63-B2AC-085416582756}"/>
                </c:ext>
              </c:extLst>
            </c:dLbl>
            <c:dLbl>
              <c:idx val="2"/>
              <c:layout>
                <c:manualLayout>
                  <c:x val="7.511491054555077E-3"/>
                  <c:y val="-1.5168758349052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4B-4D63-B2AC-085416582756}"/>
                </c:ext>
              </c:extLst>
            </c:dLbl>
            <c:dLbl>
              <c:idx val="4"/>
              <c:layout>
                <c:manualLayout>
                  <c:x val="5.6336761940362287E-3"/>
                  <c:y val="-1.51687583490520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4B-4D63-B2AC-085416582756}"/>
                </c:ext>
              </c:extLst>
            </c:dLbl>
            <c:dLbl>
              <c:idx val="5"/>
              <c:layout>
                <c:manualLayout>
                  <c:x val="9.3894603233937151E-3"/>
                  <c:y val="-1.51687583490520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4B-4D63-B2AC-085416582756}"/>
                </c:ext>
              </c:extLst>
            </c:dLbl>
            <c:dLbl>
              <c:idx val="6"/>
              <c:layout>
                <c:manualLayout>
                  <c:x val="1.1267352388072457E-2"/>
                  <c:y val="-9.1010639009446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4B-4D63-B2AC-08541658275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Supporting you/ your child while you/ they recovered from an injury (n=344)</c:v>
                </c:pt>
                <c:pt idx="1">
                  <c:v>Not pushing you/ them back into participating or training too soon (n=342)</c:v>
                </c:pt>
                <c:pt idx="2">
                  <c:v>Continuing to involve you/ your child in club activities while you/ they were injured (n=354)</c:v>
                </c:pt>
              </c:strCache>
            </c:strRef>
          </c:cat>
          <c:val>
            <c:numRef>
              <c:f>Sheet1!$B$2:$B$4</c:f>
              <c:numCache>
                <c:formatCode>0%</c:formatCode>
                <c:ptCount val="3"/>
                <c:pt idx="0">
                  <c:v>0.02</c:v>
                </c:pt>
                <c:pt idx="1">
                  <c:v>0.01</c:v>
                </c:pt>
                <c:pt idx="2">
                  <c:v>0.02</c:v>
                </c:pt>
              </c:numCache>
            </c:numRef>
          </c:val>
          <c:extLst>
            <c:ext xmlns:c16="http://schemas.microsoft.com/office/drawing/2014/chart" uri="{C3380CC4-5D6E-409C-BE32-E72D297353CC}">
              <c16:uniqueId val="{00000006-574B-4D63-B2AC-085416582756}"/>
            </c:ext>
          </c:extLst>
        </c:ser>
        <c:ser>
          <c:idx val="1"/>
          <c:order val="1"/>
          <c:tx>
            <c:strRef>
              <c:f>Sheet1!$C$1</c:f>
              <c:strCache>
                <c:ptCount val="1"/>
                <c:pt idx="0">
                  <c:v>Dissatisfied</c:v>
                </c:pt>
              </c:strCache>
            </c:strRef>
          </c:tx>
          <c:spPr>
            <a:solidFill>
              <a:schemeClr val="bg1">
                <a:lumMod val="75000"/>
              </a:schemeClr>
            </a:solidFill>
          </c:spPr>
          <c:invertIfNegative val="0"/>
          <c:dLbls>
            <c:dLbl>
              <c:idx val="0"/>
              <c:layout>
                <c:manualLayout>
                  <c:x val="8.1213950318484978E-3"/>
                  <c:y val="4.85420333560752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4B-4D63-B2AC-085416582756}"/>
                </c:ext>
              </c:extLst>
            </c:dLbl>
            <c:dLbl>
              <c:idx val="1"/>
              <c:layout>
                <c:manualLayout>
                  <c:x val="8.1070067335629826E-4"/>
                  <c:y val="1.82038000011466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74B-4D63-B2AC-085416582756}"/>
                </c:ext>
              </c:extLst>
            </c:dLbl>
            <c:dLbl>
              <c:idx val="2"/>
              <c:layout>
                <c:manualLayout>
                  <c:x val="-2.7926088270931017E-3"/>
                  <c:y val="1.82038000011466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74B-4D63-B2AC-085416582756}"/>
                </c:ext>
              </c:extLst>
            </c:dLbl>
            <c:dLbl>
              <c:idx val="4"/>
              <c:layout>
                <c:manualLayout>
                  <c:x val="9.3894603233937151E-3"/>
                  <c:y val="1.82033222299302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74B-4D63-B2AC-085416582756}"/>
                </c:ext>
              </c:extLst>
            </c:dLbl>
            <c:dLbl>
              <c:idx val="5"/>
              <c:layout>
                <c:manualLayout>
                  <c:x val="3.755784129357486E-3"/>
                  <c:y val="2.12374083395921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74B-4D63-B2AC-085416582756}"/>
                </c:ext>
              </c:extLst>
            </c:dLbl>
            <c:dLbl>
              <c:idx val="6"/>
              <c:layout>
                <c:manualLayout>
                  <c:x val="-1.877892064678743E-3"/>
                  <c:y val="1.82030833443220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74B-4D63-B2AC-08541658275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Supporting you/ your child while you/ they recovered from an injury (n=344)</c:v>
                </c:pt>
                <c:pt idx="1">
                  <c:v>Not pushing you/ them back into participating or training too soon (n=342)</c:v>
                </c:pt>
                <c:pt idx="2">
                  <c:v>Continuing to involve you/ your child in club activities while you/ they were injured (n=354)</c:v>
                </c:pt>
              </c:strCache>
            </c:strRef>
          </c:cat>
          <c:val>
            <c:numRef>
              <c:f>Sheet1!$C$2:$C$4</c:f>
              <c:numCache>
                <c:formatCode>0%</c:formatCode>
                <c:ptCount val="3"/>
                <c:pt idx="0">
                  <c:v>0.06</c:v>
                </c:pt>
                <c:pt idx="1">
                  <c:v>0.02</c:v>
                </c:pt>
                <c:pt idx="2">
                  <c:v>0.06</c:v>
                </c:pt>
              </c:numCache>
            </c:numRef>
          </c:val>
          <c:extLst>
            <c:ext xmlns:c16="http://schemas.microsoft.com/office/drawing/2014/chart" uri="{C3380CC4-5D6E-409C-BE32-E72D297353CC}">
              <c16:uniqueId val="{0000000D-574B-4D63-B2AC-085416582756}"/>
            </c:ext>
          </c:extLst>
        </c:ser>
        <c:ser>
          <c:idx val="2"/>
          <c:order val="2"/>
          <c:tx>
            <c:strRef>
              <c:f>Sheet1!$D$1</c:f>
              <c:strCache>
                <c:ptCount val="1"/>
                <c:pt idx="0">
                  <c:v>Satisfied</c:v>
                </c:pt>
              </c:strCache>
            </c:strRef>
          </c:tx>
          <c:spPr>
            <a:solidFill>
              <a:schemeClr val="bg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Supporting you/ your child while you/ they recovered from an injury (n=344)</c:v>
                </c:pt>
                <c:pt idx="1">
                  <c:v>Not pushing you/ them back into participating or training too soon (n=342)</c:v>
                </c:pt>
                <c:pt idx="2">
                  <c:v>Continuing to involve you/ your child in club activities while you/ they were injured (n=354)</c:v>
                </c:pt>
              </c:strCache>
            </c:strRef>
          </c:cat>
          <c:val>
            <c:numRef>
              <c:f>Sheet1!$D$2:$D$4</c:f>
              <c:numCache>
                <c:formatCode>0%</c:formatCode>
                <c:ptCount val="3"/>
                <c:pt idx="0">
                  <c:v>0.36</c:v>
                </c:pt>
                <c:pt idx="1">
                  <c:v>0.31</c:v>
                </c:pt>
                <c:pt idx="2">
                  <c:v>0.34</c:v>
                </c:pt>
              </c:numCache>
            </c:numRef>
          </c:val>
          <c:extLst>
            <c:ext xmlns:c16="http://schemas.microsoft.com/office/drawing/2014/chart" uri="{C3380CC4-5D6E-409C-BE32-E72D297353CC}">
              <c16:uniqueId val="{0000000E-574B-4D63-B2AC-085416582756}"/>
            </c:ext>
          </c:extLst>
        </c:ser>
        <c:ser>
          <c:idx val="3"/>
          <c:order val="3"/>
          <c:tx>
            <c:strRef>
              <c:f>Sheet1!$E$1</c:f>
              <c:strCache>
                <c:ptCount val="1"/>
                <c:pt idx="0">
                  <c:v>Very satisfied</c:v>
                </c:pt>
              </c:strCache>
            </c:strRef>
          </c:tx>
          <c:spPr>
            <a:solidFill>
              <a:schemeClr val="accent5"/>
            </a:solidFill>
            <a:ln>
              <a:noFill/>
            </a:ln>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Supporting you/ your child while you/ they recovered from an injury (n=344)</c:v>
                </c:pt>
                <c:pt idx="1">
                  <c:v>Not pushing you/ them back into participating or training too soon (n=342)</c:v>
                </c:pt>
                <c:pt idx="2">
                  <c:v>Continuing to involve you/ your child in club activities while you/ they were injured (n=354)</c:v>
                </c:pt>
              </c:strCache>
            </c:strRef>
          </c:cat>
          <c:val>
            <c:numRef>
              <c:f>Sheet1!$E$2:$E$4</c:f>
              <c:numCache>
                <c:formatCode>0%</c:formatCode>
                <c:ptCount val="3"/>
                <c:pt idx="0">
                  <c:v>0.28000000000000003</c:v>
                </c:pt>
                <c:pt idx="1">
                  <c:v>0.33</c:v>
                </c:pt>
                <c:pt idx="2">
                  <c:v>0.31</c:v>
                </c:pt>
              </c:numCache>
            </c:numRef>
          </c:val>
          <c:extLst>
            <c:ext xmlns:c16="http://schemas.microsoft.com/office/drawing/2014/chart" uri="{C3380CC4-5D6E-409C-BE32-E72D297353CC}">
              <c16:uniqueId val="{0000000F-574B-4D63-B2AC-085416582756}"/>
            </c:ext>
          </c:extLst>
        </c:ser>
        <c:ser>
          <c:idx val="4"/>
          <c:order val="4"/>
          <c:tx>
            <c:strRef>
              <c:f>Sheet1!$F$1</c:f>
              <c:strCache>
                <c:ptCount val="1"/>
                <c:pt idx="0">
                  <c:v>Extremely satisfied</c:v>
                </c:pt>
              </c:strCache>
            </c:strRef>
          </c:tx>
          <c:spPr>
            <a:solidFill>
              <a:schemeClr val="accent6"/>
            </a:solidFill>
            <a:ln>
              <a:noFill/>
            </a:ln>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Supporting you/ your child while you/ they recovered from an injury (n=344)</c:v>
                </c:pt>
                <c:pt idx="1">
                  <c:v>Not pushing you/ them back into participating or training too soon (n=342)</c:v>
                </c:pt>
                <c:pt idx="2">
                  <c:v>Continuing to involve you/ your child in club activities while you/ they were injured (n=354)</c:v>
                </c:pt>
              </c:strCache>
            </c:strRef>
          </c:cat>
          <c:val>
            <c:numRef>
              <c:f>Sheet1!$F$2:$F$4</c:f>
              <c:numCache>
                <c:formatCode>0%</c:formatCode>
                <c:ptCount val="3"/>
                <c:pt idx="0">
                  <c:v>0.27</c:v>
                </c:pt>
                <c:pt idx="1">
                  <c:v>0.33</c:v>
                </c:pt>
                <c:pt idx="2">
                  <c:v>0.27</c:v>
                </c:pt>
              </c:numCache>
            </c:numRef>
          </c:val>
          <c:extLst>
            <c:ext xmlns:c16="http://schemas.microsoft.com/office/drawing/2014/chart" uri="{C3380CC4-5D6E-409C-BE32-E72D297353CC}">
              <c16:uniqueId val="{00000010-574B-4D63-B2AC-085416582756}"/>
            </c:ext>
          </c:extLst>
        </c:ser>
        <c:dLbls>
          <c:dLblPos val="ctr"/>
          <c:showLegendKey val="0"/>
          <c:showVal val="1"/>
          <c:showCatName val="0"/>
          <c:showSerName val="0"/>
          <c:showPercent val="0"/>
          <c:showBubbleSize val="0"/>
        </c:dLbls>
        <c:gapWidth val="50"/>
        <c:overlap val="100"/>
        <c:axId val="409639336"/>
        <c:axId val="520995872"/>
      </c:barChart>
      <c:catAx>
        <c:axId val="409639336"/>
        <c:scaling>
          <c:orientation val="maxMin"/>
        </c:scaling>
        <c:delete val="0"/>
        <c:axPos val="l"/>
        <c:numFmt formatCode="General" sourceLinked="1"/>
        <c:majorTickMark val="none"/>
        <c:minorTickMark val="none"/>
        <c:tickLblPos val="nextTo"/>
        <c:spPr>
          <a:ln w="25400" cmpd="sng">
            <a:solidFill>
              <a:srgbClr val="000000"/>
            </a:solidFill>
          </a:ln>
        </c:spPr>
        <c:crossAx val="520995872"/>
        <c:crosses val="autoZero"/>
        <c:auto val="1"/>
        <c:lblAlgn val="ctr"/>
        <c:lblOffset val="100"/>
        <c:noMultiLvlLbl val="0"/>
      </c:catAx>
      <c:valAx>
        <c:axId val="520995872"/>
        <c:scaling>
          <c:orientation val="minMax"/>
        </c:scaling>
        <c:delete val="1"/>
        <c:axPos val="t"/>
        <c:numFmt formatCode="0%" sourceLinked="0"/>
        <c:majorTickMark val="out"/>
        <c:minorTickMark val="none"/>
        <c:tickLblPos val="nextTo"/>
        <c:crossAx val="409639336"/>
        <c:crosses val="autoZero"/>
        <c:crossBetween val="between"/>
      </c:valAx>
      <c:spPr>
        <a:noFill/>
        <a:ln w="25395">
          <a:noFill/>
        </a:ln>
      </c:spPr>
    </c:plotArea>
    <c:legend>
      <c:legendPos val="b"/>
      <c:layout>
        <c:manualLayout>
          <c:xMode val="edge"/>
          <c:yMode val="edge"/>
          <c:x val="1.2623421893043022E-2"/>
          <c:y val="0.90525286040281716"/>
          <c:w val="0.987376578106957"/>
          <c:h val="5.8340882118552241E-2"/>
        </c:manualLayout>
      </c:layout>
      <c:overlay val="0"/>
      <c:txPr>
        <a:bodyPr/>
        <a:lstStyle/>
        <a:p>
          <a:pPr>
            <a:defRPr sz="900"/>
          </a:pPr>
          <a:endParaRPr lang="en-US"/>
        </a:p>
      </c:txPr>
    </c:legend>
    <c:plotVisOnly val="1"/>
    <c:dispBlanksAs val="gap"/>
    <c:showDLblsOverMax val="0"/>
  </c:chart>
  <c:txPr>
    <a:bodyPr/>
    <a:lstStyle/>
    <a:p>
      <a:pPr>
        <a:defRPr sz="1000" baseline="0">
          <a:latin typeface="Barlow"/>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solidFill>
                <a:latin typeface="Barlow"/>
                <a:ea typeface="+mn-ea"/>
                <a:cs typeface="+mn-cs"/>
              </a:defRPr>
            </a:pPr>
            <a:r>
              <a:rPr lang="en-NZ" sz="1200" b="1" dirty="0">
                <a:solidFill>
                  <a:schemeClr val="tx2"/>
                </a:solidFill>
                <a:latin typeface="Barlow"/>
              </a:rPr>
              <a:t>Train or compete more than 8 months of the year in athletics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2"/>
              </a:solidFill>
              <a:latin typeface="Barlow"/>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0.39</c:v>
                </c:pt>
              </c:numCache>
            </c:numRef>
          </c:val>
          <c:extLst>
            <c:ext xmlns:c16="http://schemas.microsoft.com/office/drawing/2014/chart" uri="{C3380CC4-5D6E-409C-BE32-E72D297353CC}">
              <c16:uniqueId val="{00000000-B3B4-49DA-BF94-723115B90097}"/>
            </c:ext>
          </c:extLst>
        </c:ser>
        <c:ser>
          <c:idx val="1"/>
          <c:order val="1"/>
          <c:tx>
            <c:strRef>
              <c:f>Sheet1!$C$1</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0.56999999999999995</c:v>
                </c:pt>
              </c:numCache>
            </c:numRef>
          </c:val>
          <c:extLst>
            <c:ext xmlns:c16="http://schemas.microsoft.com/office/drawing/2014/chart" uri="{C3380CC4-5D6E-409C-BE32-E72D297353CC}">
              <c16:uniqueId val="{00000001-B3B4-49DA-BF94-723115B90097}"/>
            </c:ext>
          </c:extLst>
        </c:ser>
        <c:ser>
          <c:idx val="2"/>
          <c:order val="2"/>
          <c:tx>
            <c:strRef>
              <c:f>Sheet1!$D$1</c:f>
              <c:strCache>
                <c:ptCount val="1"/>
                <c:pt idx="0">
                  <c:v>Don't know</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0.04</c:v>
                </c:pt>
              </c:numCache>
            </c:numRef>
          </c:val>
          <c:extLst>
            <c:ext xmlns:c16="http://schemas.microsoft.com/office/drawing/2014/chart" uri="{C3380CC4-5D6E-409C-BE32-E72D297353CC}">
              <c16:uniqueId val="{00000000-8439-4EA5-AD13-FAA2E1EF4D3E}"/>
            </c:ext>
          </c:extLst>
        </c:ser>
        <c:dLbls>
          <c:showLegendKey val="0"/>
          <c:showVal val="0"/>
          <c:showCatName val="0"/>
          <c:showSerName val="0"/>
          <c:showPercent val="0"/>
          <c:showBubbleSize val="0"/>
        </c:dLbls>
        <c:gapWidth val="219"/>
        <c:overlap val="-27"/>
        <c:axId val="1282884632"/>
        <c:axId val="1282881024"/>
      </c:barChart>
      <c:catAx>
        <c:axId val="1282884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2881024"/>
        <c:crosses val="autoZero"/>
        <c:auto val="1"/>
        <c:lblAlgn val="ctr"/>
        <c:lblOffset val="100"/>
        <c:noMultiLvlLbl val="0"/>
      </c:catAx>
      <c:valAx>
        <c:axId val="1282881024"/>
        <c:scaling>
          <c:orientation val="minMax"/>
        </c:scaling>
        <c:delete val="1"/>
        <c:axPos val="l"/>
        <c:numFmt formatCode="0%" sourceLinked="1"/>
        <c:majorTickMark val="none"/>
        <c:minorTickMark val="none"/>
        <c:tickLblPos val="nextTo"/>
        <c:crossAx val="1282884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Barlow"/>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1687211569830129"/>
          <c:h val="0.78501790239493008"/>
        </c:manualLayout>
      </c:layout>
      <c:barChart>
        <c:barDir val="col"/>
        <c:grouping val="percentStacked"/>
        <c:varyColors val="0"/>
        <c:ser>
          <c:idx val="0"/>
          <c:order val="0"/>
          <c:tx>
            <c:strRef>
              <c:f>Sheet2!$A$3</c:f>
              <c:strCache>
                <c:ptCount val="1"/>
                <c:pt idx="0">
                  <c:v>Passives</c:v>
                </c:pt>
              </c:strCache>
            </c:strRef>
          </c:tx>
          <c:spPr>
            <a:solidFill>
              <a:schemeClr val="bg1">
                <a:lumMod val="75000"/>
              </a:schemeClr>
            </a:solidFill>
          </c:spPr>
          <c:invertIfNegative val="0"/>
          <c:dPt>
            <c:idx val="0"/>
            <c:invertIfNegative val="0"/>
            <c:bubble3D val="0"/>
            <c:extLst>
              <c:ext xmlns:c16="http://schemas.microsoft.com/office/drawing/2014/chart" uri="{C3380CC4-5D6E-409C-BE32-E72D297353CC}">
                <c16:uniqueId val="{00000000-7821-49B9-B6B6-9B5F45BB76C1}"/>
              </c:ext>
            </c:extLst>
          </c:dPt>
          <c:dPt>
            <c:idx val="1"/>
            <c:invertIfNegative val="0"/>
            <c:bubble3D val="0"/>
            <c:extLst>
              <c:ext xmlns:c16="http://schemas.microsoft.com/office/drawing/2014/chart" uri="{C3380CC4-5D6E-409C-BE32-E72D297353CC}">
                <c16:uniqueId val="{00000001-7821-49B9-B6B6-9B5F45BB76C1}"/>
              </c:ext>
            </c:extLst>
          </c:dPt>
          <c:dPt>
            <c:idx val="2"/>
            <c:invertIfNegative val="0"/>
            <c:bubble3D val="0"/>
            <c:extLst>
              <c:ext xmlns:c16="http://schemas.microsoft.com/office/drawing/2014/chart" uri="{C3380CC4-5D6E-409C-BE32-E72D297353CC}">
                <c16:uniqueId val="{00000002-7821-49B9-B6B6-9B5F45BB76C1}"/>
              </c:ext>
            </c:extLst>
          </c:dPt>
          <c:dPt>
            <c:idx val="3"/>
            <c:invertIfNegative val="0"/>
            <c:bubble3D val="0"/>
            <c:extLst>
              <c:ext xmlns:c16="http://schemas.microsoft.com/office/drawing/2014/chart" uri="{C3380CC4-5D6E-409C-BE32-E72D297353CC}">
                <c16:uniqueId val="{00000003-7821-49B9-B6B6-9B5F45BB76C1}"/>
              </c:ext>
            </c:extLst>
          </c:dPt>
          <c:dLbls>
            <c:dLbl>
              <c:idx val="0"/>
              <c:tx>
                <c:rich>
                  <a:bodyPr/>
                  <a:lstStyle/>
                  <a:p>
                    <a:r>
                      <a:rPr lang="en-US" dirty="0"/>
                      <a:t>22%</a:t>
                    </a:r>
                    <a:r>
                      <a:rPr lang="en-US" sz="1000" b="0" i="0" u="none" strike="noStrike" kern="1200" baseline="0" dirty="0">
                        <a:solidFill>
                          <a:srgbClr val="000000"/>
                        </a:solidFill>
                        <a:latin typeface="Barlow"/>
                        <a:cs typeface="Calibri" panose="020F0502020204030204" pitchFamily="34" charset="0"/>
                        <a:sym typeface="Wingdings 3"/>
                      </a:rPr>
                      <a:t></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821-49B9-B6B6-9B5F45BB76C1}"/>
                </c:ext>
              </c:extLst>
            </c:dLbl>
            <c:dLbl>
              <c:idx val="1"/>
              <c:tx>
                <c:rich>
                  <a:bodyPr/>
                  <a:lstStyle/>
                  <a:p>
                    <a:r>
                      <a:rPr lang="en-US" dirty="0"/>
                      <a:t>26%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821-49B9-B6B6-9B5F45BB76C1}"/>
                </c:ext>
              </c:extLst>
            </c:dLbl>
            <c:dLbl>
              <c:idx val="2"/>
              <c:tx>
                <c:rich>
                  <a:bodyPr/>
                  <a:lstStyle/>
                  <a:p>
                    <a:r>
                      <a:rPr lang="en-US" dirty="0"/>
                      <a:t>23%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821-49B9-B6B6-9B5F45BB76C1}"/>
                </c:ext>
              </c:extLst>
            </c:dLbl>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Barlow"/>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Athletics 2021 (n=1,602)</c:v>
                </c:pt>
                <c:pt idx="1">
                  <c:v>Athletics 2017 (n=1,915)</c:v>
                </c:pt>
                <c:pt idx="2">
                  <c:v>All Sports 2020/21 (n=27,401)</c:v>
                </c:pt>
              </c:strCache>
            </c:strRef>
          </c:cat>
          <c:val>
            <c:numRef>
              <c:f>Sheet2!$B$3:$D$3</c:f>
              <c:numCache>
                <c:formatCode>0%</c:formatCode>
                <c:ptCount val="3"/>
                <c:pt idx="0">
                  <c:v>-0.22</c:v>
                </c:pt>
                <c:pt idx="1">
                  <c:v>-0.26</c:v>
                </c:pt>
                <c:pt idx="2">
                  <c:v>-0.23</c:v>
                </c:pt>
              </c:numCache>
            </c:numRef>
          </c:val>
          <c:extLst>
            <c:ext xmlns:c16="http://schemas.microsoft.com/office/drawing/2014/chart" uri="{C3380CC4-5D6E-409C-BE32-E72D297353CC}">
              <c16:uniqueId val="{00000004-7821-49B9-B6B6-9B5F45BB76C1}"/>
            </c:ext>
          </c:extLst>
        </c:ser>
        <c:ser>
          <c:idx val="1"/>
          <c:order val="1"/>
          <c:tx>
            <c:strRef>
              <c:f>Sheet2!$A$2</c:f>
              <c:strCache>
                <c:ptCount val="1"/>
                <c:pt idx="0">
                  <c:v>Promoters</c:v>
                </c:pt>
              </c:strCache>
            </c:strRef>
          </c:tx>
          <c:spPr>
            <a:solidFill>
              <a:schemeClr val="accent4"/>
            </a:solidFill>
          </c:spPr>
          <c:invertIfNegative val="0"/>
          <c:dLbls>
            <c:dLbl>
              <c:idx val="0"/>
              <c:tx>
                <c:rich>
                  <a:bodyPr/>
                  <a:lstStyle/>
                  <a:p>
                    <a:pPr>
                      <a:defRPr sz="1000" b="0">
                        <a:solidFill>
                          <a:schemeClr val="bg1"/>
                        </a:solidFill>
                        <a:latin typeface="Barlow"/>
                      </a:defRPr>
                    </a:pPr>
                    <a:fld id="{C04A4B63-57C8-44D8-B48C-B2C3F9C0D2DA}" type="VALUE">
                      <a:rPr lang="en-US" smtClean="0"/>
                      <a:pPr>
                        <a:defRPr sz="1000" b="0">
                          <a:solidFill>
                            <a:schemeClr val="bg1"/>
                          </a:solidFill>
                          <a:latin typeface="Barlow"/>
                        </a:defRPr>
                      </a:pPr>
                      <a:t>[VALUE]</a:t>
                    </a:fld>
                    <a:r>
                      <a:rPr lang="en-US" sz="1000" b="0" kern="1200" dirty="0">
                        <a:solidFill>
                          <a:schemeClr val="tx1"/>
                        </a:solidFill>
                        <a:effectLst/>
                        <a:latin typeface="Barlow"/>
                        <a:ea typeface="ＭＳ Ｐゴシック"/>
                        <a:cs typeface="ＭＳ Ｐゴシック"/>
                        <a:sym typeface="Wingdings 3"/>
                      </a:rPr>
                      <a:t></a:t>
                    </a:r>
                  </a:p>
                </c:rich>
              </c:tx>
              <c:spPr>
                <a:noFill/>
                <a:ln w="19050">
                  <a:solidFill>
                    <a:srgbClr val="FF0000"/>
                  </a:solid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3A6-4007-9C85-977D1454A386}"/>
                </c:ext>
              </c:extLst>
            </c:dLbl>
            <c:spPr>
              <a:noFill/>
              <a:ln>
                <a:noFill/>
              </a:ln>
              <a:effectLst/>
            </c:spPr>
            <c:txPr>
              <a:bodyPr/>
              <a:lstStyle/>
              <a:p>
                <a:pPr>
                  <a:defRPr sz="1000" b="0">
                    <a:solidFill>
                      <a:schemeClr val="bg1"/>
                    </a:solidFill>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Sheet2!$B$1:$D$1</c:f>
              <c:strCache>
                <c:ptCount val="3"/>
                <c:pt idx="0">
                  <c:v>Athletics 2021 (n=1,602)</c:v>
                </c:pt>
                <c:pt idx="1">
                  <c:v>Athletics 2017 (n=1,915)</c:v>
                </c:pt>
                <c:pt idx="2">
                  <c:v>All Sports 2020/21 (n=27,401)</c:v>
                </c:pt>
              </c:strCache>
            </c:strRef>
          </c:cat>
          <c:val>
            <c:numRef>
              <c:f>Sheet2!$B$2:$D$2</c:f>
              <c:numCache>
                <c:formatCode>0%</c:formatCode>
                <c:ptCount val="3"/>
                <c:pt idx="0">
                  <c:v>0.61</c:v>
                </c:pt>
                <c:pt idx="1">
                  <c:v>0.51</c:v>
                </c:pt>
                <c:pt idx="2">
                  <c:v>0.65</c:v>
                </c:pt>
              </c:numCache>
            </c:numRef>
          </c:val>
          <c:extLst>
            <c:ext xmlns:c16="http://schemas.microsoft.com/office/drawing/2014/chart" uri="{C3380CC4-5D6E-409C-BE32-E72D297353CC}">
              <c16:uniqueId val="{00000005-7821-49B9-B6B6-9B5F45BB76C1}"/>
            </c:ext>
          </c:extLst>
        </c:ser>
        <c:ser>
          <c:idx val="2"/>
          <c:order val="2"/>
          <c:tx>
            <c:strRef>
              <c:f>Sheet2!$A$4</c:f>
              <c:strCache>
                <c:ptCount val="1"/>
                <c:pt idx="0">
                  <c:v>Detractors</c:v>
                </c:pt>
              </c:strCache>
            </c:strRef>
          </c:tx>
          <c:spPr>
            <a:solidFill>
              <a:srgbClr val="DC0015"/>
            </a:solidFill>
          </c:spPr>
          <c:invertIfNegative val="0"/>
          <c:dLbls>
            <c:dLbl>
              <c:idx val="0"/>
              <c:tx>
                <c:rich>
                  <a:bodyPr wrap="square" lIns="38100" tIns="19050" rIns="38100" bIns="19050" anchor="ctr" anchorCtr="0">
                    <a:spAutoFit/>
                  </a:bodyPr>
                  <a:lstStyle/>
                  <a:p>
                    <a:pPr algn="ctr">
                      <a:defRPr lang="en-US" sz="1000" b="0" i="0" u="none" strike="noStrike" kern="1200" baseline="0">
                        <a:solidFill>
                          <a:schemeClr val="tx1"/>
                        </a:solidFill>
                        <a:latin typeface="Barlow"/>
                        <a:ea typeface="+mn-ea"/>
                        <a:cs typeface="Calibri" panose="020F0502020204030204" pitchFamily="34" charset="0"/>
                      </a:defRPr>
                    </a:pPr>
                    <a:r>
                      <a:rPr lang="en-US" dirty="0"/>
                      <a:t>17%</a:t>
                    </a:r>
                    <a:r>
                      <a:rPr lang="en-US" sz="1000" b="0" i="0" u="none" strike="noStrike" kern="1200" baseline="0" dirty="0">
                        <a:solidFill>
                          <a:srgbClr val="000000"/>
                        </a:solidFill>
                        <a:latin typeface="Barlow"/>
                        <a:cs typeface="Calibri" panose="020F0502020204030204" pitchFamily="34" charset="0"/>
                        <a:sym typeface="Wingdings 3"/>
                      </a:rPr>
                      <a:t></a:t>
                    </a:r>
                    <a:endParaRPr lang="en-US" dirty="0"/>
                  </a:p>
                </c:rich>
              </c:tx>
              <c:spPr>
                <a:noFill/>
                <a:ln w="19050">
                  <a:solidFill>
                    <a:srgbClr val="00B050"/>
                  </a:solid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821-49B9-B6B6-9B5F45BB76C1}"/>
                </c:ext>
              </c:extLst>
            </c:dLbl>
            <c:dLbl>
              <c:idx val="1"/>
              <c:tx>
                <c:rich>
                  <a:bodyPr/>
                  <a:lstStyle/>
                  <a:p>
                    <a:r>
                      <a:rPr lang="en-US" dirty="0"/>
                      <a:t>23%</a:t>
                    </a:r>
                  </a:p>
                </c:rich>
              </c:tx>
              <c:dLblPos val="ctr"/>
              <c:showLegendKey val="0"/>
              <c:showVal val="1"/>
              <c:showCatName val="0"/>
              <c:showSerName val="0"/>
              <c:showPercent val="0"/>
              <c:showBubbleSize val="0"/>
              <c:extLst>
                <c:ext xmlns:c15="http://schemas.microsoft.com/office/drawing/2012/chart" uri="{CE6537A1-D6FC-4f65-9D91-7224C49458BB}">
                  <c15:layout>
                    <c:manualLayout>
                      <c:w val="5.2044198910156735E-2"/>
                      <c:h val="7.8996245915935556E-2"/>
                    </c:manualLayout>
                  </c15:layout>
                  <c15:showDataLabelsRange val="0"/>
                </c:ext>
                <c:ext xmlns:c16="http://schemas.microsoft.com/office/drawing/2014/chart" uri="{C3380CC4-5D6E-409C-BE32-E72D297353CC}">
                  <c16:uniqueId val="{00000007-7821-49B9-B6B6-9B5F45BB76C1}"/>
                </c:ext>
              </c:extLst>
            </c:dLbl>
            <c:dLbl>
              <c:idx val="2"/>
              <c:tx>
                <c:rich>
                  <a:bodyPr/>
                  <a:lstStyle/>
                  <a:p>
                    <a:r>
                      <a:rPr lang="en-US" dirty="0"/>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821-49B9-B6B6-9B5F45BB76C1}"/>
                </c:ext>
              </c:extLst>
            </c:dLbl>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latin typeface="Barlow"/>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Athletics 2021 (n=1,602)</c:v>
                </c:pt>
                <c:pt idx="1">
                  <c:v>Athletics 2017 (n=1,915)</c:v>
                </c:pt>
                <c:pt idx="2">
                  <c:v>All Sports 2020/21 (n=27,401)</c:v>
                </c:pt>
              </c:strCache>
            </c:strRef>
          </c:cat>
          <c:val>
            <c:numRef>
              <c:f>Sheet2!$B$4:$D$4</c:f>
              <c:numCache>
                <c:formatCode>0%</c:formatCode>
                <c:ptCount val="3"/>
                <c:pt idx="0">
                  <c:v>-0.17</c:v>
                </c:pt>
                <c:pt idx="1">
                  <c:v>-0.23</c:v>
                </c:pt>
                <c:pt idx="2">
                  <c:v>-0.12</c:v>
                </c:pt>
              </c:numCache>
            </c:numRef>
          </c:val>
          <c:extLst>
            <c:ext xmlns:c16="http://schemas.microsoft.com/office/drawing/2014/chart" uri="{C3380CC4-5D6E-409C-BE32-E72D297353CC}">
              <c16:uniqueId val="{0000000A-7821-49B9-B6B6-9B5F45BB76C1}"/>
            </c:ext>
          </c:extLst>
        </c:ser>
        <c:dLbls>
          <c:dLblPos val="ctr"/>
          <c:showLegendKey val="0"/>
          <c:showVal val="1"/>
          <c:showCatName val="0"/>
          <c:showSerName val="0"/>
          <c:showPercent val="0"/>
          <c:showBubbleSize val="0"/>
        </c:dLbls>
        <c:gapWidth val="150"/>
        <c:overlap val="100"/>
        <c:axId val="42821888"/>
        <c:axId val="42827776"/>
      </c:barChart>
      <c:catAx>
        <c:axId val="42821888"/>
        <c:scaling>
          <c:orientation val="minMax"/>
        </c:scaling>
        <c:delete val="0"/>
        <c:axPos val="b"/>
        <c:numFmt formatCode="General" sourceLinked="1"/>
        <c:majorTickMark val="none"/>
        <c:minorTickMark val="none"/>
        <c:tickLblPos val="low"/>
        <c:spPr>
          <a:noFill/>
          <a:ln w="25400" cmpd="sng">
            <a:solidFill>
              <a:srgbClr val="000000"/>
            </a:solidFill>
          </a:ln>
        </c:spPr>
        <c:txPr>
          <a:bodyPr/>
          <a:lstStyle/>
          <a:p>
            <a:pPr>
              <a:defRPr sz="900">
                <a:latin typeface="Barlow"/>
              </a:defRPr>
            </a:pPr>
            <a:endParaRPr lang="en-US"/>
          </a:p>
        </c:txPr>
        <c:crossAx val="42827776"/>
        <c:crossesAt val="0"/>
        <c:auto val="1"/>
        <c:lblAlgn val="ctr"/>
        <c:lblOffset val="100"/>
        <c:noMultiLvlLbl val="0"/>
      </c:catAx>
      <c:valAx>
        <c:axId val="42827776"/>
        <c:scaling>
          <c:orientation val="minMax"/>
        </c:scaling>
        <c:delete val="1"/>
        <c:axPos val="l"/>
        <c:numFmt formatCode="0%" sourceLinked="0"/>
        <c:majorTickMark val="none"/>
        <c:minorTickMark val="none"/>
        <c:tickLblPos val="nextTo"/>
        <c:crossAx val="42821888"/>
        <c:crosses val="autoZero"/>
        <c:crossBetween val="between"/>
      </c:valAx>
      <c:spPr>
        <a:noFill/>
        <a:ln w="25398">
          <a:noFill/>
        </a:ln>
      </c:spPr>
    </c:plotArea>
    <c:plotVisOnly val="1"/>
    <c:dispBlanksAs val="gap"/>
    <c:showDLblsOverMax val="0"/>
  </c:chart>
  <c:spPr>
    <a:noFill/>
    <a:ln>
      <a:noFill/>
    </a:ln>
  </c:spPr>
  <c:txPr>
    <a:bodyPr/>
    <a:lstStyle/>
    <a:p>
      <a:pPr>
        <a:defRPr sz="900" baseline="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solidFill>
                <a:latin typeface="Barlow"/>
                <a:ea typeface="+mn-ea"/>
                <a:cs typeface="+mn-cs"/>
              </a:defRPr>
            </a:pPr>
            <a:r>
              <a:rPr lang="en-NZ" sz="1200" b="1" dirty="0">
                <a:solidFill>
                  <a:schemeClr val="tx2"/>
                </a:solidFill>
                <a:latin typeface="Barlow"/>
              </a:rPr>
              <a:t>Whether athletics</a:t>
            </a:r>
            <a:r>
              <a:rPr lang="en-NZ" sz="1200" b="1" baseline="0" dirty="0">
                <a:solidFill>
                  <a:schemeClr val="tx2"/>
                </a:solidFill>
                <a:latin typeface="Barlow"/>
              </a:rPr>
              <a:t> is the most important sport </a:t>
            </a:r>
            <a:endParaRPr lang="en-NZ" sz="1200" b="1" dirty="0">
              <a:solidFill>
                <a:schemeClr val="tx2"/>
              </a:solidFill>
              <a:latin typeface="Barlow"/>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2"/>
              </a:solidFill>
              <a:latin typeface="Barlow"/>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0.43</c:v>
                </c:pt>
              </c:numCache>
            </c:numRef>
          </c:val>
          <c:extLst>
            <c:ext xmlns:c16="http://schemas.microsoft.com/office/drawing/2014/chart" uri="{C3380CC4-5D6E-409C-BE32-E72D297353CC}">
              <c16:uniqueId val="{00000000-B3B4-49DA-BF94-723115B90097}"/>
            </c:ext>
          </c:extLst>
        </c:ser>
        <c:ser>
          <c:idx val="1"/>
          <c:order val="1"/>
          <c:tx>
            <c:strRef>
              <c:f>Sheet1!$C$1</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0.45</c:v>
                </c:pt>
              </c:numCache>
            </c:numRef>
          </c:val>
          <c:extLst>
            <c:ext xmlns:c16="http://schemas.microsoft.com/office/drawing/2014/chart" uri="{C3380CC4-5D6E-409C-BE32-E72D297353CC}">
              <c16:uniqueId val="{00000001-B3B4-49DA-BF94-723115B90097}"/>
            </c:ext>
          </c:extLst>
        </c:ser>
        <c:ser>
          <c:idx val="2"/>
          <c:order val="2"/>
          <c:tx>
            <c:strRef>
              <c:f>Sheet1!$D$1</c:f>
              <c:strCache>
                <c:ptCount val="1"/>
                <c:pt idx="0">
                  <c:v>Don't know</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0.12</c:v>
                </c:pt>
              </c:numCache>
            </c:numRef>
          </c:val>
          <c:extLst>
            <c:ext xmlns:c16="http://schemas.microsoft.com/office/drawing/2014/chart" uri="{C3380CC4-5D6E-409C-BE32-E72D297353CC}">
              <c16:uniqueId val="{00000000-7D91-4332-A49D-33780BA16E4E}"/>
            </c:ext>
          </c:extLst>
        </c:ser>
        <c:dLbls>
          <c:showLegendKey val="0"/>
          <c:showVal val="0"/>
          <c:showCatName val="0"/>
          <c:showSerName val="0"/>
          <c:showPercent val="0"/>
          <c:showBubbleSize val="0"/>
        </c:dLbls>
        <c:gapWidth val="219"/>
        <c:overlap val="-27"/>
        <c:axId val="1282884632"/>
        <c:axId val="1282881024"/>
      </c:barChart>
      <c:catAx>
        <c:axId val="1282884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2881024"/>
        <c:crosses val="autoZero"/>
        <c:auto val="1"/>
        <c:lblAlgn val="ctr"/>
        <c:lblOffset val="100"/>
        <c:noMultiLvlLbl val="0"/>
      </c:catAx>
      <c:valAx>
        <c:axId val="1282881024"/>
        <c:scaling>
          <c:orientation val="minMax"/>
        </c:scaling>
        <c:delete val="1"/>
        <c:axPos val="l"/>
        <c:numFmt formatCode="0%" sourceLinked="1"/>
        <c:majorTickMark val="none"/>
        <c:minorTickMark val="none"/>
        <c:tickLblPos val="nextTo"/>
        <c:crossAx val="1282884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Barlow"/>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solidFill>
                <a:latin typeface="Barlow"/>
                <a:ea typeface="+mn-ea"/>
                <a:cs typeface="+mn-cs"/>
              </a:defRPr>
            </a:pPr>
            <a:r>
              <a:rPr lang="en-NZ" sz="1200" b="1" dirty="0">
                <a:solidFill>
                  <a:schemeClr val="tx2"/>
                </a:solidFill>
                <a:latin typeface="Barlow"/>
              </a:rPr>
              <a:t>Quit other sports to specifically focus on athletics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2"/>
              </a:solidFill>
              <a:latin typeface="Barlow"/>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0.08</c:v>
                </c:pt>
              </c:numCache>
            </c:numRef>
          </c:val>
          <c:extLst>
            <c:ext xmlns:c16="http://schemas.microsoft.com/office/drawing/2014/chart" uri="{C3380CC4-5D6E-409C-BE32-E72D297353CC}">
              <c16:uniqueId val="{00000000-B3B4-49DA-BF94-723115B90097}"/>
            </c:ext>
          </c:extLst>
        </c:ser>
        <c:ser>
          <c:idx val="1"/>
          <c:order val="1"/>
          <c:tx>
            <c:strRef>
              <c:f>Sheet1!$C$1</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0.92</c:v>
                </c:pt>
              </c:numCache>
            </c:numRef>
          </c:val>
          <c:extLst>
            <c:ext xmlns:c16="http://schemas.microsoft.com/office/drawing/2014/chart" uri="{C3380CC4-5D6E-409C-BE32-E72D297353CC}">
              <c16:uniqueId val="{00000001-B3B4-49DA-BF94-723115B90097}"/>
            </c:ext>
          </c:extLst>
        </c:ser>
        <c:ser>
          <c:idx val="2"/>
          <c:order val="2"/>
          <c:tx>
            <c:strRef>
              <c:f>Sheet1!$D$1</c:f>
              <c:strCache>
                <c:ptCount val="1"/>
                <c:pt idx="0">
                  <c:v>Don't know</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c:v>
                </c:pt>
              </c:numCache>
            </c:numRef>
          </c:val>
          <c:extLst>
            <c:ext xmlns:c16="http://schemas.microsoft.com/office/drawing/2014/chart" uri="{C3380CC4-5D6E-409C-BE32-E72D297353CC}">
              <c16:uniqueId val="{00000000-E80C-4E33-BF48-D078B0F29CE5}"/>
            </c:ext>
          </c:extLst>
        </c:ser>
        <c:dLbls>
          <c:showLegendKey val="0"/>
          <c:showVal val="0"/>
          <c:showCatName val="0"/>
          <c:showSerName val="0"/>
          <c:showPercent val="0"/>
          <c:showBubbleSize val="0"/>
        </c:dLbls>
        <c:gapWidth val="219"/>
        <c:overlap val="-27"/>
        <c:axId val="1282884632"/>
        <c:axId val="1282881024"/>
      </c:barChart>
      <c:catAx>
        <c:axId val="1282884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2881024"/>
        <c:crosses val="autoZero"/>
        <c:auto val="1"/>
        <c:lblAlgn val="ctr"/>
        <c:lblOffset val="100"/>
        <c:noMultiLvlLbl val="0"/>
      </c:catAx>
      <c:valAx>
        <c:axId val="1282881024"/>
        <c:scaling>
          <c:orientation val="minMax"/>
        </c:scaling>
        <c:delete val="1"/>
        <c:axPos val="l"/>
        <c:numFmt formatCode="0%" sourceLinked="1"/>
        <c:majorTickMark val="none"/>
        <c:minorTickMark val="none"/>
        <c:tickLblPos val="nextTo"/>
        <c:crossAx val="1282884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Barlow"/>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solidFill>
                <a:latin typeface="Barlow"/>
                <a:ea typeface="+mn-ea"/>
                <a:cs typeface="+mn-cs"/>
              </a:defRPr>
            </a:pPr>
            <a:r>
              <a:rPr lang="en-NZ" sz="1200" b="1" dirty="0">
                <a:solidFill>
                  <a:schemeClr val="tx2"/>
                </a:solidFill>
                <a:latin typeface="Barlow"/>
              </a:rPr>
              <a:t>Only ever trained/ competed in just athletics</a:t>
            </a:r>
            <a:r>
              <a:rPr lang="en-NZ" sz="1200" b="1" baseline="0" dirty="0">
                <a:solidFill>
                  <a:schemeClr val="tx2"/>
                </a:solidFill>
                <a:latin typeface="Barlow"/>
              </a:rPr>
              <a:t> </a:t>
            </a:r>
            <a:endParaRPr lang="en-NZ" sz="1200" b="1" dirty="0">
              <a:solidFill>
                <a:schemeClr val="tx2"/>
              </a:solidFill>
              <a:latin typeface="Barlow"/>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2"/>
              </a:solidFill>
              <a:latin typeface="Barlow"/>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0.11</c:v>
                </c:pt>
              </c:numCache>
            </c:numRef>
          </c:val>
          <c:extLst>
            <c:ext xmlns:c16="http://schemas.microsoft.com/office/drawing/2014/chart" uri="{C3380CC4-5D6E-409C-BE32-E72D297353CC}">
              <c16:uniqueId val="{00000000-B3B4-49DA-BF94-723115B90097}"/>
            </c:ext>
          </c:extLst>
        </c:ser>
        <c:ser>
          <c:idx val="1"/>
          <c:order val="1"/>
          <c:tx>
            <c:strRef>
              <c:f>Sheet1!$C$1</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Barlow"/>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0.88</c:v>
                </c:pt>
              </c:numCache>
            </c:numRef>
          </c:val>
          <c:extLst>
            <c:ext xmlns:c16="http://schemas.microsoft.com/office/drawing/2014/chart" uri="{C3380CC4-5D6E-409C-BE32-E72D297353CC}">
              <c16:uniqueId val="{00000001-B3B4-49DA-BF94-723115B90097}"/>
            </c:ext>
          </c:extLst>
        </c:ser>
        <c:ser>
          <c:idx val="2"/>
          <c:order val="2"/>
          <c:tx>
            <c:strRef>
              <c:f>Sheet1!$D$1</c:f>
              <c:strCache>
                <c:ptCount val="1"/>
                <c:pt idx="0">
                  <c:v>Don't know</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c:v>
                </c:pt>
              </c:numCache>
            </c:numRef>
          </c:val>
          <c:extLst>
            <c:ext xmlns:c16="http://schemas.microsoft.com/office/drawing/2014/chart" uri="{C3380CC4-5D6E-409C-BE32-E72D297353CC}">
              <c16:uniqueId val="{00000000-E80C-4E33-BF48-D078B0F29CE5}"/>
            </c:ext>
          </c:extLst>
        </c:ser>
        <c:dLbls>
          <c:showLegendKey val="0"/>
          <c:showVal val="0"/>
          <c:showCatName val="0"/>
          <c:showSerName val="0"/>
          <c:showPercent val="0"/>
          <c:showBubbleSize val="0"/>
        </c:dLbls>
        <c:gapWidth val="219"/>
        <c:overlap val="-27"/>
        <c:axId val="1282884632"/>
        <c:axId val="1282881024"/>
      </c:barChart>
      <c:catAx>
        <c:axId val="1282884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2881024"/>
        <c:crosses val="autoZero"/>
        <c:auto val="1"/>
        <c:lblAlgn val="ctr"/>
        <c:lblOffset val="100"/>
        <c:noMultiLvlLbl val="0"/>
      </c:catAx>
      <c:valAx>
        <c:axId val="1282881024"/>
        <c:scaling>
          <c:orientation val="minMax"/>
        </c:scaling>
        <c:delete val="1"/>
        <c:axPos val="l"/>
        <c:numFmt formatCode="0%" sourceLinked="1"/>
        <c:majorTickMark val="none"/>
        <c:minorTickMark val="none"/>
        <c:tickLblPos val="nextTo"/>
        <c:crossAx val="1282884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Barlow"/>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94843826339889"/>
          <c:y val="7.3792328709120392E-2"/>
          <c:w val="0.52205156173660106"/>
          <c:h val="0.89736700122223223"/>
        </c:manualLayout>
      </c:layout>
      <c:barChart>
        <c:barDir val="bar"/>
        <c:grouping val="stacked"/>
        <c:varyColors val="0"/>
        <c:ser>
          <c:idx val="2"/>
          <c:order val="0"/>
          <c:tx>
            <c:strRef>
              <c:f>Sheet1!$D$1</c:f>
              <c:strCache>
                <c:ptCount val="1"/>
                <c:pt idx="0">
                  <c:v>[[3]]Satisfied</c:v>
                </c:pt>
              </c:strCache>
            </c:strRef>
          </c:tx>
          <c:spPr>
            <a:solidFill>
              <a:schemeClr val="bg2"/>
            </a:solidFill>
            <a:ln>
              <a:noFill/>
            </a:ln>
            <a:effectLst/>
          </c:spPr>
          <c:invertIfNegative val="0"/>
          <c:dLbls>
            <c:numFmt formatCode="##%;##%" sourceLinked="0"/>
            <c:spPr>
              <a:noFill/>
              <a:ln>
                <a:noFill/>
              </a:ln>
              <a:effectLst/>
            </c:spPr>
            <c:txPr>
              <a:bodyPr wrap="square" lIns="38100" tIns="19050" rIns="38100" bIns="19050" anchor="ctr">
                <a:spAutoFit/>
              </a:bodyPr>
              <a:lstStyle/>
              <a:p>
                <a:pPr>
                  <a:defRPr>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0"/>
                <c:pt idx="0">
                  <c:v>Having clean and well maintained facilities e.g. clubrooms, changing rooms, toilets (n=222)</c:v>
                </c:pt>
                <c:pt idx="1">
                  <c:v>The quality of the coaches or instructors (n=224)</c:v>
                </c:pt>
                <c:pt idx="2">
                  <c:v>Being professional and well managed (n=239)</c:v>
                </c:pt>
                <c:pt idx="3">
                  <c:v>Is fair and provides equal opportunities for all participants (n=239)</c:v>
                </c:pt>
                <c:pt idx="4">
                  <c:v>Having well maintained playing/ training venues/ fields/ courts (n=239)</c:v>
                </c:pt>
                <c:pt idx="5">
                  <c:v>The social environment at the club (n=233)</c:v>
                </c:pt>
                <c:pt idx="6">
                  <c:v>Fostering a sense of pride in our/ their club (n=222)</c:v>
                </c:pt>
                <c:pt idx="7">
                  <c:v>Encouraging good sportsmanship and fair play (n=237)</c:v>
                </c:pt>
                <c:pt idx="8">
                  <c:v>Providing a safe environment for adults and children (n=240)</c:v>
                </c:pt>
                <c:pt idx="9">
                  <c:v>Being friendly and welcoming (n=240)</c:v>
                </c:pt>
              </c:strCache>
            </c:strRef>
          </c:cat>
          <c:val>
            <c:numRef>
              <c:f>Sheet1!$D$2:$D$17</c:f>
              <c:numCache>
                <c:formatCode>0%</c:formatCode>
                <c:ptCount val="10"/>
                <c:pt idx="0">
                  <c:v>-0.27</c:v>
                </c:pt>
                <c:pt idx="1">
                  <c:v>-0.21</c:v>
                </c:pt>
                <c:pt idx="2">
                  <c:v>-0.22</c:v>
                </c:pt>
                <c:pt idx="3">
                  <c:v>-0.23</c:v>
                </c:pt>
                <c:pt idx="4">
                  <c:v>-0.22</c:v>
                </c:pt>
                <c:pt idx="5">
                  <c:v>-0.21</c:v>
                </c:pt>
                <c:pt idx="6">
                  <c:v>-0.18</c:v>
                </c:pt>
                <c:pt idx="7">
                  <c:v>-0.16</c:v>
                </c:pt>
                <c:pt idx="8">
                  <c:v>-0.16</c:v>
                </c:pt>
                <c:pt idx="9">
                  <c:v>-0.14000000000000001</c:v>
                </c:pt>
              </c:numCache>
            </c:numRef>
          </c:val>
          <c:extLst>
            <c:ext xmlns:c16="http://schemas.microsoft.com/office/drawing/2014/chart" uri="{C3380CC4-5D6E-409C-BE32-E72D297353CC}">
              <c16:uniqueId val="{00000003-A3CC-4F08-AF67-2E339B9E3B90}"/>
            </c:ext>
          </c:extLst>
        </c:ser>
        <c:ser>
          <c:idx val="1"/>
          <c:order val="1"/>
          <c:tx>
            <c:strRef>
              <c:f>Sheet1!$C$1</c:f>
              <c:strCache>
                <c:ptCount val="1"/>
                <c:pt idx="0">
                  <c:v>[[2]]Dissatisfied</c:v>
                </c:pt>
              </c:strCache>
            </c:strRef>
          </c:tx>
          <c:spPr>
            <a:solidFill>
              <a:schemeClr val="bg1">
                <a:lumMod val="75000"/>
              </a:schemeClr>
            </a:solidFill>
            <a:ln>
              <a:noFill/>
            </a:ln>
            <a:effectLst/>
          </c:spPr>
          <c:invertIfNegative val="0"/>
          <c:dLbls>
            <c:dLbl>
              <c:idx val="3"/>
              <c:layout>
                <c:manualLayout>
                  <c:x val="6.2500000000000003E-3"/>
                  <c:y val="-5.922300352027128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CC-4F08-AF67-2E339B9E3B90}"/>
                </c:ext>
              </c:extLst>
            </c:dLbl>
            <c:dLbl>
              <c:idx val="7"/>
              <c:layout>
                <c:manualLayout>
                  <c:x val="6.2500000000000003E-3"/>
                  <c:y val="5.42871260974021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F4-47E1-9794-9ED0F7CDD8C3}"/>
                </c:ext>
              </c:extLst>
            </c:dLbl>
            <c:dLbl>
              <c:idx val="8"/>
              <c:layout>
                <c:manualLayout>
                  <c:x val="6.250000000000000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3CC-4F08-AF67-2E339B9E3B90}"/>
                </c:ext>
              </c:extLst>
            </c:dLbl>
            <c:numFmt formatCode="##%;##%" sourceLinked="0"/>
            <c:spPr>
              <a:noFill/>
              <a:ln>
                <a:noFill/>
              </a:ln>
              <a:effectLst/>
            </c:spPr>
            <c:txPr>
              <a:bodyPr wrap="square" lIns="38100" tIns="19050" rIns="38100" bIns="19050" anchor="ctr">
                <a:spAutoFit/>
              </a:bodyPr>
              <a:lstStyle/>
              <a:p>
                <a:pPr>
                  <a:defRPr>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0"/>
                <c:pt idx="0">
                  <c:v>Having clean and well maintained facilities e.g. clubrooms, changing rooms, toilets (n=222)</c:v>
                </c:pt>
                <c:pt idx="1">
                  <c:v>The quality of the coaches or instructors (n=224)</c:v>
                </c:pt>
                <c:pt idx="2">
                  <c:v>Being professional and well managed (n=239)</c:v>
                </c:pt>
                <c:pt idx="3">
                  <c:v>Is fair and provides equal opportunities for all participants (n=239)</c:v>
                </c:pt>
                <c:pt idx="4">
                  <c:v>Having well maintained playing/ training venues/ fields/ courts (n=239)</c:v>
                </c:pt>
                <c:pt idx="5">
                  <c:v>The social environment at the club (n=233)</c:v>
                </c:pt>
                <c:pt idx="6">
                  <c:v>Fostering a sense of pride in our/ their club (n=222)</c:v>
                </c:pt>
                <c:pt idx="7">
                  <c:v>Encouraging good sportsmanship and fair play (n=237)</c:v>
                </c:pt>
                <c:pt idx="8">
                  <c:v>Providing a safe environment for adults and children (n=240)</c:v>
                </c:pt>
                <c:pt idx="9">
                  <c:v>Being friendly and welcoming (n=240)</c:v>
                </c:pt>
              </c:strCache>
            </c:strRef>
          </c:cat>
          <c:val>
            <c:numRef>
              <c:f>Sheet1!$C$2:$C$17</c:f>
              <c:numCache>
                <c:formatCode>0%</c:formatCode>
                <c:ptCount val="10"/>
                <c:pt idx="0">
                  <c:v>-0.05</c:v>
                </c:pt>
                <c:pt idx="1">
                  <c:v>-0.06</c:v>
                </c:pt>
                <c:pt idx="2">
                  <c:v>-0.06</c:v>
                </c:pt>
                <c:pt idx="3">
                  <c:v>-0.05</c:v>
                </c:pt>
                <c:pt idx="4">
                  <c:v>-0.05</c:v>
                </c:pt>
                <c:pt idx="5">
                  <c:v>-0.05</c:v>
                </c:pt>
                <c:pt idx="6">
                  <c:v>-0.06</c:v>
                </c:pt>
                <c:pt idx="7">
                  <c:v>-0.03</c:v>
                </c:pt>
                <c:pt idx="8">
                  <c:v>-0.02</c:v>
                </c:pt>
                <c:pt idx="9">
                  <c:v>-0.02</c:v>
                </c:pt>
              </c:numCache>
            </c:numRef>
          </c:val>
          <c:extLst>
            <c:ext xmlns:c16="http://schemas.microsoft.com/office/drawing/2014/chart" uri="{C3380CC4-5D6E-409C-BE32-E72D297353CC}">
              <c16:uniqueId val="{0000000C-A3CC-4F08-AF67-2E339B9E3B90}"/>
            </c:ext>
          </c:extLst>
        </c:ser>
        <c:ser>
          <c:idx val="0"/>
          <c:order val="2"/>
          <c:tx>
            <c:strRef>
              <c:f>Sheet1!$B$1</c:f>
              <c:strCache>
                <c:ptCount val="1"/>
                <c:pt idx="0">
                  <c:v>[[1]]Extremely dissatisfied</c:v>
                </c:pt>
              </c:strCache>
            </c:strRef>
          </c:tx>
          <c:spPr>
            <a:solidFill>
              <a:schemeClr val="bg1">
                <a:lumMod val="50000"/>
              </a:schemeClr>
            </a:solidFill>
            <a:ln>
              <a:noFill/>
            </a:ln>
            <a:effectLst/>
          </c:spPr>
          <c:invertIfNegative val="0"/>
          <c:dLbls>
            <c:numFmt formatCode="##%;##%" sourceLinked="0"/>
            <c:spPr>
              <a:noFill/>
              <a:ln>
                <a:noFill/>
              </a:ln>
              <a:effectLst/>
            </c:spPr>
            <c:txPr>
              <a:bodyPr wrap="square" lIns="38100" tIns="19050" rIns="38100" bIns="19050" anchor="ctr">
                <a:spAutoFit/>
              </a:bodyPr>
              <a:lstStyle/>
              <a:p>
                <a:pPr>
                  <a:defRPr>
                    <a:latin typeface="Barlow"/>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0"/>
                <c:pt idx="0">
                  <c:v>Having clean and well maintained facilities e.g. clubrooms, changing rooms, toilets (n=222)</c:v>
                </c:pt>
                <c:pt idx="1">
                  <c:v>The quality of the coaches or instructors (n=224)</c:v>
                </c:pt>
                <c:pt idx="2">
                  <c:v>Being professional and well managed (n=239)</c:v>
                </c:pt>
                <c:pt idx="3">
                  <c:v>Is fair and provides equal opportunities for all participants (n=239)</c:v>
                </c:pt>
                <c:pt idx="4">
                  <c:v>Having well maintained playing/ training venues/ fields/ courts (n=239)</c:v>
                </c:pt>
                <c:pt idx="5">
                  <c:v>The social environment at the club (n=233)</c:v>
                </c:pt>
                <c:pt idx="6">
                  <c:v>Fostering a sense of pride in our/ their club (n=222)</c:v>
                </c:pt>
                <c:pt idx="7">
                  <c:v>Encouraging good sportsmanship and fair play (n=237)</c:v>
                </c:pt>
                <c:pt idx="8">
                  <c:v>Providing a safe environment for adults and children (n=240)</c:v>
                </c:pt>
                <c:pt idx="9">
                  <c:v>Being friendly and welcoming (n=240)</c:v>
                </c:pt>
              </c:strCache>
            </c:strRef>
          </c:cat>
          <c:val>
            <c:numRef>
              <c:f>Sheet1!$B$2:$B$17</c:f>
              <c:numCache>
                <c:formatCode>0%</c:formatCode>
                <c:ptCount val="10"/>
                <c:pt idx="0">
                  <c:v>-0.01</c:v>
                </c:pt>
                <c:pt idx="1">
                  <c:v>-0.01</c:v>
                </c:pt>
                <c:pt idx="3">
                  <c:v>-0.01</c:v>
                </c:pt>
                <c:pt idx="9">
                  <c:v>-0.01</c:v>
                </c:pt>
              </c:numCache>
            </c:numRef>
          </c:val>
          <c:extLst>
            <c:ext xmlns:c16="http://schemas.microsoft.com/office/drawing/2014/chart" uri="{C3380CC4-5D6E-409C-BE32-E72D297353CC}">
              <c16:uniqueId val="{00000015-A3CC-4F08-AF67-2E339B9E3B90}"/>
            </c:ext>
          </c:extLst>
        </c:ser>
        <c:ser>
          <c:idx val="3"/>
          <c:order val="3"/>
          <c:tx>
            <c:strRef>
              <c:f>Sheet1!$E$1</c:f>
              <c:strCache>
                <c:ptCount val="1"/>
                <c:pt idx="0">
                  <c:v>[[4]]Very satisfied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Barlow"/>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0"/>
                <c:pt idx="0">
                  <c:v>Having clean and well maintained facilities e.g. clubrooms, changing rooms, toilets (n=222)</c:v>
                </c:pt>
                <c:pt idx="1">
                  <c:v>The quality of the coaches or instructors (n=224)</c:v>
                </c:pt>
                <c:pt idx="2">
                  <c:v>Being professional and well managed (n=239)</c:v>
                </c:pt>
                <c:pt idx="3">
                  <c:v>Is fair and provides equal opportunities for all participants (n=239)</c:v>
                </c:pt>
                <c:pt idx="4">
                  <c:v>Having well maintained playing/ training venues/ fields/ courts (n=239)</c:v>
                </c:pt>
                <c:pt idx="5">
                  <c:v>The social environment at the club (n=233)</c:v>
                </c:pt>
                <c:pt idx="6">
                  <c:v>Fostering a sense of pride in our/ their club (n=222)</c:v>
                </c:pt>
                <c:pt idx="7">
                  <c:v>Encouraging good sportsmanship and fair play (n=237)</c:v>
                </c:pt>
                <c:pt idx="8">
                  <c:v>Providing a safe environment for adults and children (n=240)</c:v>
                </c:pt>
                <c:pt idx="9">
                  <c:v>Being friendly and welcoming (n=240)</c:v>
                </c:pt>
              </c:strCache>
            </c:strRef>
          </c:cat>
          <c:val>
            <c:numRef>
              <c:f>Sheet1!$E$2:$E$17</c:f>
              <c:numCache>
                <c:formatCode>0%</c:formatCode>
                <c:ptCount val="10"/>
                <c:pt idx="0">
                  <c:v>0.36</c:v>
                </c:pt>
                <c:pt idx="1">
                  <c:v>0.28999999999999998</c:v>
                </c:pt>
                <c:pt idx="2">
                  <c:v>0.31</c:v>
                </c:pt>
                <c:pt idx="3">
                  <c:v>0.31</c:v>
                </c:pt>
                <c:pt idx="4">
                  <c:v>0.28999999999999998</c:v>
                </c:pt>
                <c:pt idx="5">
                  <c:v>0.3</c:v>
                </c:pt>
                <c:pt idx="6">
                  <c:v>0.31</c:v>
                </c:pt>
                <c:pt idx="7">
                  <c:v>0.32</c:v>
                </c:pt>
                <c:pt idx="8">
                  <c:v>0.28999999999999998</c:v>
                </c:pt>
                <c:pt idx="9">
                  <c:v>0.3</c:v>
                </c:pt>
              </c:numCache>
            </c:numRef>
          </c:val>
          <c:extLst>
            <c:ext xmlns:c16="http://schemas.microsoft.com/office/drawing/2014/chart" uri="{C3380CC4-5D6E-409C-BE32-E72D297353CC}">
              <c16:uniqueId val="{00000016-A3CC-4F08-AF67-2E339B9E3B90}"/>
            </c:ext>
          </c:extLst>
        </c:ser>
        <c:ser>
          <c:idx val="4"/>
          <c:order val="4"/>
          <c:tx>
            <c:strRef>
              <c:f>Sheet1!$F$1</c:f>
              <c:strCache>
                <c:ptCount val="1"/>
                <c:pt idx="0">
                  <c:v>[[5]]Extremely satisfied</c:v>
                </c:pt>
              </c:strCache>
            </c:strRef>
          </c:tx>
          <c:spPr>
            <a:solidFill>
              <a:schemeClr val="accent6"/>
            </a:solidFill>
            <a:ln>
              <a:noFill/>
            </a:ln>
            <a:effectLst/>
          </c:spPr>
          <c:invertIfNegative val="0"/>
          <c:dLbls>
            <c:spPr>
              <a:noFill/>
              <a:ln>
                <a:noFill/>
              </a:ln>
              <a:effectLst/>
            </c:spPr>
            <c:txPr>
              <a:bodyPr wrap="square" lIns="38100" tIns="19050" rIns="38100" bIns="19050" anchor="ctr">
                <a:spAutoFit/>
              </a:bodyPr>
              <a:lstStyle/>
              <a:p>
                <a:pPr>
                  <a:defRPr>
                    <a:solidFill>
                      <a:schemeClr val="bg1"/>
                    </a:solidFill>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0"/>
                <c:pt idx="0">
                  <c:v>Having clean and well maintained facilities e.g. clubrooms, changing rooms, toilets (n=222)</c:v>
                </c:pt>
                <c:pt idx="1">
                  <c:v>The quality of the coaches or instructors (n=224)</c:v>
                </c:pt>
                <c:pt idx="2">
                  <c:v>Being professional and well managed (n=239)</c:v>
                </c:pt>
                <c:pt idx="3">
                  <c:v>Is fair and provides equal opportunities for all participants (n=239)</c:v>
                </c:pt>
                <c:pt idx="4">
                  <c:v>Having well maintained playing/ training venues/ fields/ courts (n=239)</c:v>
                </c:pt>
                <c:pt idx="5">
                  <c:v>The social environment at the club (n=233)</c:v>
                </c:pt>
                <c:pt idx="6">
                  <c:v>Fostering a sense of pride in our/ their club (n=222)</c:v>
                </c:pt>
                <c:pt idx="7">
                  <c:v>Encouraging good sportsmanship and fair play (n=237)</c:v>
                </c:pt>
                <c:pt idx="8">
                  <c:v>Providing a safe environment for adults and children (n=240)</c:v>
                </c:pt>
                <c:pt idx="9">
                  <c:v>Being friendly and welcoming (n=240)</c:v>
                </c:pt>
              </c:strCache>
            </c:strRef>
          </c:cat>
          <c:val>
            <c:numRef>
              <c:f>Sheet1!$F$2:$F$17</c:f>
              <c:numCache>
                <c:formatCode>0%</c:formatCode>
                <c:ptCount val="10"/>
                <c:pt idx="0">
                  <c:v>0.32</c:v>
                </c:pt>
                <c:pt idx="1">
                  <c:v>0.42</c:v>
                </c:pt>
                <c:pt idx="2">
                  <c:v>0.41</c:v>
                </c:pt>
                <c:pt idx="3">
                  <c:v>0.41</c:v>
                </c:pt>
                <c:pt idx="4">
                  <c:v>0.43</c:v>
                </c:pt>
                <c:pt idx="5">
                  <c:v>0.43</c:v>
                </c:pt>
                <c:pt idx="6">
                  <c:v>0.45</c:v>
                </c:pt>
                <c:pt idx="7">
                  <c:v>0.49</c:v>
                </c:pt>
                <c:pt idx="8">
                  <c:v>0.53</c:v>
                </c:pt>
                <c:pt idx="9">
                  <c:v>0.53</c:v>
                </c:pt>
              </c:numCache>
            </c:numRef>
          </c:val>
          <c:extLst>
            <c:ext xmlns:c16="http://schemas.microsoft.com/office/drawing/2014/chart" uri="{C3380CC4-5D6E-409C-BE32-E72D297353CC}">
              <c16:uniqueId val="{0000001F-A3CC-4F08-AF67-2E339B9E3B90}"/>
            </c:ext>
          </c:extLst>
        </c:ser>
        <c:dLbls>
          <c:dLblPos val="ctr"/>
          <c:showLegendKey val="0"/>
          <c:showVal val="1"/>
          <c:showCatName val="0"/>
          <c:showSerName val="0"/>
          <c:showPercent val="0"/>
          <c:showBubbleSize val="0"/>
        </c:dLbls>
        <c:gapWidth val="69"/>
        <c:overlap val="100"/>
        <c:axId val="357153152"/>
        <c:axId val="357147272"/>
      </c:barChart>
      <c:catAx>
        <c:axId val="357153152"/>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arlow"/>
                <a:ea typeface="+mn-ea"/>
                <a:cs typeface="+mn-cs"/>
              </a:defRPr>
            </a:pPr>
            <a:endParaRPr lang="en-US"/>
          </a:p>
        </c:txPr>
        <c:crossAx val="357147272"/>
        <c:crosses val="autoZero"/>
        <c:auto val="1"/>
        <c:lblAlgn val="ctr"/>
        <c:lblOffset val="100"/>
        <c:noMultiLvlLbl val="0"/>
      </c:catAx>
      <c:valAx>
        <c:axId val="357147272"/>
        <c:scaling>
          <c:orientation val="minMax"/>
        </c:scaling>
        <c:delete val="1"/>
        <c:axPos val="b"/>
        <c:numFmt formatCode="0%" sourceLinked="1"/>
        <c:majorTickMark val="none"/>
        <c:minorTickMark val="none"/>
        <c:tickLblPos val="nextTo"/>
        <c:crossAx val="357153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94843826339889"/>
          <c:y val="7.3792328709120392E-2"/>
          <c:w val="0.52205156173660106"/>
          <c:h val="0.89736700122223223"/>
        </c:manualLayout>
      </c:layout>
      <c:barChart>
        <c:barDir val="bar"/>
        <c:grouping val="stacked"/>
        <c:varyColors val="0"/>
        <c:ser>
          <c:idx val="2"/>
          <c:order val="0"/>
          <c:tx>
            <c:strRef>
              <c:f>Sheet1!$D$1</c:f>
              <c:strCache>
                <c:ptCount val="1"/>
                <c:pt idx="0">
                  <c:v>Satisfied</c:v>
                </c:pt>
              </c:strCache>
            </c:strRef>
          </c:tx>
          <c:spPr>
            <a:solidFill>
              <a:schemeClr val="bg2"/>
            </a:solidFill>
            <a:ln>
              <a:noFill/>
            </a:ln>
            <a:effectLst/>
          </c:spPr>
          <c:invertIfNegative val="0"/>
          <c:dLbls>
            <c:numFmt formatCode="##%;##%" sourceLinked="0"/>
            <c:spPr>
              <a:noFill/>
              <a:ln>
                <a:noFill/>
              </a:ln>
              <a:effectLst/>
            </c:spPr>
            <c:txPr>
              <a:bodyPr wrap="square" lIns="38100" tIns="19050" rIns="38100" bIns="19050" anchor="ctr">
                <a:spAutoFit/>
              </a:bodyPr>
              <a:lstStyle/>
              <a:p>
                <a:pPr>
                  <a:defRPr>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8"/>
                <c:pt idx="0">
                  <c:v>Making me/ them aware of the developments occurring in sport across New Zealand in terms of training, equipment, new programmes, coaching and officiating, club and event management (n=222)</c:v>
                </c:pt>
                <c:pt idx="1">
                  <c:v>Making me/ you aware of the benefits provided to me/ your child as a member of Athletics NZ (n=210)</c:v>
                </c:pt>
                <c:pt idx="2">
                  <c:v>Communicating with you about the coaching, officiating and event opportunities and development provided by Athletics NZ (n=218)</c:v>
                </c:pt>
                <c:pt idx="3">
                  <c:v>Engaging with the local community (n=210)</c:v>
                </c:pt>
                <c:pt idx="4">
                  <c:v>Being responsive to my/ their needs and requirements (n=234)</c:v>
                </c:pt>
                <c:pt idx="5">
                  <c:v>Having qualified / experienced officials/ coaches available when I/ they compete (n=223)</c:v>
                </c:pt>
                <c:pt idx="6">
                  <c:v>Helping me/ them to develop/ fulfil my/ their potential (n=238)</c:v>
                </c:pt>
                <c:pt idx="7">
                  <c:v>Providing me/ them the information I/ they need when I/ they need it (n=241)</c:v>
                </c:pt>
              </c:strCache>
            </c:strRef>
          </c:cat>
          <c:val>
            <c:numRef>
              <c:f>Sheet1!$D$2:$D$15</c:f>
              <c:numCache>
                <c:formatCode>0%</c:formatCode>
                <c:ptCount val="8"/>
                <c:pt idx="0">
                  <c:v>-0.38</c:v>
                </c:pt>
                <c:pt idx="1">
                  <c:v>-0.36</c:v>
                </c:pt>
                <c:pt idx="2">
                  <c:v>-0.37</c:v>
                </c:pt>
                <c:pt idx="3">
                  <c:v>-0.39</c:v>
                </c:pt>
                <c:pt idx="4">
                  <c:v>-0.28999999999999998</c:v>
                </c:pt>
                <c:pt idx="5">
                  <c:v>-0.28000000000000003</c:v>
                </c:pt>
                <c:pt idx="6">
                  <c:v>-0.24</c:v>
                </c:pt>
                <c:pt idx="7">
                  <c:v>-0.25</c:v>
                </c:pt>
              </c:numCache>
            </c:numRef>
          </c:val>
          <c:extLst>
            <c:ext xmlns:c16="http://schemas.microsoft.com/office/drawing/2014/chart" uri="{C3380CC4-5D6E-409C-BE32-E72D297353CC}">
              <c16:uniqueId val="{00000003-A3CC-4F08-AF67-2E339B9E3B90}"/>
            </c:ext>
          </c:extLst>
        </c:ser>
        <c:ser>
          <c:idx val="1"/>
          <c:order val="1"/>
          <c:tx>
            <c:strRef>
              <c:f>Sheet1!$C$1</c:f>
              <c:strCache>
                <c:ptCount val="1"/>
                <c:pt idx="0">
                  <c:v>Dissatisfied</c:v>
                </c:pt>
              </c:strCache>
            </c:strRef>
          </c:tx>
          <c:spPr>
            <a:solidFill>
              <a:schemeClr val="bg1">
                <a:lumMod val="75000"/>
              </a:schemeClr>
            </a:solidFill>
            <a:ln>
              <a:noFill/>
            </a:ln>
            <a:effectLst/>
          </c:spPr>
          <c:invertIfNegative val="0"/>
          <c:dLbls>
            <c:dLbl>
              <c:idx val="3"/>
              <c:layout>
                <c:manualLayout>
                  <c:x val="6.2500000000000003E-3"/>
                  <c:y val="-5.922300352027128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CC-4F08-AF67-2E339B9E3B90}"/>
                </c:ext>
              </c:extLst>
            </c:dLbl>
            <c:dLbl>
              <c:idx val="7"/>
              <c:layout>
                <c:manualLayout>
                  <c:x val="6.2500000000000003E-3"/>
                  <c:y val="5.42871260974021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F4-47E1-9794-9ED0F7CDD8C3}"/>
                </c:ext>
              </c:extLst>
            </c:dLbl>
            <c:dLbl>
              <c:idx val="8"/>
              <c:layout>
                <c:manualLayout>
                  <c:x val="6.250000000000000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3CC-4F08-AF67-2E339B9E3B90}"/>
                </c:ext>
              </c:extLst>
            </c:dLbl>
            <c:numFmt formatCode="##%;##%" sourceLinked="0"/>
            <c:spPr>
              <a:noFill/>
              <a:ln>
                <a:noFill/>
              </a:ln>
              <a:effectLst/>
            </c:spPr>
            <c:txPr>
              <a:bodyPr wrap="square" lIns="38100" tIns="19050" rIns="38100" bIns="19050" anchor="ctr">
                <a:spAutoFit/>
              </a:bodyPr>
              <a:lstStyle/>
              <a:p>
                <a:pPr>
                  <a:defRPr>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8"/>
                <c:pt idx="0">
                  <c:v>Making me/ them aware of the developments occurring in sport across New Zealand in terms of training, equipment, new programmes, coaching and officiating, club and event management (n=222)</c:v>
                </c:pt>
                <c:pt idx="1">
                  <c:v>Making me/ you aware of the benefits provided to me/ your child as a member of Athletics NZ (n=210)</c:v>
                </c:pt>
                <c:pt idx="2">
                  <c:v>Communicating with you about the coaching, officiating and event opportunities and development provided by Athletics NZ (n=218)</c:v>
                </c:pt>
                <c:pt idx="3">
                  <c:v>Engaging with the local community (n=210)</c:v>
                </c:pt>
                <c:pt idx="4">
                  <c:v>Being responsive to my/ their needs and requirements (n=234)</c:v>
                </c:pt>
                <c:pt idx="5">
                  <c:v>Having qualified / experienced officials/ coaches available when I/ they compete (n=223)</c:v>
                </c:pt>
                <c:pt idx="6">
                  <c:v>Helping me/ them to develop/ fulfil my/ their potential (n=238)</c:v>
                </c:pt>
                <c:pt idx="7">
                  <c:v>Providing me/ them the information I/ they need when I/ they need it (n=241)</c:v>
                </c:pt>
              </c:strCache>
            </c:strRef>
          </c:cat>
          <c:val>
            <c:numRef>
              <c:f>Sheet1!$C$2:$C$15</c:f>
              <c:numCache>
                <c:formatCode>0%</c:formatCode>
                <c:ptCount val="8"/>
                <c:pt idx="0">
                  <c:v>-0.14000000000000001</c:v>
                </c:pt>
                <c:pt idx="1">
                  <c:v>-0.16</c:v>
                </c:pt>
                <c:pt idx="2">
                  <c:v>-0.13</c:v>
                </c:pt>
                <c:pt idx="3">
                  <c:v>-0.04</c:v>
                </c:pt>
                <c:pt idx="4">
                  <c:v>-0.06</c:v>
                </c:pt>
                <c:pt idx="5">
                  <c:v>-0.06</c:v>
                </c:pt>
                <c:pt idx="6">
                  <c:v>-0.08</c:v>
                </c:pt>
                <c:pt idx="7">
                  <c:v>-0.05</c:v>
                </c:pt>
              </c:numCache>
            </c:numRef>
          </c:val>
          <c:extLst>
            <c:ext xmlns:c16="http://schemas.microsoft.com/office/drawing/2014/chart" uri="{C3380CC4-5D6E-409C-BE32-E72D297353CC}">
              <c16:uniqueId val="{0000000C-A3CC-4F08-AF67-2E339B9E3B90}"/>
            </c:ext>
          </c:extLst>
        </c:ser>
        <c:ser>
          <c:idx val="0"/>
          <c:order val="2"/>
          <c:tx>
            <c:strRef>
              <c:f>Sheet1!$B$1</c:f>
              <c:strCache>
                <c:ptCount val="1"/>
                <c:pt idx="0">
                  <c:v>Extremely dissatisfied</c:v>
                </c:pt>
              </c:strCache>
            </c:strRef>
          </c:tx>
          <c:spPr>
            <a:solidFill>
              <a:schemeClr val="bg1">
                <a:lumMod val="50000"/>
              </a:schemeClr>
            </a:solidFill>
            <a:ln>
              <a:noFill/>
            </a:ln>
            <a:effectLst/>
          </c:spPr>
          <c:invertIfNegative val="0"/>
          <c:dLbls>
            <c:numFmt formatCode="##%;##%" sourceLinked="0"/>
            <c:spPr>
              <a:noFill/>
              <a:ln>
                <a:noFill/>
              </a:ln>
              <a:effectLst/>
            </c:spPr>
            <c:txPr>
              <a:bodyPr wrap="square" lIns="38100" tIns="19050" rIns="38100" bIns="19050" anchor="ctr">
                <a:spAutoFit/>
              </a:bodyPr>
              <a:lstStyle/>
              <a:p>
                <a:pPr>
                  <a:defRPr>
                    <a:latin typeface="Barlow"/>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8"/>
                <c:pt idx="0">
                  <c:v>Making me/ them aware of the developments occurring in sport across New Zealand in terms of training, equipment, new programmes, coaching and officiating, club and event management (n=222)</c:v>
                </c:pt>
                <c:pt idx="1">
                  <c:v>Making me/ you aware of the benefits provided to me/ your child as a member of Athletics NZ (n=210)</c:v>
                </c:pt>
                <c:pt idx="2">
                  <c:v>Communicating with you about the coaching, officiating and event opportunities and development provided by Athletics NZ (n=218)</c:v>
                </c:pt>
                <c:pt idx="3">
                  <c:v>Engaging with the local community (n=210)</c:v>
                </c:pt>
                <c:pt idx="4">
                  <c:v>Being responsive to my/ their needs and requirements (n=234)</c:v>
                </c:pt>
                <c:pt idx="5">
                  <c:v>Having qualified / experienced officials/ coaches available when I/ they compete (n=223)</c:v>
                </c:pt>
                <c:pt idx="6">
                  <c:v>Helping me/ them to develop/ fulfil my/ their potential (n=238)</c:v>
                </c:pt>
                <c:pt idx="7">
                  <c:v>Providing me/ them the information I/ they need when I/ they need it (n=241)</c:v>
                </c:pt>
              </c:strCache>
            </c:strRef>
          </c:cat>
          <c:val>
            <c:numRef>
              <c:f>Sheet1!$B$2:$B$15</c:f>
              <c:numCache>
                <c:formatCode>0%</c:formatCode>
                <c:ptCount val="8"/>
                <c:pt idx="0">
                  <c:v>-0.02</c:v>
                </c:pt>
                <c:pt idx="1">
                  <c:v>-0.01</c:v>
                </c:pt>
                <c:pt idx="2">
                  <c:v>-0.01</c:v>
                </c:pt>
                <c:pt idx="3">
                  <c:v>-0.01</c:v>
                </c:pt>
                <c:pt idx="4">
                  <c:v>-0.01</c:v>
                </c:pt>
                <c:pt idx="5">
                  <c:v>-0.01</c:v>
                </c:pt>
                <c:pt idx="6">
                  <c:v>-0.01</c:v>
                </c:pt>
                <c:pt idx="7">
                  <c:v>-0.02</c:v>
                </c:pt>
              </c:numCache>
            </c:numRef>
          </c:val>
          <c:extLst>
            <c:ext xmlns:c16="http://schemas.microsoft.com/office/drawing/2014/chart" uri="{C3380CC4-5D6E-409C-BE32-E72D297353CC}">
              <c16:uniqueId val="{00000015-A3CC-4F08-AF67-2E339B9E3B90}"/>
            </c:ext>
          </c:extLst>
        </c:ser>
        <c:ser>
          <c:idx val="3"/>
          <c:order val="3"/>
          <c:tx>
            <c:strRef>
              <c:f>Sheet1!$E$1</c:f>
              <c:strCache>
                <c:ptCount val="1"/>
                <c:pt idx="0">
                  <c:v>Very Satisfied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Barlow"/>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8"/>
                <c:pt idx="0">
                  <c:v>Making me/ them aware of the developments occurring in sport across New Zealand in terms of training, equipment, new programmes, coaching and officiating, club and event management (n=222)</c:v>
                </c:pt>
                <c:pt idx="1">
                  <c:v>Making me/ you aware of the benefits provided to me/ your child as a member of Athletics NZ (n=210)</c:v>
                </c:pt>
                <c:pt idx="2">
                  <c:v>Communicating with you about the coaching, officiating and event opportunities and development provided by Athletics NZ (n=218)</c:v>
                </c:pt>
                <c:pt idx="3">
                  <c:v>Engaging with the local community (n=210)</c:v>
                </c:pt>
                <c:pt idx="4">
                  <c:v>Being responsive to my/ their needs and requirements (n=234)</c:v>
                </c:pt>
                <c:pt idx="5">
                  <c:v>Having qualified / experienced officials/ coaches available when I/ they compete (n=223)</c:v>
                </c:pt>
                <c:pt idx="6">
                  <c:v>Helping me/ them to develop/ fulfil my/ their potential (n=238)</c:v>
                </c:pt>
                <c:pt idx="7">
                  <c:v>Providing me/ them the information I/ they need when I/ they need it (n=241)</c:v>
                </c:pt>
              </c:strCache>
            </c:strRef>
          </c:cat>
          <c:val>
            <c:numRef>
              <c:f>Sheet1!$E$2:$E$15</c:f>
              <c:numCache>
                <c:formatCode>0%</c:formatCode>
                <c:ptCount val="8"/>
                <c:pt idx="0">
                  <c:v>0.24</c:v>
                </c:pt>
                <c:pt idx="1">
                  <c:v>0.25</c:v>
                </c:pt>
                <c:pt idx="2">
                  <c:v>0.21</c:v>
                </c:pt>
                <c:pt idx="3">
                  <c:v>0.3</c:v>
                </c:pt>
                <c:pt idx="4">
                  <c:v>0.3</c:v>
                </c:pt>
                <c:pt idx="5">
                  <c:v>0.27</c:v>
                </c:pt>
                <c:pt idx="6">
                  <c:v>0.31</c:v>
                </c:pt>
                <c:pt idx="7">
                  <c:v>0.28999999999999998</c:v>
                </c:pt>
              </c:numCache>
            </c:numRef>
          </c:val>
          <c:extLst>
            <c:ext xmlns:c16="http://schemas.microsoft.com/office/drawing/2014/chart" uri="{C3380CC4-5D6E-409C-BE32-E72D297353CC}">
              <c16:uniqueId val="{00000016-A3CC-4F08-AF67-2E339B9E3B90}"/>
            </c:ext>
          </c:extLst>
        </c:ser>
        <c:ser>
          <c:idx val="4"/>
          <c:order val="4"/>
          <c:tx>
            <c:strRef>
              <c:f>Sheet1!$F$1</c:f>
              <c:strCache>
                <c:ptCount val="1"/>
                <c:pt idx="0">
                  <c:v>Extremely Satisfied</c:v>
                </c:pt>
              </c:strCache>
            </c:strRef>
          </c:tx>
          <c:spPr>
            <a:solidFill>
              <a:schemeClr val="accent6"/>
            </a:solidFill>
            <a:ln>
              <a:noFill/>
            </a:ln>
            <a:effectLst/>
          </c:spPr>
          <c:invertIfNegative val="0"/>
          <c:dLbls>
            <c:spPr>
              <a:noFill/>
              <a:ln>
                <a:noFill/>
              </a:ln>
              <a:effectLst/>
            </c:spPr>
            <c:txPr>
              <a:bodyPr wrap="square" lIns="38100" tIns="19050" rIns="38100" bIns="19050" anchor="ctr">
                <a:spAutoFit/>
              </a:bodyPr>
              <a:lstStyle/>
              <a:p>
                <a:pPr>
                  <a:defRPr>
                    <a:solidFill>
                      <a:schemeClr val="bg1"/>
                    </a:solidFill>
                    <a:latin typeface="Barlow"/>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8"/>
                <c:pt idx="0">
                  <c:v>Making me/ them aware of the developments occurring in sport across New Zealand in terms of training, equipment, new programmes, coaching and officiating, club and event management (n=222)</c:v>
                </c:pt>
                <c:pt idx="1">
                  <c:v>Making me/ you aware of the benefits provided to me/ your child as a member of Athletics NZ (n=210)</c:v>
                </c:pt>
                <c:pt idx="2">
                  <c:v>Communicating with you about the coaching, officiating and event opportunities and development provided by Athletics NZ (n=218)</c:v>
                </c:pt>
                <c:pt idx="3">
                  <c:v>Engaging with the local community (n=210)</c:v>
                </c:pt>
                <c:pt idx="4">
                  <c:v>Being responsive to my/ their needs and requirements (n=234)</c:v>
                </c:pt>
                <c:pt idx="5">
                  <c:v>Having qualified / experienced officials/ coaches available when I/ they compete (n=223)</c:v>
                </c:pt>
                <c:pt idx="6">
                  <c:v>Helping me/ them to develop/ fulfil my/ their potential (n=238)</c:v>
                </c:pt>
                <c:pt idx="7">
                  <c:v>Providing me/ them the information I/ they need when I/ they need it (n=241)</c:v>
                </c:pt>
              </c:strCache>
            </c:strRef>
          </c:cat>
          <c:val>
            <c:numRef>
              <c:f>Sheet1!$F$2:$F$15</c:f>
              <c:numCache>
                <c:formatCode>0%</c:formatCode>
                <c:ptCount val="8"/>
                <c:pt idx="0">
                  <c:v>0.22</c:v>
                </c:pt>
                <c:pt idx="1">
                  <c:v>0.22</c:v>
                </c:pt>
                <c:pt idx="2">
                  <c:v>0.28000000000000003</c:v>
                </c:pt>
                <c:pt idx="3">
                  <c:v>0.26</c:v>
                </c:pt>
                <c:pt idx="4">
                  <c:v>0.33</c:v>
                </c:pt>
                <c:pt idx="5">
                  <c:v>0.38</c:v>
                </c:pt>
                <c:pt idx="6">
                  <c:v>0.36</c:v>
                </c:pt>
                <c:pt idx="7">
                  <c:v>0.4</c:v>
                </c:pt>
              </c:numCache>
            </c:numRef>
          </c:val>
          <c:extLst>
            <c:ext xmlns:c16="http://schemas.microsoft.com/office/drawing/2014/chart" uri="{C3380CC4-5D6E-409C-BE32-E72D297353CC}">
              <c16:uniqueId val="{0000001F-A3CC-4F08-AF67-2E339B9E3B90}"/>
            </c:ext>
          </c:extLst>
        </c:ser>
        <c:dLbls>
          <c:dLblPos val="ctr"/>
          <c:showLegendKey val="0"/>
          <c:showVal val="1"/>
          <c:showCatName val="0"/>
          <c:showSerName val="0"/>
          <c:showPercent val="0"/>
          <c:showBubbleSize val="0"/>
        </c:dLbls>
        <c:gapWidth val="69"/>
        <c:overlap val="100"/>
        <c:axId val="357153152"/>
        <c:axId val="357147272"/>
      </c:barChart>
      <c:catAx>
        <c:axId val="357153152"/>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arlow"/>
                <a:ea typeface="+mn-ea"/>
                <a:cs typeface="+mn-cs"/>
              </a:defRPr>
            </a:pPr>
            <a:endParaRPr lang="en-US"/>
          </a:p>
        </c:txPr>
        <c:crossAx val="357147272"/>
        <c:crosses val="autoZero"/>
        <c:auto val="1"/>
        <c:lblAlgn val="ctr"/>
        <c:lblOffset val="100"/>
        <c:noMultiLvlLbl val="0"/>
      </c:catAx>
      <c:valAx>
        <c:axId val="357147272"/>
        <c:scaling>
          <c:orientation val="minMax"/>
        </c:scaling>
        <c:delete val="1"/>
        <c:axPos val="b"/>
        <c:numFmt formatCode="0%" sourceLinked="1"/>
        <c:majorTickMark val="none"/>
        <c:minorTickMark val="none"/>
        <c:tickLblPos val="nextTo"/>
        <c:crossAx val="357153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9699480181427"/>
          <c:y val="3.778202204626966E-2"/>
          <c:w val="0.51913566634241393"/>
          <c:h val="0.86692770541128905"/>
        </c:manualLayout>
      </c:layout>
      <c:barChart>
        <c:barDir val="bar"/>
        <c:grouping val="clustered"/>
        <c:varyColors val="0"/>
        <c:ser>
          <c:idx val="0"/>
          <c:order val="0"/>
          <c:tx>
            <c:strRef>
              <c:f>Sheet1!$B$1</c:f>
              <c:strCache>
                <c:ptCount val="1"/>
                <c:pt idx="0">
                  <c:v>13-18 year olds 2021</c:v>
                </c:pt>
              </c:strCache>
            </c:strRef>
          </c:tx>
          <c:spPr>
            <a:solidFill>
              <a:schemeClr val="accent2"/>
            </a:solidFill>
            <a:ln>
              <a:solidFill>
                <a:schemeClr val="bg1"/>
              </a:solidFill>
            </a:ln>
          </c:spPr>
          <c:invertIfNegative val="0"/>
          <c:dLbls>
            <c:dLbl>
              <c:idx val="0"/>
              <c:spPr>
                <a:noFill/>
                <a:ln w="19050">
                  <a:solidFill>
                    <a:schemeClr val="accent3"/>
                  </a:solidFill>
                </a:ln>
                <a:effectLst/>
              </c:spPr>
              <c:txPr>
                <a:bodyPr wrap="square" lIns="38100" tIns="19050" rIns="38100" bIns="19050" anchor="ctr" anchorCtr="0">
                  <a:spAutoFit/>
                </a:bodyPr>
                <a:lstStyle/>
                <a:p>
                  <a:pPr algn="ctr">
                    <a:defRPr lang="en-US" sz="1200" b="0" i="0" u="none" strike="noStrike" kern="1200" baseline="0">
                      <a:solidFill>
                        <a:schemeClr val="tx1"/>
                      </a:solidFill>
                      <a:latin typeface="Barlow"/>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9DA-4ACB-A658-9AAE24954069}"/>
                </c:ext>
              </c:extLst>
            </c:dLbl>
            <c:dLbl>
              <c:idx val="2"/>
              <c:spPr>
                <a:noFill/>
                <a:ln w="19050">
                  <a:solidFill>
                    <a:srgbClr val="00B050"/>
                  </a:solidFill>
                </a:ln>
                <a:effectLst/>
              </c:spPr>
              <c:txPr>
                <a:bodyPr wrap="square" lIns="38100" tIns="19050" rIns="38100" bIns="19050" anchor="ctr" anchorCtr="0">
                  <a:spAutoFit/>
                </a:bodyPr>
                <a:lstStyle/>
                <a:p>
                  <a:pPr algn="ctr">
                    <a:defRPr lang="en-US" sz="1200" b="0" i="0" u="none" strike="noStrike" kern="1200" baseline="0">
                      <a:solidFill>
                        <a:schemeClr val="tx1"/>
                      </a:solidFill>
                      <a:latin typeface="Barlow"/>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D9DA-4ACB-A658-9AAE24954069}"/>
                </c:ext>
              </c:extLst>
            </c:dLbl>
            <c:dLbl>
              <c:idx val="3"/>
              <c:tx>
                <c:rich>
                  <a:bodyPr/>
                  <a:lstStyle/>
                  <a:p>
                    <a:fld id="{BCF380EB-B20A-4EEC-8B53-AAEDA9A80E1F}" type="VALUE">
                      <a:rPr lang="en-US" smtClean="0"/>
                      <a:pPr/>
                      <a:t>[VALUE]</a:t>
                    </a:fld>
                    <a:r>
                      <a:rPr kumimoji="0" lang="en-US" sz="1200" b="0" i="0" u="none" strike="noStrike" kern="1200" cap="none" spc="0" normalizeH="0" baseline="0" noProof="0" dirty="0">
                        <a:ln>
                          <a:noFill/>
                        </a:ln>
                        <a:solidFill>
                          <a:srgbClr val="000000"/>
                        </a:solidFill>
                        <a:effectLst/>
                        <a:uLnTx/>
                        <a:uFillTx/>
                        <a:latin typeface="Barlow"/>
                        <a:sym typeface="Wingdings 3"/>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8A-4410-BBBE-113EB7B65DC4}"/>
                </c:ext>
              </c:extLst>
            </c:dLbl>
            <c:dLbl>
              <c:idx val="4"/>
              <c:tx>
                <c:rich>
                  <a:bodyPr/>
                  <a:lstStyle/>
                  <a:p>
                    <a:fld id="{D69891C4-8B51-42F1-A7D9-532BDD0349A8}" type="VALUE">
                      <a:rPr lang="en-US" smtClean="0"/>
                      <a:pPr/>
                      <a:t>[VALUE]</a:t>
                    </a:fld>
                    <a:r>
                      <a:rPr kumimoji="0" lang="en-US" sz="1200" b="0" i="0" u="none" strike="noStrike" kern="1200" cap="none" spc="0" normalizeH="0" baseline="0" noProof="0" dirty="0">
                        <a:ln>
                          <a:noFill/>
                        </a:ln>
                        <a:solidFill>
                          <a:srgbClr val="000000"/>
                        </a:solidFill>
                        <a:effectLst/>
                        <a:uLnTx/>
                        <a:uFillTx/>
                        <a:latin typeface="Barlow"/>
                        <a:sym typeface="Wingdings 3"/>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F8A-4410-BBBE-113EB7B65DC4}"/>
                </c:ext>
              </c:extLst>
            </c:dLbl>
            <c:dLbl>
              <c:idx val="6"/>
              <c:spPr>
                <a:noFill/>
                <a:ln w="19050">
                  <a:solidFill>
                    <a:srgbClr val="00B050"/>
                  </a:solidFill>
                </a:ln>
                <a:effectLst/>
              </c:spPr>
              <c:txPr>
                <a:bodyPr wrap="square" lIns="38100" tIns="19050" rIns="38100" bIns="19050" anchor="ctr" anchorCtr="0">
                  <a:spAutoFit/>
                </a:bodyPr>
                <a:lstStyle/>
                <a:p>
                  <a:pPr algn="ctr">
                    <a:defRPr lang="en-US" sz="1200" b="0" i="0" u="none" strike="noStrike" kern="1200" baseline="0">
                      <a:solidFill>
                        <a:schemeClr val="tx1"/>
                      </a:solidFill>
                      <a:latin typeface="Barlow"/>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9DA-4ACB-A658-9AAE24954069}"/>
                </c:ext>
              </c:extLst>
            </c:dLbl>
            <c:dLbl>
              <c:idx val="7"/>
              <c:spPr>
                <a:noFill/>
                <a:ln w="19050">
                  <a:solidFill>
                    <a:srgbClr val="00B050"/>
                  </a:solidFill>
                </a:ln>
                <a:effectLst/>
              </c:spPr>
              <c:txPr>
                <a:bodyPr wrap="square" lIns="38100" tIns="19050" rIns="38100" bIns="19050" anchor="ctr" anchorCtr="0">
                  <a:spAutoFit/>
                </a:bodyPr>
                <a:lstStyle/>
                <a:p>
                  <a:pPr algn="ctr">
                    <a:defRPr lang="en-US" sz="1200" b="0" i="0" u="none" strike="noStrike" kern="1200" baseline="0">
                      <a:solidFill>
                        <a:schemeClr val="tx1"/>
                      </a:solidFill>
                      <a:latin typeface="Barlow"/>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D9DA-4ACB-A658-9AAE24954069}"/>
                </c:ext>
              </c:extLst>
            </c:dLbl>
            <c:spPr>
              <a:noFill/>
              <a:ln>
                <a:noFill/>
              </a:ln>
              <a:effectLst/>
            </c:spPr>
            <c:txPr>
              <a:bodyPr wrap="square" lIns="38100" tIns="19050" rIns="38100" bIns="19050" anchor="ctr" anchorCtr="0">
                <a:spAutoFit/>
              </a:bodyPr>
              <a:lstStyle/>
              <a:p>
                <a:pPr algn="ctr">
                  <a:defRPr lang="en-US" sz="1200" b="0" i="0" u="none" strike="noStrike" kern="1200" baseline="0">
                    <a:solidFill>
                      <a:schemeClr val="tx1"/>
                    </a:solidFill>
                    <a:latin typeface="Barlow"/>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8"/>
                <c:pt idx="0">
                  <c:v>Participant development programmes</c:v>
                </c:pt>
                <c:pt idx="1">
                  <c:v>Facilities e.g. club rooms, changing rooms, toilets</c:v>
                </c:pt>
                <c:pt idx="2">
                  <c:v>Number of coaches or instructors</c:v>
                </c:pt>
                <c:pt idx="3">
                  <c:v>Playing/ training venues/ fields</c:v>
                </c:pt>
                <c:pt idx="4">
                  <c:v>Quality of coaching or instructors</c:v>
                </c:pt>
                <c:pt idx="5">
                  <c:v>Other</c:v>
                </c:pt>
                <c:pt idx="6">
                  <c:v>Don't know</c:v>
                </c:pt>
                <c:pt idx="7">
                  <c:v>I don't want them to improve anything</c:v>
                </c:pt>
              </c:strCache>
            </c:strRef>
          </c:cat>
          <c:val>
            <c:numRef>
              <c:f>Sheet1!$B$2:$B$14</c:f>
              <c:numCache>
                <c:formatCode>0%</c:formatCode>
                <c:ptCount val="8"/>
                <c:pt idx="0">
                  <c:v>0.15</c:v>
                </c:pt>
                <c:pt idx="1">
                  <c:v>0.1</c:v>
                </c:pt>
                <c:pt idx="2">
                  <c:v>0.09</c:v>
                </c:pt>
                <c:pt idx="3">
                  <c:v>0.08</c:v>
                </c:pt>
                <c:pt idx="4">
                  <c:v>0.08</c:v>
                </c:pt>
                <c:pt idx="5">
                  <c:v>0.06</c:v>
                </c:pt>
                <c:pt idx="6">
                  <c:v>0.15</c:v>
                </c:pt>
                <c:pt idx="7">
                  <c:v>0.13</c:v>
                </c:pt>
              </c:numCache>
            </c:numRef>
          </c:val>
          <c:extLst>
            <c:ext xmlns:c16="http://schemas.microsoft.com/office/drawing/2014/chart" uri="{C3380CC4-5D6E-409C-BE32-E72D297353CC}">
              <c16:uniqueId val="{00000000-65E0-4B86-A104-1482FD30CB8C}"/>
            </c:ext>
          </c:extLst>
        </c:ser>
        <c:ser>
          <c:idx val="1"/>
          <c:order val="1"/>
          <c:tx>
            <c:strRef>
              <c:f>Sheet1!$C$1</c:f>
              <c:strCache>
                <c:ptCount val="1"/>
                <c:pt idx="0">
                  <c:v>13-18 year olds 2017</c:v>
                </c:pt>
              </c:strCache>
            </c:strRef>
          </c:tx>
          <c:spPr>
            <a:solidFill>
              <a:schemeClr val="accent3"/>
            </a:solidFill>
            <a:ln>
              <a:solidFill>
                <a:schemeClr val="bg1"/>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1E7D-4413-ABA9-6B3C533D9677}"/>
                </c:ext>
              </c:extLst>
            </c:dLbl>
            <c:spPr>
              <a:noFill/>
              <a:ln>
                <a:noFill/>
              </a:ln>
              <a:effectLst/>
            </c:spPr>
            <c:txPr>
              <a:bodyPr wrap="square" lIns="38100" tIns="19050" rIns="38100" bIns="19050" anchor="ctr" anchorCtr="0">
                <a:spAutoFit/>
              </a:bodyPr>
              <a:lstStyle/>
              <a:p>
                <a:pPr algn="ctr">
                  <a:defRPr lang="en-US" sz="1200" b="0" i="0" u="none" strike="noStrike" kern="1200" baseline="0">
                    <a:solidFill>
                      <a:schemeClr val="tx1"/>
                    </a:solidFill>
                    <a:latin typeface="Barlow"/>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8"/>
                <c:pt idx="0">
                  <c:v>Participant development programmes</c:v>
                </c:pt>
                <c:pt idx="1">
                  <c:v>Facilities e.g. club rooms, changing rooms, toilets</c:v>
                </c:pt>
                <c:pt idx="2">
                  <c:v>Number of coaches or instructors</c:v>
                </c:pt>
                <c:pt idx="3">
                  <c:v>Playing/ training venues/ fields</c:v>
                </c:pt>
                <c:pt idx="4">
                  <c:v>Quality of coaching or instructors</c:v>
                </c:pt>
                <c:pt idx="5">
                  <c:v>Other</c:v>
                </c:pt>
                <c:pt idx="6">
                  <c:v>Don't know</c:v>
                </c:pt>
                <c:pt idx="7">
                  <c:v>I don't want them to improve anything</c:v>
                </c:pt>
              </c:strCache>
            </c:strRef>
          </c:cat>
          <c:val>
            <c:numRef>
              <c:f>Sheet1!$C$2:$C$14</c:f>
              <c:numCache>
                <c:formatCode>0%</c:formatCode>
                <c:ptCount val="8"/>
                <c:pt idx="0">
                  <c:v>0.17</c:v>
                </c:pt>
                <c:pt idx="1">
                  <c:v>0.14000000000000001</c:v>
                </c:pt>
                <c:pt idx="2">
                  <c:v>0</c:v>
                </c:pt>
                <c:pt idx="3">
                  <c:v>0.15</c:v>
                </c:pt>
                <c:pt idx="4">
                  <c:v>0.19</c:v>
                </c:pt>
                <c:pt idx="5">
                  <c:v>0.06</c:v>
                </c:pt>
                <c:pt idx="6">
                  <c:v>0.11</c:v>
                </c:pt>
                <c:pt idx="7">
                  <c:v>0.1</c:v>
                </c:pt>
              </c:numCache>
            </c:numRef>
          </c:val>
          <c:extLst>
            <c:ext xmlns:c16="http://schemas.microsoft.com/office/drawing/2014/chart" uri="{C3380CC4-5D6E-409C-BE32-E72D297353CC}">
              <c16:uniqueId val="{00000001-65E0-4B86-A104-1482FD30CB8C}"/>
            </c:ext>
          </c:extLst>
        </c:ser>
        <c:dLbls>
          <c:showLegendKey val="0"/>
          <c:showVal val="1"/>
          <c:showCatName val="0"/>
          <c:showSerName val="0"/>
          <c:showPercent val="0"/>
          <c:showBubbleSize val="0"/>
        </c:dLbls>
        <c:gapWidth val="150"/>
        <c:axId val="520991168"/>
        <c:axId val="520993520"/>
      </c:barChart>
      <c:catAx>
        <c:axId val="520991168"/>
        <c:scaling>
          <c:orientation val="maxMin"/>
        </c:scaling>
        <c:delete val="0"/>
        <c:axPos val="l"/>
        <c:numFmt formatCode="General" sourceLinked="0"/>
        <c:majorTickMark val="out"/>
        <c:minorTickMark val="none"/>
        <c:tickLblPos val="nextTo"/>
        <c:spPr>
          <a:ln>
            <a:solidFill>
              <a:srgbClr val="8C8C8C"/>
            </a:solidFill>
          </a:ln>
        </c:spPr>
        <c:txPr>
          <a:bodyPr/>
          <a:lstStyle/>
          <a:p>
            <a:pPr>
              <a:defRPr sz="1000" b="0" i="0">
                <a:solidFill>
                  <a:schemeClr val="tx1">
                    <a:lumMod val="65000"/>
                    <a:lumOff val="35000"/>
                  </a:schemeClr>
                </a:solidFill>
                <a:latin typeface="Barlow" charset="0"/>
                <a:ea typeface="Barlow" charset="0"/>
                <a:cs typeface="Barlow" charset="0"/>
              </a:defRPr>
            </a:pPr>
            <a:endParaRPr lang="en-US"/>
          </a:p>
        </c:txPr>
        <c:crossAx val="520993520"/>
        <c:crosses val="autoZero"/>
        <c:auto val="1"/>
        <c:lblAlgn val="ctr"/>
        <c:lblOffset val="100"/>
        <c:noMultiLvlLbl val="0"/>
      </c:catAx>
      <c:valAx>
        <c:axId val="520993520"/>
        <c:scaling>
          <c:orientation val="minMax"/>
        </c:scaling>
        <c:delete val="1"/>
        <c:axPos val="t"/>
        <c:numFmt formatCode="0%" sourceLinked="1"/>
        <c:majorTickMark val="out"/>
        <c:minorTickMark val="none"/>
        <c:tickLblPos val="nextTo"/>
        <c:crossAx val="520991168"/>
        <c:crosses val="autoZero"/>
        <c:crossBetween val="between"/>
      </c:valAx>
    </c:plotArea>
    <c:legend>
      <c:legendPos val="tr"/>
      <c:layout>
        <c:manualLayout>
          <c:xMode val="edge"/>
          <c:yMode val="edge"/>
          <c:x val="0.80220154117310838"/>
          <c:y val="7.7528845022793294E-2"/>
          <c:w val="0.19573389420130449"/>
          <c:h val="0.19641487157380066"/>
        </c:manualLayout>
      </c:layout>
      <c:overlay val="1"/>
      <c:txPr>
        <a:bodyPr/>
        <a:lstStyle/>
        <a:p>
          <a:pPr>
            <a:defRPr sz="1200" b="0" i="0">
              <a:solidFill>
                <a:schemeClr val="tx1">
                  <a:lumMod val="65000"/>
                  <a:lumOff val="35000"/>
                </a:schemeClr>
              </a:solidFill>
              <a:latin typeface="Barlow"/>
              <a:ea typeface="Barlow Medium" charset="0"/>
              <a:cs typeface="Barlow Medium" charset="0"/>
            </a:defRPr>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79968503937008"/>
          <c:y val="0"/>
          <c:w val="0.99772738974574893"/>
          <c:h val="1"/>
        </c:manualLayout>
      </c:layout>
      <c:barChart>
        <c:barDir val="bar"/>
        <c:grouping val="clustered"/>
        <c:varyColors val="0"/>
        <c:ser>
          <c:idx val="0"/>
          <c:order val="0"/>
          <c:tx>
            <c:strRef>
              <c:f>Sheet1!$B$1</c:f>
              <c:strCache>
                <c:ptCount val="1"/>
                <c:pt idx="0">
                  <c:v>Female</c:v>
                </c:pt>
              </c:strCache>
            </c:strRef>
          </c:tx>
          <c:spPr>
            <a:solidFill>
              <a:schemeClr val="tx2"/>
            </a:solidFill>
          </c:spPr>
          <c:invertIfNegative val="0"/>
          <c:dLbls>
            <c:dLbl>
              <c:idx val="1"/>
              <c:tx>
                <c:rich>
                  <a:bodyPr/>
                  <a:lstStyle/>
                  <a:p>
                    <a:r>
                      <a:rPr lang="en-US" dirty="0"/>
                      <a:t>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F9A-48AE-8EEB-AD579BCA515E}"/>
                </c:ext>
              </c:extLst>
            </c:dLbl>
            <c:dLbl>
              <c:idx val="3"/>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F9A-48AE-8EEB-AD579BCA515E}"/>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&lt; 5</c:v>
                </c:pt>
                <c:pt idx="1">
                  <c:v>5-12</c:v>
                </c:pt>
                <c:pt idx="2">
                  <c:v>13-15</c:v>
                </c:pt>
                <c:pt idx="3">
                  <c:v>16-18</c:v>
                </c:pt>
                <c:pt idx="4">
                  <c:v>19-24</c:v>
                </c:pt>
                <c:pt idx="5">
                  <c:v>25-34</c:v>
                </c:pt>
                <c:pt idx="6">
                  <c:v>35-44</c:v>
                </c:pt>
                <c:pt idx="7">
                  <c:v>45-54</c:v>
                </c:pt>
                <c:pt idx="8">
                  <c:v>55-64</c:v>
                </c:pt>
                <c:pt idx="9">
                  <c:v>65+</c:v>
                </c:pt>
              </c:strCache>
            </c:strRef>
          </c:cat>
          <c:val>
            <c:numRef>
              <c:f>Sheet1!$B$2:$B$11</c:f>
              <c:numCache>
                <c:formatCode>0%</c:formatCode>
                <c:ptCount val="10"/>
                <c:pt idx="0">
                  <c:v>0.05</c:v>
                </c:pt>
                <c:pt idx="1">
                  <c:v>0.38</c:v>
                </c:pt>
                <c:pt idx="2">
                  <c:v>0.12</c:v>
                </c:pt>
                <c:pt idx="3">
                  <c:v>7.0000000000000007E-2</c:v>
                </c:pt>
                <c:pt idx="4">
                  <c:v>0.05</c:v>
                </c:pt>
                <c:pt idx="5">
                  <c:v>0.05</c:v>
                </c:pt>
                <c:pt idx="6">
                  <c:v>0.06</c:v>
                </c:pt>
                <c:pt idx="7">
                  <c:v>7.0000000000000007E-2</c:v>
                </c:pt>
                <c:pt idx="8">
                  <c:v>0.08</c:v>
                </c:pt>
                <c:pt idx="9">
                  <c:v>7.0000000000000007E-2</c:v>
                </c:pt>
              </c:numCache>
            </c:numRef>
          </c:val>
          <c:extLst>
            <c:ext xmlns:c16="http://schemas.microsoft.com/office/drawing/2014/chart" uri="{C3380CC4-5D6E-409C-BE32-E72D297353CC}">
              <c16:uniqueId val="{00000000-4280-4106-B111-3C002AF0D825}"/>
            </c:ext>
          </c:extLst>
        </c:ser>
        <c:dLbls>
          <c:showLegendKey val="0"/>
          <c:showVal val="0"/>
          <c:showCatName val="0"/>
          <c:showSerName val="0"/>
          <c:showPercent val="0"/>
          <c:showBubbleSize val="0"/>
        </c:dLbls>
        <c:gapWidth val="0"/>
        <c:overlap val="100"/>
        <c:axId val="186310656"/>
        <c:axId val="186312192"/>
      </c:barChart>
      <c:catAx>
        <c:axId val="186310656"/>
        <c:scaling>
          <c:orientation val="minMax"/>
        </c:scaling>
        <c:delete val="0"/>
        <c:axPos val="l"/>
        <c:numFmt formatCode="General" sourceLinked="1"/>
        <c:majorTickMark val="none"/>
        <c:minorTickMark val="none"/>
        <c:tickLblPos val="none"/>
        <c:spPr>
          <a:ln w="25400" cmpd="sng">
            <a:solidFill>
              <a:srgbClr val="000000"/>
            </a:solidFill>
          </a:ln>
        </c:spPr>
        <c:txPr>
          <a:bodyPr/>
          <a:lstStyle/>
          <a:p>
            <a:pPr>
              <a:defRPr>
                <a:solidFill>
                  <a:schemeClr val="tx2"/>
                </a:solidFill>
              </a:defRPr>
            </a:pPr>
            <a:endParaRPr lang="en-US"/>
          </a:p>
        </c:txPr>
        <c:crossAx val="186312192"/>
        <c:crosses val="autoZero"/>
        <c:auto val="1"/>
        <c:lblAlgn val="ctr"/>
        <c:lblOffset val="100"/>
        <c:noMultiLvlLbl val="0"/>
      </c:catAx>
      <c:valAx>
        <c:axId val="186312192"/>
        <c:scaling>
          <c:orientation val="minMax"/>
          <c:max val="0.55000000000000004"/>
          <c:min val="0"/>
        </c:scaling>
        <c:delete val="0"/>
        <c:axPos val="b"/>
        <c:numFmt formatCode="0%" sourceLinked="1"/>
        <c:majorTickMark val="out"/>
        <c:minorTickMark val="none"/>
        <c:tickLblPos val="nextTo"/>
        <c:spPr>
          <a:ln>
            <a:solidFill>
              <a:schemeClr val="bg1"/>
            </a:solidFill>
          </a:ln>
        </c:spPr>
        <c:crossAx val="186310656"/>
        <c:crosses val="autoZero"/>
        <c:crossBetween val="between"/>
        <c:majorUnit val="0.15000000000000002"/>
        <c:minorUnit val="5.000000000000001E-2"/>
      </c:valAx>
      <c:spPr>
        <a:noFill/>
        <a:ln w="25395">
          <a:noFill/>
        </a:ln>
      </c:spPr>
    </c:plotArea>
    <c:plotVisOnly val="1"/>
    <c:dispBlanksAs val="gap"/>
    <c:showDLblsOverMax val="0"/>
  </c:chart>
  <c:txPr>
    <a:bodyPr/>
    <a:lstStyle/>
    <a:p>
      <a:pPr>
        <a:defRPr sz="1000" baseline="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726102542510629E-3"/>
          <c:y val="0"/>
          <c:w val="0.99772738974574893"/>
          <c:h val="1"/>
        </c:manualLayout>
      </c:layout>
      <c:barChart>
        <c:barDir val="bar"/>
        <c:grouping val="clustered"/>
        <c:varyColors val="0"/>
        <c:ser>
          <c:idx val="0"/>
          <c:order val="0"/>
          <c:tx>
            <c:strRef>
              <c:f>Sheet1!$B$1</c:f>
              <c:strCache>
                <c:ptCount val="1"/>
                <c:pt idx="0">
                  <c:v>Male</c:v>
                </c:pt>
              </c:strCache>
            </c:strRef>
          </c:tx>
          <c:spPr>
            <a:solidFill>
              <a:schemeClr val="accent1"/>
            </a:solidFill>
          </c:spPr>
          <c:invertIfNegative val="0"/>
          <c:dLbls>
            <c:dLbl>
              <c:idx val="0"/>
              <c:layout>
                <c:manualLayout>
                  <c:x val="-0.10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78-4901-8FA6-E05ACF278355}"/>
                </c:ext>
              </c:extLst>
            </c:dLbl>
            <c:dLbl>
              <c:idx val="1"/>
              <c:tx>
                <c:rich>
                  <a:bodyPr/>
                  <a:lstStyle/>
                  <a:p>
                    <a:r>
                      <a:rPr lang="en-US" dirty="0"/>
                      <a:t>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278-4901-8FA6-E05ACF278355}"/>
                </c:ext>
              </c:extLst>
            </c:dLbl>
            <c:dLbl>
              <c:idx val="3"/>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278-4901-8FA6-E05ACF278355}"/>
                </c:ext>
              </c:extLst>
            </c:dLbl>
            <c:dLbl>
              <c:idx val="9"/>
              <c:layout>
                <c:manualLayout>
                  <c:x val="-1.599937007874015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78-4901-8FA6-E05ACF278355}"/>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&lt; 5</c:v>
                </c:pt>
                <c:pt idx="1">
                  <c:v>5-12</c:v>
                </c:pt>
                <c:pt idx="2">
                  <c:v>13-15</c:v>
                </c:pt>
                <c:pt idx="3">
                  <c:v>16-18</c:v>
                </c:pt>
                <c:pt idx="4">
                  <c:v>19-24</c:v>
                </c:pt>
                <c:pt idx="5">
                  <c:v>25-34</c:v>
                </c:pt>
                <c:pt idx="6">
                  <c:v>35-44</c:v>
                </c:pt>
                <c:pt idx="7">
                  <c:v>45-54</c:v>
                </c:pt>
                <c:pt idx="8">
                  <c:v>55-64</c:v>
                </c:pt>
                <c:pt idx="9">
                  <c:v>65+</c:v>
                </c:pt>
              </c:strCache>
            </c:strRef>
          </c:cat>
          <c:val>
            <c:numRef>
              <c:f>Sheet1!$B$2:$B$11</c:f>
              <c:numCache>
                <c:formatCode>0%</c:formatCode>
                <c:ptCount val="10"/>
                <c:pt idx="0">
                  <c:v>0.06</c:v>
                </c:pt>
                <c:pt idx="1">
                  <c:v>0.32</c:v>
                </c:pt>
                <c:pt idx="2">
                  <c:v>7.0000000000000007E-2</c:v>
                </c:pt>
                <c:pt idx="3">
                  <c:v>0.05</c:v>
                </c:pt>
                <c:pt idx="4">
                  <c:v>0.04</c:v>
                </c:pt>
                <c:pt idx="5">
                  <c:v>0.03</c:v>
                </c:pt>
                <c:pt idx="6">
                  <c:v>7.0000000000000007E-2</c:v>
                </c:pt>
                <c:pt idx="7">
                  <c:v>0.11</c:v>
                </c:pt>
                <c:pt idx="8">
                  <c:v>0.09</c:v>
                </c:pt>
                <c:pt idx="9">
                  <c:v>0.15</c:v>
                </c:pt>
              </c:numCache>
            </c:numRef>
          </c:val>
          <c:extLst>
            <c:ext xmlns:c16="http://schemas.microsoft.com/office/drawing/2014/chart" uri="{C3380CC4-5D6E-409C-BE32-E72D297353CC}">
              <c16:uniqueId val="{00000000-4C88-4E38-A8DC-1D5E43B92B8F}"/>
            </c:ext>
          </c:extLst>
        </c:ser>
        <c:dLbls>
          <c:showLegendKey val="0"/>
          <c:showVal val="0"/>
          <c:showCatName val="0"/>
          <c:showSerName val="0"/>
          <c:showPercent val="0"/>
          <c:showBubbleSize val="0"/>
        </c:dLbls>
        <c:gapWidth val="0"/>
        <c:overlap val="100"/>
        <c:axId val="186223616"/>
        <c:axId val="186229504"/>
      </c:barChart>
      <c:catAx>
        <c:axId val="186223616"/>
        <c:scaling>
          <c:orientation val="minMax"/>
        </c:scaling>
        <c:delete val="0"/>
        <c:axPos val="r"/>
        <c:numFmt formatCode="General" sourceLinked="1"/>
        <c:majorTickMark val="none"/>
        <c:minorTickMark val="none"/>
        <c:tickLblPos val="none"/>
        <c:spPr>
          <a:ln w="25400" cmpd="sng">
            <a:solidFill>
              <a:srgbClr val="000000"/>
            </a:solidFill>
          </a:ln>
        </c:spPr>
        <c:txPr>
          <a:bodyPr/>
          <a:lstStyle/>
          <a:p>
            <a:pPr>
              <a:defRPr>
                <a:solidFill>
                  <a:schemeClr val="tx2"/>
                </a:solidFill>
              </a:defRPr>
            </a:pPr>
            <a:endParaRPr lang="en-US"/>
          </a:p>
        </c:txPr>
        <c:crossAx val="186229504"/>
        <c:crosses val="autoZero"/>
        <c:auto val="1"/>
        <c:lblAlgn val="ctr"/>
        <c:lblOffset val="100"/>
        <c:noMultiLvlLbl val="0"/>
      </c:catAx>
      <c:valAx>
        <c:axId val="186229504"/>
        <c:scaling>
          <c:orientation val="maxMin"/>
          <c:max val="0.55000000000000004"/>
          <c:min val="0"/>
        </c:scaling>
        <c:delete val="0"/>
        <c:axPos val="b"/>
        <c:numFmt formatCode="0%" sourceLinked="1"/>
        <c:majorTickMark val="out"/>
        <c:minorTickMark val="none"/>
        <c:tickLblPos val="nextTo"/>
        <c:spPr>
          <a:ln>
            <a:solidFill>
              <a:schemeClr val="bg1"/>
            </a:solidFill>
          </a:ln>
        </c:spPr>
        <c:crossAx val="186223616"/>
        <c:crosses val="autoZero"/>
        <c:crossBetween val="between"/>
        <c:majorUnit val="0.15000000000000002"/>
        <c:minorUnit val="0.1"/>
      </c:valAx>
      <c:spPr>
        <a:noFill/>
        <a:ln w="25395">
          <a:noFill/>
        </a:ln>
      </c:spPr>
    </c:plotArea>
    <c:plotVisOnly val="1"/>
    <c:dispBlanksAs val="gap"/>
    <c:showDLblsOverMax val="0"/>
  </c:chart>
  <c:txPr>
    <a:bodyPr/>
    <a:lstStyle/>
    <a:p>
      <a:pPr>
        <a:defRPr sz="1000" baseline="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93660523758652"/>
          <c:y val="0.1506417642626508"/>
          <c:w val="0.55185561653246606"/>
          <c:h val="0.67876183645304"/>
        </c:manualLayout>
      </c:layout>
      <c:doughnutChart>
        <c:varyColors val="1"/>
        <c:ser>
          <c:idx val="0"/>
          <c:order val="0"/>
          <c:tx>
            <c:strRef>
              <c:f>Sheet1!$B$1</c:f>
              <c:strCache>
                <c:ptCount val="1"/>
                <c:pt idx="0">
                  <c:v>FEMALE</c:v>
                </c:pt>
              </c:strCache>
            </c:strRef>
          </c:tx>
          <c:dPt>
            <c:idx val="0"/>
            <c:bubble3D val="0"/>
            <c:spPr>
              <a:solidFill>
                <a:schemeClr val="bg1">
                  <a:lumMod val="75000"/>
                </a:schemeClr>
              </a:solidFill>
            </c:spPr>
            <c:extLst>
              <c:ext xmlns:c16="http://schemas.microsoft.com/office/drawing/2014/chart" uri="{C3380CC4-5D6E-409C-BE32-E72D297353CC}">
                <c16:uniqueId val="{00000001-83EE-4E97-AF33-CE212DBD5F62}"/>
              </c:ext>
            </c:extLst>
          </c:dPt>
          <c:dPt>
            <c:idx val="1"/>
            <c:bubble3D val="0"/>
            <c:spPr>
              <a:solidFill>
                <a:schemeClr val="accent6"/>
              </a:solidFill>
            </c:spPr>
            <c:extLst>
              <c:ext xmlns:c16="http://schemas.microsoft.com/office/drawing/2014/chart" uri="{C3380CC4-5D6E-409C-BE32-E72D297353CC}">
                <c16:uniqueId val="{00000003-83EE-4E97-AF33-CE212DBD5F62}"/>
              </c:ext>
            </c:extLst>
          </c:dPt>
          <c:dLbls>
            <c:dLbl>
              <c:idx val="1"/>
              <c:layout>
                <c:manualLayout>
                  <c:x val="0"/>
                  <c:y val="5.6968555151841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EE-4E97-AF33-CE212DBD5F62}"/>
                </c:ext>
              </c:extLst>
            </c:dLbl>
            <c:spPr>
              <a:noFill/>
              <a:ln>
                <a:noFill/>
              </a:ln>
              <a:effectLst/>
            </c:spPr>
            <c:txPr>
              <a:bodyPr/>
              <a:lstStyle/>
              <a:p>
                <a:pPr>
                  <a:defRPr sz="11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0.54</c:v>
                </c:pt>
                <c:pt idx="1">
                  <c:v>0.46</c:v>
                </c:pt>
              </c:numCache>
            </c:numRef>
          </c:val>
          <c:extLst>
            <c:ext xmlns:c16="http://schemas.microsoft.com/office/drawing/2014/chart" uri="{C3380CC4-5D6E-409C-BE32-E72D297353CC}">
              <c16:uniqueId val="{00000008-83EE-4E97-AF33-CE212DBD5F62}"/>
            </c:ext>
          </c:extLst>
        </c:ser>
        <c:dLbls>
          <c:showLegendKey val="0"/>
          <c:showVal val="0"/>
          <c:showCatName val="0"/>
          <c:showSerName val="0"/>
          <c:showPercent val="0"/>
          <c:showBubbleSize val="0"/>
          <c:showLeaderLines val="1"/>
        </c:dLbls>
        <c:firstSliceAng val="0"/>
        <c:holeSize val="65"/>
      </c:doughnutChart>
      <c:spPr>
        <a:noFill/>
        <a:ln w="25398">
          <a:noFill/>
        </a:ln>
      </c:spPr>
    </c:plotArea>
    <c:plotVisOnly val="1"/>
    <c:dispBlanksAs val="zero"/>
    <c:showDLblsOverMax val="0"/>
  </c:chart>
  <c:txPr>
    <a:bodyPr/>
    <a:lstStyle/>
    <a:p>
      <a:pPr>
        <a:defRPr sz="1800"/>
      </a:pPr>
      <a:endParaRPr lang="en-US"/>
    </a:p>
  </c:txPr>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93660523758652"/>
          <c:y val="0.1506417642626508"/>
          <c:w val="0.55185561653246606"/>
          <c:h val="0.67876183645304"/>
        </c:manualLayout>
      </c:layout>
      <c:doughnutChart>
        <c:varyColors val="1"/>
        <c:ser>
          <c:idx val="0"/>
          <c:order val="0"/>
          <c:tx>
            <c:strRef>
              <c:f>Sheet1!$B$1</c:f>
              <c:strCache>
                <c:ptCount val="1"/>
                <c:pt idx="0">
                  <c:v>MALE</c:v>
                </c:pt>
              </c:strCache>
            </c:strRef>
          </c:tx>
          <c:dPt>
            <c:idx val="0"/>
            <c:bubble3D val="0"/>
            <c:spPr>
              <a:solidFill>
                <a:schemeClr val="accent1"/>
              </a:solidFill>
            </c:spPr>
            <c:extLst>
              <c:ext xmlns:c16="http://schemas.microsoft.com/office/drawing/2014/chart" uri="{C3380CC4-5D6E-409C-BE32-E72D297353CC}">
                <c16:uniqueId val="{00000001-5FED-4A52-A701-2C4A284EA3A3}"/>
              </c:ext>
            </c:extLst>
          </c:dPt>
          <c:dPt>
            <c:idx val="1"/>
            <c:bubble3D val="0"/>
            <c:spPr>
              <a:solidFill>
                <a:schemeClr val="bg1">
                  <a:lumMod val="75000"/>
                </a:schemeClr>
              </a:solidFill>
            </c:spPr>
            <c:extLst>
              <c:ext xmlns:c16="http://schemas.microsoft.com/office/drawing/2014/chart" uri="{C3380CC4-5D6E-409C-BE32-E72D297353CC}">
                <c16:uniqueId val="{00000003-5FED-4A52-A701-2C4A284EA3A3}"/>
              </c:ext>
            </c:extLst>
          </c:dPt>
          <c:dLbls>
            <c:dLbl>
              <c:idx val="0"/>
              <c:layout>
                <c:manualLayout>
                  <c:x val="-1.3368410748200839E-2"/>
                  <c:y val="-0.128179249091643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ED-4A52-A701-2C4A284EA3A3}"/>
                </c:ext>
              </c:extLst>
            </c:dLbl>
            <c:dLbl>
              <c:idx val="1"/>
              <c:delete val="1"/>
              <c:extLst>
                <c:ext xmlns:c15="http://schemas.microsoft.com/office/drawing/2012/chart" uri="{CE6537A1-D6FC-4f65-9D91-7224C49458BB}"/>
                <c:ext xmlns:c16="http://schemas.microsoft.com/office/drawing/2014/chart" uri="{C3380CC4-5D6E-409C-BE32-E72D297353CC}">
                  <c16:uniqueId val="{00000003-5FED-4A52-A701-2C4A284EA3A3}"/>
                </c:ext>
              </c:extLst>
            </c:dLbl>
            <c:dLbl>
              <c:idx val="2"/>
              <c:numFmt formatCode="0%" sourceLinked="0"/>
              <c:spPr/>
              <c:txPr>
                <a:bodyPr/>
                <a:lstStyle/>
                <a:p>
                  <a:pPr>
                    <a:defRPr sz="1100" b="1" i="0" u="none" strike="noStrike" baseline="0">
                      <a:solidFill>
                        <a:schemeClr val="bg1"/>
                      </a:solidFill>
                      <a:latin typeface="+mn-lt"/>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4-77DB-43A3-BC3C-D56B0DE294DD}"/>
                </c:ext>
              </c:extLst>
            </c:dLbl>
            <c:numFmt formatCode="0%" sourceLinked="0"/>
            <c:spPr>
              <a:noFill/>
              <a:ln>
                <a:noFill/>
              </a:ln>
              <a:effectLst/>
            </c:spPr>
            <c:txPr>
              <a:bodyPr/>
              <a:lstStyle/>
              <a:p>
                <a:pPr>
                  <a:defRPr sz="1100" b="1" i="0" u="none" strike="noStrike" baseline="0">
                    <a:solidFill>
                      <a:srgbClr val="FFFFFF"/>
                    </a:solidFill>
                    <a:latin typeface="+mn-lt"/>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0.54</c:v>
                </c:pt>
                <c:pt idx="1">
                  <c:v>0.45999999999999996</c:v>
                </c:pt>
              </c:numCache>
            </c:numRef>
          </c:val>
          <c:extLst>
            <c:ext xmlns:c16="http://schemas.microsoft.com/office/drawing/2014/chart" uri="{C3380CC4-5D6E-409C-BE32-E72D297353CC}">
              <c16:uniqueId val="{00000008-5FED-4A52-A701-2C4A284EA3A3}"/>
            </c:ext>
          </c:extLst>
        </c:ser>
        <c:dLbls>
          <c:showLegendKey val="0"/>
          <c:showVal val="0"/>
          <c:showCatName val="0"/>
          <c:showSerName val="0"/>
          <c:showPercent val="0"/>
          <c:showBubbleSize val="0"/>
          <c:showLeaderLines val="0"/>
        </c:dLbls>
        <c:firstSliceAng val="0"/>
        <c:holeSize val="65"/>
      </c:doughnutChart>
      <c:spPr>
        <a:noFill/>
        <a:ln w="25398">
          <a:noFill/>
        </a:ln>
      </c:spPr>
    </c:plotArea>
    <c:plotVisOnly val="1"/>
    <c:dispBlanksAs val="zero"/>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5812834004891592"/>
          <c:h val="0.66185933982947021"/>
        </c:manualLayout>
      </c:layout>
      <c:barChart>
        <c:barDir val="col"/>
        <c:grouping val="percentStacked"/>
        <c:varyColors val="0"/>
        <c:ser>
          <c:idx val="1"/>
          <c:order val="0"/>
          <c:tx>
            <c:strRef>
              <c:f>Sheet2!$A$3</c:f>
              <c:strCache>
                <c:ptCount val="1"/>
                <c:pt idx="0">
                  <c:v>[[4]]Likely</c:v>
                </c:pt>
              </c:strCache>
            </c:strRef>
          </c:tx>
          <c:spPr>
            <a:solidFill>
              <a:schemeClr val="accent2">
                <a:lumMod val="40000"/>
                <a:lumOff val="60000"/>
              </a:schemeClr>
            </a:solidFill>
          </c:spPr>
          <c:invertIfNegative val="0"/>
          <c:dLbls>
            <c:dLbl>
              <c:idx val="0"/>
              <c:spPr>
                <a:noFill/>
                <a:ln w="19050">
                  <a:solidFill>
                    <a:srgbClr val="00B050"/>
                  </a:solidFill>
                </a:ln>
                <a:effectLst/>
              </c:spPr>
              <c:txPr>
                <a:bodyPr wrap="square" lIns="38100" tIns="19050" rIns="38100" bIns="19050" anchor="ctr">
                  <a:spAutoFit/>
                </a:bodyPr>
                <a:lstStyle/>
                <a:p>
                  <a:pPr>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FDE0-440E-99BF-A3ABE2C628F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Athletics 2021 (n=1,481)</c:v>
                </c:pt>
                <c:pt idx="1">
                  <c:v>Athletics 2017 (n=1,862)</c:v>
                </c:pt>
                <c:pt idx="2">
                  <c:v>All Sports 2020/21 (n=25,620)</c:v>
                </c:pt>
              </c:strCache>
            </c:strRef>
          </c:cat>
          <c:val>
            <c:numRef>
              <c:f>Sheet2!$B$3:$D$3</c:f>
              <c:numCache>
                <c:formatCode>0%</c:formatCode>
                <c:ptCount val="3"/>
                <c:pt idx="0">
                  <c:v>0.13</c:v>
                </c:pt>
                <c:pt idx="1">
                  <c:v>0.13</c:v>
                </c:pt>
                <c:pt idx="2">
                  <c:v>0.11</c:v>
                </c:pt>
              </c:numCache>
            </c:numRef>
          </c:val>
          <c:extLst>
            <c:ext xmlns:c16="http://schemas.microsoft.com/office/drawing/2014/chart" uri="{C3380CC4-5D6E-409C-BE32-E72D297353CC}">
              <c16:uniqueId val="{00000001-FDE0-440E-99BF-A3ABE2C628F0}"/>
            </c:ext>
          </c:extLst>
        </c:ser>
        <c:ser>
          <c:idx val="0"/>
          <c:order val="1"/>
          <c:tx>
            <c:strRef>
              <c:f>Sheet2!$A$2</c:f>
              <c:strCache>
                <c:ptCount val="1"/>
                <c:pt idx="0">
                  <c:v>[[5]]Very likely</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2-FDE0-440E-99BF-A3ABE2C628F0}"/>
              </c:ext>
            </c:extLst>
          </c:dPt>
          <c:dPt>
            <c:idx val="1"/>
            <c:invertIfNegative val="0"/>
            <c:bubble3D val="0"/>
            <c:extLst>
              <c:ext xmlns:c16="http://schemas.microsoft.com/office/drawing/2014/chart" uri="{C3380CC4-5D6E-409C-BE32-E72D297353CC}">
                <c16:uniqueId val="{00000003-FDE0-440E-99BF-A3ABE2C628F0}"/>
              </c:ext>
            </c:extLst>
          </c:dPt>
          <c:dPt>
            <c:idx val="2"/>
            <c:invertIfNegative val="0"/>
            <c:bubble3D val="0"/>
            <c:extLst>
              <c:ext xmlns:c16="http://schemas.microsoft.com/office/drawing/2014/chart" uri="{C3380CC4-5D6E-409C-BE32-E72D297353CC}">
                <c16:uniqueId val="{00000004-FDE0-440E-99BF-A3ABE2C628F0}"/>
              </c:ext>
            </c:extLst>
          </c:dPt>
          <c:dPt>
            <c:idx val="3"/>
            <c:invertIfNegative val="0"/>
            <c:bubble3D val="0"/>
            <c:extLst>
              <c:ext xmlns:c16="http://schemas.microsoft.com/office/drawing/2014/chart" uri="{C3380CC4-5D6E-409C-BE32-E72D297353CC}">
                <c16:uniqueId val="{00000005-FDE0-440E-99BF-A3ABE2C628F0}"/>
              </c:ext>
            </c:extLst>
          </c:dPt>
          <c:dLbls>
            <c:dLbl>
              <c:idx val="0"/>
              <c:tx>
                <c:rich>
                  <a:bodyPr/>
                  <a:lstStyle/>
                  <a:p>
                    <a:fld id="{0411B157-A983-46EC-A83B-C8DAD3222184}" type="VALUE">
                      <a:rPr lang="en-US" smtClean="0"/>
                      <a:pPr/>
                      <a:t>[VALUE]</a:t>
                    </a:fld>
                    <a:r>
                      <a:rPr lang="en-US" sz="1000" b="0" i="0" u="none" strike="noStrike" kern="1200" baseline="0" dirty="0">
                        <a:solidFill>
                          <a:srgbClr val="000000"/>
                        </a:solidFill>
                        <a:latin typeface="Barlow"/>
                        <a:cs typeface="Calibri" panose="020F0502020204030204" pitchFamily="34" charset="0"/>
                        <a:sym typeface="Wingdings 3"/>
                      </a:rPr>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DE0-440E-99BF-A3ABE2C628F0}"/>
                </c:ext>
              </c:extLst>
            </c:dLbl>
            <c:spPr>
              <a:noFill/>
              <a:ln>
                <a:noFill/>
              </a:ln>
              <a:effectLst/>
            </c:spPr>
            <c:txPr>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Athletics 2021 (n=1,481)</c:v>
                </c:pt>
                <c:pt idx="1">
                  <c:v>Athletics 2017 (n=1,862)</c:v>
                </c:pt>
                <c:pt idx="2">
                  <c:v>All Sports 2020/21 (n=25,620)</c:v>
                </c:pt>
              </c:strCache>
            </c:strRef>
          </c:cat>
          <c:val>
            <c:numRef>
              <c:f>Sheet2!$B$2:$D$2</c:f>
              <c:numCache>
                <c:formatCode>0%</c:formatCode>
                <c:ptCount val="3"/>
                <c:pt idx="0">
                  <c:v>0.74</c:v>
                </c:pt>
                <c:pt idx="1">
                  <c:v>0.63</c:v>
                </c:pt>
                <c:pt idx="2">
                  <c:v>0.76</c:v>
                </c:pt>
              </c:numCache>
            </c:numRef>
          </c:val>
          <c:extLst>
            <c:ext xmlns:c16="http://schemas.microsoft.com/office/drawing/2014/chart" uri="{C3380CC4-5D6E-409C-BE32-E72D297353CC}">
              <c16:uniqueId val="{00000006-FDE0-440E-99BF-A3ABE2C628F0}"/>
            </c:ext>
          </c:extLst>
        </c:ser>
        <c:ser>
          <c:idx val="2"/>
          <c:order val="2"/>
          <c:tx>
            <c:strRef>
              <c:f>Sheet2!$A$4</c:f>
              <c:strCache>
                <c:ptCount val="1"/>
                <c:pt idx="0">
                  <c:v>[[3]]Somewhat likely</c:v>
                </c:pt>
              </c:strCache>
            </c:strRef>
          </c:tx>
          <c:spPr>
            <a:solidFill>
              <a:schemeClr val="bg2"/>
            </a:solidFill>
          </c:spPr>
          <c:invertIfNegative val="0"/>
          <c:dLbls>
            <c:dLbl>
              <c:idx val="0"/>
              <c:tx>
                <c:rich>
                  <a:bodyPr/>
                  <a:lstStyle/>
                  <a:p>
                    <a:r>
                      <a:rPr lang="en-US" dirty="0"/>
                      <a:t>6%</a:t>
                    </a:r>
                    <a:r>
                      <a:rPr lang="en-US" sz="1000" b="0" i="0" u="none" strike="noStrike" kern="1200" baseline="0" dirty="0">
                        <a:solidFill>
                          <a:srgbClr val="000000"/>
                        </a:solidFill>
                        <a:latin typeface="Barlow"/>
                        <a:cs typeface="Calibri" panose="020F0502020204030204" pitchFamily="34" charset="0"/>
                        <a:sym typeface="Wingdings 3"/>
                      </a:rPr>
                      <a:t></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DE0-440E-99BF-A3ABE2C628F0}"/>
                </c:ext>
              </c:extLst>
            </c:dLbl>
            <c:dLbl>
              <c:idx val="1"/>
              <c:tx>
                <c:rich>
                  <a:bodyPr/>
                  <a:lstStyle/>
                  <a:p>
                    <a:r>
                      <a:rPr lang="en-US" dirty="0"/>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DE0-440E-99BF-A3ABE2C628F0}"/>
                </c:ext>
              </c:extLst>
            </c:dLbl>
            <c:dLbl>
              <c:idx val="2"/>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DE0-440E-99BF-A3ABE2C628F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Athletics 2021 (n=1,481)</c:v>
                </c:pt>
                <c:pt idx="1">
                  <c:v>Athletics 2017 (n=1,862)</c:v>
                </c:pt>
                <c:pt idx="2">
                  <c:v>All Sports 2020/21 (n=25,620)</c:v>
                </c:pt>
              </c:strCache>
            </c:strRef>
          </c:cat>
          <c:val>
            <c:numRef>
              <c:f>Sheet2!$B$4:$D$4</c:f>
              <c:numCache>
                <c:formatCode>0%</c:formatCode>
                <c:ptCount val="3"/>
                <c:pt idx="0">
                  <c:v>-0.06</c:v>
                </c:pt>
                <c:pt idx="1">
                  <c:v>-0.1</c:v>
                </c:pt>
                <c:pt idx="2">
                  <c:v>-0.06</c:v>
                </c:pt>
              </c:numCache>
            </c:numRef>
          </c:val>
          <c:extLst>
            <c:ext xmlns:c16="http://schemas.microsoft.com/office/drawing/2014/chart" uri="{C3380CC4-5D6E-409C-BE32-E72D297353CC}">
              <c16:uniqueId val="{0000000B-FDE0-440E-99BF-A3ABE2C628F0}"/>
            </c:ext>
          </c:extLst>
        </c:ser>
        <c:ser>
          <c:idx val="3"/>
          <c:order val="3"/>
          <c:tx>
            <c:strRef>
              <c:f>Sheet2!$A$5</c:f>
              <c:strCache>
                <c:ptCount val="1"/>
                <c:pt idx="0">
                  <c:v>[[2]]Unlikely</c:v>
                </c:pt>
              </c:strCache>
            </c:strRef>
          </c:tx>
          <c:spPr>
            <a:solidFill>
              <a:schemeClr val="bg1">
                <a:lumMod val="75000"/>
              </a:schemeClr>
            </a:solidFill>
          </c:spPr>
          <c:invertIfNegative val="0"/>
          <c:dLbls>
            <c:dLbl>
              <c:idx val="0"/>
              <c:layout>
                <c:manualLayout>
                  <c:x val="-1.7781875826246251E-2"/>
                  <c:y val="-1.8129725018763563E-2"/>
                </c:manualLayout>
              </c:layout>
              <c:tx>
                <c:rich>
                  <a:bodyPr wrap="square" lIns="38100" tIns="19050" rIns="38100" bIns="19050" anchor="ctr">
                    <a:spAutoFit/>
                  </a:bodyPr>
                  <a:lstStyle/>
                  <a:p>
                    <a:pPr>
                      <a:defRPr/>
                    </a:pPr>
                    <a:r>
                      <a:rPr lang="en-US" dirty="0"/>
                      <a:t>3%</a:t>
                    </a:r>
                    <a:r>
                      <a:rPr lang="en-US" sz="1000" b="0" i="0" u="none" strike="noStrike" kern="1200" baseline="0" dirty="0">
                        <a:solidFill>
                          <a:srgbClr val="000000"/>
                        </a:solidFill>
                        <a:latin typeface="Barlow"/>
                        <a:cs typeface="Calibri" panose="020F0502020204030204" pitchFamily="34" charset="0"/>
                        <a:sym typeface="Wingdings 3"/>
                      </a:rPr>
                      <a:t></a:t>
                    </a:r>
                    <a:endParaRPr lang="en-US" dirty="0"/>
                  </a:p>
                </c:rich>
              </c:tx>
              <c:spPr>
                <a:noFill/>
                <a:ln w="19050">
                  <a:solidFill>
                    <a:srgbClr val="00B050"/>
                  </a:solid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DE0-440E-99BF-A3ABE2C628F0}"/>
                </c:ext>
              </c:extLst>
            </c:dLbl>
            <c:dLbl>
              <c:idx val="1"/>
              <c:layout>
                <c:manualLayout>
                  <c:x val="-3.2330683320447732E-3"/>
                  <c:y val="0"/>
                </c:manualLayout>
              </c:layout>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DE0-440E-99BF-A3ABE2C628F0}"/>
                </c:ext>
              </c:extLst>
            </c:dLbl>
            <c:dLbl>
              <c:idx val="2"/>
              <c:layout>
                <c:manualLayout>
                  <c:x val="-1.4548807494201479E-2"/>
                  <c:y val="-1.3597561432604811E-2"/>
                </c:manualLayout>
              </c:layout>
              <c:tx>
                <c:rich>
                  <a:bodyPr/>
                  <a:lstStyle/>
                  <a:p>
                    <a:r>
                      <a:rPr lang="en-US" dirty="0"/>
                      <a:t>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DE0-440E-99BF-A3ABE2C628F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Athletics 2021 (n=1,481)</c:v>
                </c:pt>
                <c:pt idx="1">
                  <c:v>Athletics 2017 (n=1,862)</c:v>
                </c:pt>
                <c:pt idx="2">
                  <c:v>All Sports 2020/21 (n=25,620)</c:v>
                </c:pt>
              </c:strCache>
            </c:strRef>
          </c:cat>
          <c:val>
            <c:numRef>
              <c:f>Sheet2!$B$5:$D$5</c:f>
              <c:numCache>
                <c:formatCode>0%</c:formatCode>
                <c:ptCount val="3"/>
                <c:pt idx="0">
                  <c:v>-0.03</c:v>
                </c:pt>
                <c:pt idx="1">
                  <c:v>-0.06</c:v>
                </c:pt>
                <c:pt idx="2">
                  <c:v>-0.02</c:v>
                </c:pt>
              </c:numCache>
            </c:numRef>
          </c:val>
          <c:extLst>
            <c:ext xmlns:c16="http://schemas.microsoft.com/office/drawing/2014/chart" uri="{C3380CC4-5D6E-409C-BE32-E72D297353CC}">
              <c16:uniqueId val="{00000010-FDE0-440E-99BF-A3ABE2C628F0}"/>
            </c:ext>
          </c:extLst>
        </c:ser>
        <c:ser>
          <c:idx val="4"/>
          <c:order val="4"/>
          <c:tx>
            <c:strRef>
              <c:f>Sheet2!$A$6</c:f>
              <c:strCache>
                <c:ptCount val="1"/>
                <c:pt idx="0">
                  <c:v>[[1]]Very unlikely</c:v>
                </c:pt>
              </c:strCache>
            </c:strRef>
          </c:tx>
          <c:spPr>
            <a:solidFill>
              <a:schemeClr val="bg1">
                <a:lumMod val="50000"/>
              </a:schemeClr>
            </a:solidFill>
            <a:ln>
              <a:noFill/>
            </a:ln>
          </c:spPr>
          <c:invertIfNegative val="0"/>
          <c:dLbls>
            <c:dLbl>
              <c:idx val="0"/>
              <c:layout>
                <c:manualLayout>
                  <c:x val="2.7481080822380571E-2"/>
                  <c:y val="-2.2661888604922235E-2"/>
                </c:manualLayout>
              </c:layout>
              <c:tx>
                <c:rich>
                  <a:bodyPr/>
                  <a:lstStyle/>
                  <a:p>
                    <a:r>
                      <a:rPr lang="en-US" dirty="0"/>
                      <a:t>4%</a:t>
                    </a:r>
                    <a:r>
                      <a:rPr lang="en-US" sz="1000" b="0" i="0" u="none" strike="noStrike" kern="1200" baseline="0" dirty="0">
                        <a:solidFill>
                          <a:srgbClr val="000000"/>
                        </a:solidFill>
                        <a:latin typeface="Barlow"/>
                        <a:cs typeface="Calibri" panose="020F0502020204030204" pitchFamily="34" charset="0"/>
                        <a:sym typeface="Wingdings 3"/>
                      </a:rPr>
                      <a:t></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FDE0-440E-99BF-A3ABE2C628F0}"/>
                </c:ext>
              </c:extLst>
            </c:dLbl>
            <c:dLbl>
              <c:idx val="1"/>
              <c:layout>
                <c:manualLayout>
                  <c:x val="2.2631478324313413E-2"/>
                  <c:y val="3.5689137626694855E-7"/>
                </c:manualLayout>
              </c:layout>
              <c:tx>
                <c:rich>
                  <a:bodyPr/>
                  <a:lstStyle/>
                  <a:p>
                    <a:r>
                      <a:rPr lang="en-US" dirty="0"/>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FDE0-440E-99BF-A3ABE2C628F0}"/>
                </c:ext>
              </c:extLst>
            </c:dLbl>
            <c:dLbl>
              <c:idx val="2"/>
              <c:layout>
                <c:manualLayout>
                  <c:x val="1.7781875826246251E-2"/>
                  <c:y val="-1.3597561432604811E-2"/>
                </c:manualLayout>
              </c:layout>
              <c:tx>
                <c:rich>
                  <a:bodyPr/>
                  <a:lstStyle/>
                  <a:p>
                    <a:r>
                      <a:rPr lang="en-US" dirty="0"/>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FDE0-440E-99BF-A3ABE2C628F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Athletics 2021 (n=1,481)</c:v>
                </c:pt>
                <c:pt idx="1">
                  <c:v>Athletics 2017 (n=1,862)</c:v>
                </c:pt>
                <c:pt idx="2">
                  <c:v>All Sports 2020/21 (n=25,620)</c:v>
                </c:pt>
              </c:strCache>
            </c:strRef>
          </c:cat>
          <c:val>
            <c:numRef>
              <c:f>Sheet2!$B$6:$D$6</c:f>
              <c:numCache>
                <c:formatCode>0%</c:formatCode>
                <c:ptCount val="3"/>
                <c:pt idx="0">
                  <c:v>-0.04</c:v>
                </c:pt>
                <c:pt idx="1">
                  <c:v>-7.0000000000000007E-2</c:v>
                </c:pt>
                <c:pt idx="2">
                  <c:v>-0.05</c:v>
                </c:pt>
              </c:numCache>
            </c:numRef>
          </c:val>
          <c:extLst>
            <c:ext xmlns:c16="http://schemas.microsoft.com/office/drawing/2014/chart" uri="{C3380CC4-5D6E-409C-BE32-E72D297353CC}">
              <c16:uniqueId val="{00000015-FDE0-440E-99BF-A3ABE2C628F0}"/>
            </c:ext>
          </c:extLst>
        </c:ser>
        <c:dLbls>
          <c:dLblPos val="ctr"/>
          <c:showLegendKey val="0"/>
          <c:showVal val="1"/>
          <c:showCatName val="0"/>
          <c:showSerName val="0"/>
          <c:showPercent val="0"/>
          <c:showBubbleSize val="0"/>
        </c:dLbls>
        <c:gapWidth val="150"/>
        <c:overlap val="100"/>
        <c:axId val="42201472"/>
        <c:axId val="42203008"/>
      </c:barChart>
      <c:catAx>
        <c:axId val="42201472"/>
        <c:scaling>
          <c:orientation val="minMax"/>
        </c:scaling>
        <c:delete val="0"/>
        <c:axPos val="b"/>
        <c:numFmt formatCode="General" sourceLinked="1"/>
        <c:majorTickMark val="none"/>
        <c:minorTickMark val="none"/>
        <c:tickLblPos val="low"/>
        <c:spPr>
          <a:noFill/>
          <a:ln w="25400" cmpd="sng">
            <a:solidFill>
              <a:srgbClr val="000000"/>
            </a:solidFill>
          </a:ln>
        </c:spPr>
        <c:txPr>
          <a:bodyPr/>
          <a:lstStyle/>
          <a:p>
            <a:pPr>
              <a:defRPr sz="900"/>
            </a:pPr>
            <a:endParaRPr lang="en-US"/>
          </a:p>
        </c:txPr>
        <c:crossAx val="42203008"/>
        <c:crossesAt val="0"/>
        <c:auto val="1"/>
        <c:lblAlgn val="ctr"/>
        <c:lblOffset val="100"/>
        <c:noMultiLvlLbl val="0"/>
      </c:catAx>
      <c:valAx>
        <c:axId val="42203008"/>
        <c:scaling>
          <c:orientation val="minMax"/>
        </c:scaling>
        <c:delete val="1"/>
        <c:axPos val="l"/>
        <c:numFmt formatCode="0%" sourceLinked="0"/>
        <c:majorTickMark val="none"/>
        <c:minorTickMark val="none"/>
        <c:tickLblPos val="nextTo"/>
        <c:crossAx val="42201472"/>
        <c:crosses val="autoZero"/>
        <c:crossBetween val="between"/>
      </c:valAx>
      <c:spPr>
        <a:noFill/>
        <a:ln w="25398">
          <a:noFill/>
        </a:ln>
      </c:spPr>
    </c:plotArea>
    <c:plotVisOnly val="1"/>
    <c:dispBlanksAs val="gap"/>
    <c:showDLblsOverMax val="0"/>
  </c:chart>
  <c:spPr>
    <a:noFill/>
    <a:ln>
      <a:noFill/>
    </a:ln>
  </c:spPr>
  <c:txPr>
    <a:bodyPr/>
    <a:lstStyle/>
    <a:p>
      <a:pPr algn="ctr">
        <a:defRPr lang="en-US" sz="1000" b="0" i="0" u="none" strike="noStrike" kern="1200" baseline="0">
          <a:solidFill>
            <a:schemeClr val="tx1"/>
          </a:solidFill>
          <a:latin typeface="Barlow"/>
          <a:ea typeface="+mn-ea"/>
          <a:cs typeface="Calibri" panose="020F05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5812834004891592"/>
          <c:h val="0.66185933982947021"/>
        </c:manualLayout>
      </c:layout>
      <c:barChart>
        <c:barDir val="col"/>
        <c:grouping val="percentStacked"/>
        <c:varyColors val="0"/>
        <c:ser>
          <c:idx val="1"/>
          <c:order val="0"/>
          <c:tx>
            <c:strRef>
              <c:f>Sheet2!$A$3</c:f>
              <c:strCache>
                <c:ptCount val="1"/>
                <c:pt idx="0">
                  <c:v>[[4]]Agree</c:v>
                </c:pt>
              </c:strCache>
            </c:strRef>
          </c:tx>
          <c:spPr>
            <a:solidFill>
              <a:schemeClr val="accent1">
                <a:lumMod val="40000"/>
                <a:lumOff val="6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Total Athletics 2021 (n=1,587)</c:v>
                </c:pt>
                <c:pt idx="1">
                  <c:v>Total Athletics 2017 (n=1,898)</c:v>
                </c:pt>
                <c:pt idx="2">
                  <c:v>All Sports 2020/21 (n=26,701)</c:v>
                </c:pt>
              </c:strCache>
            </c:strRef>
          </c:cat>
          <c:val>
            <c:numRef>
              <c:f>Sheet2!$B$3:$D$3</c:f>
              <c:numCache>
                <c:formatCode>0%</c:formatCode>
                <c:ptCount val="3"/>
                <c:pt idx="0">
                  <c:v>0.33</c:v>
                </c:pt>
                <c:pt idx="1">
                  <c:v>0.3</c:v>
                </c:pt>
                <c:pt idx="2">
                  <c:v>0.32</c:v>
                </c:pt>
              </c:numCache>
            </c:numRef>
          </c:val>
          <c:extLst>
            <c:ext xmlns:c16="http://schemas.microsoft.com/office/drawing/2014/chart" uri="{C3380CC4-5D6E-409C-BE32-E72D297353CC}">
              <c16:uniqueId val="{00000001-FDE0-440E-99BF-A3ABE2C628F0}"/>
            </c:ext>
          </c:extLst>
        </c:ser>
        <c:ser>
          <c:idx val="0"/>
          <c:order val="1"/>
          <c:tx>
            <c:strRef>
              <c:f>Sheet2!$A$2</c:f>
              <c:strCache>
                <c:ptCount val="1"/>
                <c:pt idx="0">
                  <c:v>[[5]]Strongly agree</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2-FDE0-440E-99BF-A3ABE2C628F0}"/>
              </c:ext>
            </c:extLst>
          </c:dPt>
          <c:dPt>
            <c:idx val="1"/>
            <c:invertIfNegative val="0"/>
            <c:bubble3D val="0"/>
            <c:extLst>
              <c:ext xmlns:c16="http://schemas.microsoft.com/office/drawing/2014/chart" uri="{C3380CC4-5D6E-409C-BE32-E72D297353CC}">
                <c16:uniqueId val="{00000003-FDE0-440E-99BF-A3ABE2C628F0}"/>
              </c:ext>
            </c:extLst>
          </c:dPt>
          <c:dPt>
            <c:idx val="2"/>
            <c:invertIfNegative val="0"/>
            <c:bubble3D val="0"/>
            <c:extLst>
              <c:ext xmlns:c16="http://schemas.microsoft.com/office/drawing/2014/chart" uri="{C3380CC4-5D6E-409C-BE32-E72D297353CC}">
                <c16:uniqueId val="{00000004-FDE0-440E-99BF-A3ABE2C628F0}"/>
              </c:ext>
            </c:extLst>
          </c:dPt>
          <c:dPt>
            <c:idx val="3"/>
            <c:invertIfNegative val="0"/>
            <c:bubble3D val="0"/>
            <c:extLst>
              <c:ext xmlns:c16="http://schemas.microsoft.com/office/drawing/2014/chart" uri="{C3380CC4-5D6E-409C-BE32-E72D297353CC}">
                <c16:uniqueId val="{00000005-FDE0-440E-99BF-A3ABE2C628F0}"/>
              </c:ext>
            </c:extLst>
          </c:dPt>
          <c:dLbls>
            <c:dLbl>
              <c:idx val="0"/>
              <c:spPr>
                <a:noFill/>
                <a:ln w="19050">
                  <a:solidFill>
                    <a:srgbClr val="FF0000"/>
                  </a:solidFill>
                </a:ln>
                <a:effectLst/>
              </c:spPr>
              <c:txPr>
                <a:bodyPr wrap="square" lIns="38100" tIns="19050" rIns="38100" bIns="19050" anchor="ctr">
                  <a:spAutoFit/>
                </a:bodyPr>
                <a:lstStyle/>
                <a:p>
                  <a:pPr>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FDE0-440E-99BF-A3ABE2C628F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Total Athletics 2021 (n=1,587)</c:v>
                </c:pt>
                <c:pt idx="1">
                  <c:v>Total Athletics 2017 (n=1,898)</c:v>
                </c:pt>
                <c:pt idx="2">
                  <c:v>All Sports 2020/21 (n=26,701)</c:v>
                </c:pt>
              </c:strCache>
            </c:strRef>
          </c:cat>
          <c:val>
            <c:numRef>
              <c:f>Sheet2!$B$2:$D$2</c:f>
              <c:numCache>
                <c:formatCode>0%</c:formatCode>
                <c:ptCount val="3"/>
                <c:pt idx="0">
                  <c:v>0.42</c:v>
                </c:pt>
                <c:pt idx="1">
                  <c:v>0.43</c:v>
                </c:pt>
                <c:pt idx="2">
                  <c:v>0.49</c:v>
                </c:pt>
              </c:numCache>
            </c:numRef>
          </c:val>
          <c:extLst>
            <c:ext xmlns:c16="http://schemas.microsoft.com/office/drawing/2014/chart" uri="{C3380CC4-5D6E-409C-BE32-E72D297353CC}">
              <c16:uniqueId val="{00000006-FDE0-440E-99BF-A3ABE2C628F0}"/>
            </c:ext>
          </c:extLst>
        </c:ser>
        <c:ser>
          <c:idx val="2"/>
          <c:order val="2"/>
          <c:tx>
            <c:strRef>
              <c:f>Sheet2!$A$4</c:f>
              <c:strCache>
                <c:ptCount val="1"/>
                <c:pt idx="0">
                  <c:v>[[3]]Somewhat agree</c:v>
                </c:pt>
              </c:strCache>
            </c:strRef>
          </c:tx>
          <c:spPr>
            <a:solidFill>
              <a:schemeClr val="bg2"/>
            </a:solidFill>
          </c:spPr>
          <c:invertIfNegative val="0"/>
          <c:dLbls>
            <c:dLbl>
              <c:idx val="0"/>
              <c:tx>
                <c:rich>
                  <a:bodyPr wrap="square" lIns="38100" tIns="19050" rIns="38100" bIns="19050" anchor="ctr">
                    <a:spAutoFit/>
                  </a:bodyPr>
                  <a:lstStyle/>
                  <a:p>
                    <a:pPr>
                      <a:defRPr/>
                    </a:pPr>
                    <a:r>
                      <a:rPr lang="en-US" dirty="0"/>
                      <a:t>16%</a:t>
                    </a:r>
                  </a:p>
                </c:rich>
              </c:tx>
              <c:spPr>
                <a:noFill/>
                <a:ln w="19050">
                  <a:solidFill>
                    <a:srgbClr val="00B050"/>
                  </a:solid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DE0-440E-99BF-A3ABE2C628F0}"/>
                </c:ext>
              </c:extLst>
            </c:dLbl>
            <c:dLbl>
              <c:idx val="1"/>
              <c:tx>
                <c:rich>
                  <a:bodyPr/>
                  <a:lstStyle/>
                  <a:p>
                    <a:r>
                      <a:rPr lang="en-US" dirty="0"/>
                      <a:t>17%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DE0-440E-99BF-A3ABE2C628F0}"/>
                </c:ext>
              </c:extLst>
            </c:dLbl>
            <c:dLbl>
              <c:idx val="2"/>
              <c:tx>
                <c:rich>
                  <a:bodyPr/>
                  <a:lstStyle/>
                  <a:p>
                    <a:r>
                      <a:rPr lang="en-US" dirty="0"/>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DE0-440E-99BF-A3ABE2C628F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Total Athletics 2021 (n=1,587)</c:v>
                </c:pt>
                <c:pt idx="1">
                  <c:v>Total Athletics 2017 (n=1,898)</c:v>
                </c:pt>
                <c:pt idx="2">
                  <c:v>All Sports 2020/21 (n=26,701)</c:v>
                </c:pt>
              </c:strCache>
            </c:strRef>
          </c:cat>
          <c:val>
            <c:numRef>
              <c:f>Sheet2!$B$4:$D$4</c:f>
              <c:numCache>
                <c:formatCode>0%</c:formatCode>
                <c:ptCount val="3"/>
                <c:pt idx="0">
                  <c:v>-0.16</c:v>
                </c:pt>
                <c:pt idx="1">
                  <c:v>-0.17</c:v>
                </c:pt>
                <c:pt idx="2">
                  <c:v>-0.12</c:v>
                </c:pt>
              </c:numCache>
            </c:numRef>
          </c:val>
          <c:extLst>
            <c:ext xmlns:c16="http://schemas.microsoft.com/office/drawing/2014/chart" uri="{C3380CC4-5D6E-409C-BE32-E72D297353CC}">
              <c16:uniqueId val="{0000000B-FDE0-440E-99BF-A3ABE2C628F0}"/>
            </c:ext>
          </c:extLst>
        </c:ser>
        <c:ser>
          <c:idx val="3"/>
          <c:order val="3"/>
          <c:tx>
            <c:strRef>
              <c:f>Sheet2!$A$5</c:f>
              <c:strCache>
                <c:ptCount val="1"/>
                <c:pt idx="0">
                  <c:v>[[2]]Disagree</c:v>
                </c:pt>
              </c:strCache>
            </c:strRef>
          </c:tx>
          <c:spPr>
            <a:solidFill>
              <a:schemeClr val="bg1">
                <a:lumMod val="75000"/>
              </a:schemeClr>
            </a:solidFill>
          </c:spPr>
          <c:invertIfNegative val="0"/>
          <c:dLbls>
            <c:dLbl>
              <c:idx val="0"/>
              <c:layout>
                <c:manualLayout>
                  <c:x val="-1.4548807494201494E-2"/>
                  <c:y val="4.5325204775349369E-3"/>
                </c:manualLayout>
              </c:layout>
              <c:tx>
                <c:rich>
                  <a:bodyPr wrap="square" lIns="38100" tIns="19050" rIns="38100" bIns="19050" anchor="ctr">
                    <a:spAutoFit/>
                  </a:bodyPr>
                  <a:lstStyle/>
                  <a:p>
                    <a:pPr>
                      <a:defRPr/>
                    </a:pPr>
                    <a:r>
                      <a:rPr lang="en-US" dirty="0"/>
                      <a:t>6%</a:t>
                    </a:r>
                  </a:p>
                </c:rich>
              </c:tx>
              <c:spPr>
                <a:noFill/>
                <a:ln w="19050">
                  <a:solidFill>
                    <a:srgbClr val="00B050"/>
                  </a:solid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DE0-440E-99BF-A3ABE2C628F0}"/>
                </c:ext>
              </c:extLst>
            </c:dLbl>
            <c:dLbl>
              <c:idx val="1"/>
              <c:layout>
                <c:manualLayout>
                  <c:x val="-1.9398409992268641E-2"/>
                  <c:y val="9.0650409550698738E-3"/>
                </c:manualLayout>
              </c:layout>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DE0-440E-99BF-A3ABE2C628F0}"/>
                </c:ext>
              </c:extLst>
            </c:dLbl>
            <c:dLbl>
              <c:idx val="2"/>
              <c:layout>
                <c:manualLayout>
                  <c:x val="-2.4248012490335917E-2"/>
                  <c:y val="1.3597561432604811E-2"/>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DE0-440E-99BF-A3ABE2C628F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Total Athletics 2021 (n=1,587)</c:v>
                </c:pt>
                <c:pt idx="1">
                  <c:v>Total Athletics 2017 (n=1,898)</c:v>
                </c:pt>
                <c:pt idx="2">
                  <c:v>All Sports 2020/21 (n=26,701)</c:v>
                </c:pt>
              </c:strCache>
            </c:strRef>
          </c:cat>
          <c:val>
            <c:numRef>
              <c:f>Sheet2!$B$5:$D$5</c:f>
              <c:numCache>
                <c:formatCode>0%</c:formatCode>
                <c:ptCount val="3"/>
                <c:pt idx="0">
                  <c:v>-0.06</c:v>
                </c:pt>
                <c:pt idx="1">
                  <c:v>-0.06</c:v>
                </c:pt>
                <c:pt idx="2">
                  <c:v>-0.04</c:v>
                </c:pt>
              </c:numCache>
            </c:numRef>
          </c:val>
          <c:extLst>
            <c:ext xmlns:c16="http://schemas.microsoft.com/office/drawing/2014/chart" uri="{C3380CC4-5D6E-409C-BE32-E72D297353CC}">
              <c16:uniqueId val="{00000010-FDE0-440E-99BF-A3ABE2C628F0}"/>
            </c:ext>
          </c:extLst>
        </c:ser>
        <c:ser>
          <c:idx val="4"/>
          <c:order val="4"/>
          <c:tx>
            <c:strRef>
              <c:f>Sheet2!$A$6</c:f>
              <c:strCache>
                <c:ptCount val="1"/>
                <c:pt idx="0">
                  <c:v>[[1]]Strongly disagree</c:v>
                </c:pt>
              </c:strCache>
            </c:strRef>
          </c:tx>
          <c:spPr>
            <a:solidFill>
              <a:schemeClr val="bg1">
                <a:lumMod val="50000"/>
              </a:schemeClr>
            </a:solidFill>
            <a:ln>
              <a:noFill/>
            </a:ln>
          </c:spPr>
          <c:invertIfNegative val="0"/>
          <c:dLbls>
            <c:dLbl>
              <c:idx val="0"/>
              <c:tx>
                <c:rich>
                  <a:bodyPr wrap="square" lIns="38100" tIns="19050" rIns="38100" bIns="19050" anchor="ctr">
                    <a:spAutoFit/>
                  </a:bodyPr>
                  <a:lstStyle/>
                  <a:p>
                    <a:pPr>
                      <a:defRPr/>
                    </a:pPr>
                    <a:r>
                      <a:rPr lang="en-US" dirty="0"/>
                      <a:t>3%</a:t>
                    </a:r>
                  </a:p>
                </c:rich>
              </c:tx>
              <c:spPr>
                <a:noFill/>
                <a:ln w="19050">
                  <a:solidFill>
                    <a:srgbClr val="00B050"/>
                  </a:solid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FDE0-440E-99BF-A3ABE2C628F0}"/>
                </c:ext>
              </c:extLst>
            </c:dLbl>
            <c:dLbl>
              <c:idx val="1"/>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FDE0-440E-99BF-A3ABE2C628F0}"/>
                </c:ext>
              </c:extLst>
            </c:dLbl>
            <c:dLbl>
              <c:idx val="2"/>
              <c:tx>
                <c:rich>
                  <a:bodyPr/>
                  <a:lstStyle/>
                  <a:p>
                    <a:r>
                      <a:rPr lang="en-US" dirty="0"/>
                      <a:t>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FDE0-440E-99BF-A3ABE2C628F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Sheet2!$B$1:$D$1</c:f>
              <c:strCache>
                <c:ptCount val="3"/>
                <c:pt idx="0">
                  <c:v>Total Athletics 2021 (n=1,587)</c:v>
                </c:pt>
                <c:pt idx="1">
                  <c:v>Total Athletics 2017 (n=1,898)</c:v>
                </c:pt>
                <c:pt idx="2">
                  <c:v>All Sports 2020/21 (n=26,701)</c:v>
                </c:pt>
              </c:strCache>
            </c:strRef>
          </c:cat>
          <c:val>
            <c:numRef>
              <c:f>Sheet2!$B$6:$D$6</c:f>
              <c:numCache>
                <c:formatCode>0%</c:formatCode>
                <c:ptCount val="3"/>
                <c:pt idx="0">
                  <c:v>-0.03</c:v>
                </c:pt>
                <c:pt idx="1">
                  <c:v>-0.04</c:v>
                </c:pt>
                <c:pt idx="2">
                  <c:v>-0.02</c:v>
                </c:pt>
              </c:numCache>
            </c:numRef>
          </c:val>
          <c:extLst>
            <c:ext xmlns:c16="http://schemas.microsoft.com/office/drawing/2014/chart" uri="{C3380CC4-5D6E-409C-BE32-E72D297353CC}">
              <c16:uniqueId val="{00000015-FDE0-440E-99BF-A3ABE2C628F0}"/>
            </c:ext>
          </c:extLst>
        </c:ser>
        <c:dLbls>
          <c:dLblPos val="ctr"/>
          <c:showLegendKey val="0"/>
          <c:showVal val="1"/>
          <c:showCatName val="0"/>
          <c:showSerName val="0"/>
          <c:showPercent val="0"/>
          <c:showBubbleSize val="0"/>
        </c:dLbls>
        <c:gapWidth val="150"/>
        <c:overlap val="100"/>
        <c:axId val="42201472"/>
        <c:axId val="42203008"/>
      </c:barChart>
      <c:catAx>
        <c:axId val="42201472"/>
        <c:scaling>
          <c:orientation val="minMax"/>
        </c:scaling>
        <c:delete val="0"/>
        <c:axPos val="b"/>
        <c:numFmt formatCode="General" sourceLinked="1"/>
        <c:majorTickMark val="none"/>
        <c:minorTickMark val="none"/>
        <c:tickLblPos val="low"/>
        <c:spPr>
          <a:noFill/>
          <a:ln w="25400" cmpd="sng">
            <a:solidFill>
              <a:srgbClr val="000000"/>
            </a:solidFill>
          </a:ln>
        </c:spPr>
        <c:txPr>
          <a:bodyPr/>
          <a:lstStyle/>
          <a:p>
            <a:pPr>
              <a:defRPr sz="900">
                <a:latin typeface="Barlow"/>
              </a:defRPr>
            </a:pPr>
            <a:endParaRPr lang="en-US"/>
          </a:p>
        </c:txPr>
        <c:crossAx val="42203008"/>
        <c:crossesAt val="0"/>
        <c:auto val="1"/>
        <c:lblAlgn val="ctr"/>
        <c:lblOffset val="100"/>
        <c:noMultiLvlLbl val="0"/>
      </c:catAx>
      <c:valAx>
        <c:axId val="42203008"/>
        <c:scaling>
          <c:orientation val="minMax"/>
        </c:scaling>
        <c:delete val="1"/>
        <c:axPos val="l"/>
        <c:numFmt formatCode="0%" sourceLinked="0"/>
        <c:majorTickMark val="none"/>
        <c:minorTickMark val="none"/>
        <c:tickLblPos val="nextTo"/>
        <c:crossAx val="42201472"/>
        <c:crosses val="autoZero"/>
        <c:crossBetween val="between"/>
      </c:valAx>
      <c:spPr>
        <a:noFill/>
        <a:ln w="25398">
          <a:noFill/>
        </a:ln>
      </c:spPr>
    </c:plotArea>
    <c:plotVisOnly val="1"/>
    <c:dispBlanksAs val="gap"/>
    <c:showDLblsOverMax val="0"/>
  </c:chart>
  <c:spPr>
    <a:noFill/>
    <a:ln>
      <a:noFill/>
    </a:ln>
  </c:spPr>
  <c:txPr>
    <a:bodyPr/>
    <a:lstStyle/>
    <a:p>
      <a:pPr>
        <a:defRPr sz="900" baseline="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52866616981145"/>
          <c:y val="4.6153842659460598E-2"/>
          <c:w val="0.52989667523437178"/>
          <c:h val="0.86692770541128905"/>
        </c:manualLayout>
      </c:layout>
      <c:barChart>
        <c:barDir val="bar"/>
        <c:grouping val="clustered"/>
        <c:varyColors val="0"/>
        <c:ser>
          <c:idx val="1"/>
          <c:order val="0"/>
          <c:tx>
            <c:strRef>
              <c:f>Sheet1!$C$1</c:f>
              <c:strCache>
                <c:ptCount val="1"/>
                <c:pt idx="0">
                  <c:v>Total Athletics 2021</c:v>
                </c:pt>
              </c:strCache>
            </c:strRef>
          </c:tx>
          <c:spPr>
            <a:solidFill>
              <a:schemeClr val="accent2"/>
            </a:solidFill>
            <a:ln>
              <a:solidFill>
                <a:schemeClr val="bg1"/>
              </a:solidFill>
            </a:ln>
          </c:spPr>
          <c:invertIfNegative val="0"/>
          <c:dLbls>
            <c:dLbl>
              <c:idx val="0"/>
              <c:spPr>
                <a:noFill/>
                <a:ln w="19050">
                  <a:solidFill>
                    <a:srgbClr val="00B050"/>
                  </a:solid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ED7-4193-9E12-D69F6987934B}"/>
                </c:ext>
              </c:extLst>
            </c:dLbl>
            <c:dLbl>
              <c:idx val="1"/>
              <c:tx>
                <c:rich>
                  <a:bodyPr/>
                  <a:lstStyle/>
                  <a:p>
                    <a:fld id="{3D6A92CC-0A03-4610-A7C1-1F9B6AE39475}" type="VALUE">
                      <a:rPr lang="en-US" smtClean="0"/>
                      <a:pPr/>
                      <a:t>[VALUE]</a:t>
                    </a:fld>
                    <a:r>
                      <a:rPr lang="en-US" sz="1200" b="0" i="0" u="none" strike="noStrike" kern="1200" baseline="0" dirty="0">
                        <a:solidFill>
                          <a:srgbClr val="000000"/>
                        </a:solidFill>
                        <a:latin typeface="Barlow"/>
                        <a:sym typeface="Wingdings 3"/>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EEC-4B47-835E-2FEEC5D8EBE9}"/>
                </c:ext>
              </c:extLst>
            </c:dLbl>
            <c:dLbl>
              <c:idx val="2"/>
              <c:tx>
                <c:rich>
                  <a:bodyPr wrap="square" lIns="38100" tIns="19050" rIns="38100" bIns="19050" anchor="ctr">
                    <a:spAutoFit/>
                  </a:bodyPr>
                  <a:lstStyle/>
                  <a:p>
                    <a:pPr>
                      <a:defRPr/>
                    </a:pPr>
                    <a:fld id="{98704038-9FD0-4A54-BF08-EA9FF568A65F}" type="VALUE">
                      <a:rPr lang="en-US" smtClean="0"/>
                      <a:pPr>
                        <a:defRPr/>
                      </a:pPr>
                      <a:t>[VALUE]</a:t>
                    </a:fld>
                    <a:r>
                      <a:rPr lang="en-US" sz="1200" b="0" i="0" u="none" strike="noStrike" kern="1200" baseline="0" dirty="0">
                        <a:solidFill>
                          <a:srgbClr val="000000"/>
                        </a:solidFill>
                        <a:latin typeface="Barlow"/>
                        <a:sym typeface="Wingdings 3"/>
                      </a:rPr>
                      <a:t></a:t>
                    </a:r>
                  </a:p>
                </c:rich>
              </c:tx>
              <c:spPr>
                <a:noFill/>
                <a:ln w="19050">
                  <a:solidFill>
                    <a:srgbClr val="FF0000"/>
                  </a:solid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ED7-4193-9E12-D69F6987934B}"/>
                </c:ext>
              </c:extLst>
            </c:dLbl>
            <c:dLbl>
              <c:idx val="3"/>
              <c:spPr>
                <a:noFill/>
                <a:ln w="19050">
                  <a:solidFill>
                    <a:srgbClr val="00B050"/>
                  </a:solid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ED7-4193-9E12-D69F6987934B}"/>
                </c:ext>
              </c:extLst>
            </c:dLbl>
            <c:dLbl>
              <c:idx val="4"/>
              <c:tx>
                <c:rich>
                  <a:bodyPr wrap="square" lIns="38100" tIns="19050" rIns="38100" bIns="19050" anchor="ctr">
                    <a:spAutoFit/>
                  </a:bodyPr>
                  <a:lstStyle/>
                  <a:p>
                    <a:pPr>
                      <a:defRPr/>
                    </a:pPr>
                    <a:fld id="{8B0ACF53-43A3-4740-A3E2-46BF8301C1DC}" type="VALUE">
                      <a:rPr lang="en-US" smtClean="0"/>
                      <a:pPr>
                        <a:defRPr/>
                      </a:pPr>
                      <a:t>[VALUE]</a:t>
                    </a:fld>
                    <a:r>
                      <a:rPr lang="en-US" sz="1200" b="0" i="0" u="none" strike="noStrike" kern="1200" baseline="0" dirty="0">
                        <a:solidFill>
                          <a:srgbClr val="000000"/>
                        </a:solidFill>
                        <a:latin typeface="Barlow"/>
                        <a:sym typeface="Wingdings 3"/>
                      </a:rPr>
                      <a:t></a:t>
                    </a:r>
                  </a:p>
                </c:rich>
              </c:tx>
              <c:spPr>
                <a:noFill/>
                <a:ln w="19050">
                  <a:solidFill>
                    <a:srgbClr val="FF0000"/>
                  </a:solid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ED7-4193-9E12-D69F6987934B}"/>
                </c:ext>
              </c:extLst>
            </c:dLbl>
            <c:dLbl>
              <c:idx val="5"/>
              <c:spPr>
                <a:noFill/>
                <a:ln w="19050">
                  <a:solidFill>
                    <a:srgbClr val="FF0000"/>
                  </a:solid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ED7-4193-9E12-D69F6987934B}"/>
                </c:ext>
              </c:extLst>
            </c:dLbl>
            <c:dLbl>
              <c:idx val="6"/>
              <c:tx>
                <c:rich>
                  <a:bodyPr wrap="square" lIns="38100" tIns="19050" rIns="38100" bIns="19050" anchor="ctr">
                    <a:spAutoFit/>
                  </a:bodyPr>
                  <a:lstStyle/>
                  <a:p>
                    <a:pPr>
                      <a:defRPr/>
                    </a:pPr>
                    <a:fld id="{B9DBD03C-4BCB-4D3A-8BBC-4A82F6018E4E}" type="VALUE">
                      <a:rPr lang="en-US" smtClean="0"/>
                      <a:pPr>
                        <a:defRPr/>
                      </a:pPr>
                      <a:t>[VALUE]</a:t>
                    </a:fld>
                    <a:r>
                      <a:rPr lang="en-US" sz="1200" b="0" i="0" u="none" strike="noStrike" kern="1200" baseline="0" dirty="0">
                        <a:solidFill>
                          <a:srgbClr val="000000"/>
                        </a:solidFill>
                        <a:latin typeface="Barlow"/>
                        <a:sym typeface="Wingdings 3"/>
                      </a:rPr>
                      <a:t></a:t>
                    </a:r>
                  </a:p>
                </c:rich>
              </c:tx>
              <c:spPr>
                <a:noFill/>
                <a:ln w="19050">
                  <a:solidFill>
                    <a:srgbClr val="FF0000"/>
                  </a:solid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EEC-4B47-835E-2FEEC5D8EBE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To participate competitively</c:v>
                </c:pt>
                <c:pt idx="1">
                  <c:v>To learn/ improve skills</c:v>
                </c:pt>
                <c:pt idx="2">
                  <c:v>To have fun</c:v>
                </c:pt>
                <c:pt idx="3">
                  <c:v>To get fit and healthy</c:v>
                </c:pt>
                <c:pt idx="4">
                  <c:v>To socialise</c:v>
                </c:pt>
                <c:pt idx="5">
                  <c:v>To have access to facilities and playing fields/ venues/ courts/</c:v>
                </c:pt>
                <c:pt idx="6">
                  <c:v>Other</c:v>
                </c:pt>
              </c:strCache>
            </c:strRef>
          </c:cat>
          <c:val>
            <c:numRef>
              <c:f>Sheet1!$C$2:$C$8</c:f>
              <c:numCache>
                <c:formatCode>0%</c:formatCode>
                <c:ptCount val="7"/>
                <c:pt idx="0">
                  <c:v>0.36</c:v>
                </c:pt>
                <c:pt idx="1">
                  <c:v>0.21</c:v>
                </c:pt>
                <c:pt idx="2">
                  <c:v>0.17</c:v>
                </c:pt>
                <c:pt idx="3">
                  <c:v>0.14000000000000001</c:v>
                </c:pt>
                <c:pt idx="4">
                  <c:v>0.05</c:v>
                </c:pt>
                <c:pt idx="5">
                  <c:v>0.01</c:v>
                </c:pt>
                <c:pt idx="6">
                  <c:v>7.0000000000000007E-2</c:v>
                </c:pt>
              </c:numCache>
            </c:numRef>
          </c:val>
          <c:extLst>
            <c:ext xmlns:c16="http://schemas.microsoft.com/office/drawing/2014/chart" uri="{C3380CC4-5D6E-409C-BE32-E72D297353CC}">
              <c16:uniqueId val="{00000001-65E0-4B86-A104-1482FD30CB8C}"/>
            </c:ext>
          </c:extLst>
        </c:ser>
        <c:ser>
          <c:idx val="0"/>
          <c:order val="1"/>
          <c:tx>
            <c:strRef>
              <c:f>Sheet1!$B$1</c:f>
              <c:strCache>
                <c:ptCount val="1"/>
                <c:pt idx="0">
                  <c:v>Total Athletics 2017</c:v>
                </c:pt>
              </c:strCache>
            </c:strRef>
          </c:tx>
          <c:spPr>
            <a:solidFill>
              <a:schemeClr val="accent3"/>
            </a:solidFill>
            <a:ln>
              <a:solidFill>
                <a:schemeClr val="bg1"/>
              </a:solidFill>
            </a:ln>
          </c:spPr>
          <c:invertIfNegative val="0"/>
          <c:dLbls>
            <c:dLbl>
              <c:idx val="0"/>
              <c:layout>
                <c:manualLayout>
                  <c:x val="-7.3610874402601212E-17"/>
                  <c:y val="-5.78738645956633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D7-4193-9E12-D69F6987934B}"/>
                </c:ext>
              </c:extLst>
            </c:dLbl>
            <c:dLbl>
              <c:idx val="1"/>
              <c:layout>
                <c:manualLayout>
                  <c:x val="-2.0075924935010858E-3"/>
                  <c:y val="-1.4159046038203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3A-428F-AFFD-7E6AD59A6D5C}"/>
                </c:ext>
              </c:extLst>
            </c:dLbl>
            <c:dLbl>
              <c:idx val="4"/>
              <c:layout>
                <c:manualLayout>
                  <c:x val="-5.3184635977689904E-3"/>
                  <c:y val="8.99000269228164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3A-428F-AFFD-7E6AD59A6D5C}"/>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To participate competitively</c:v>
                </c:pt>
                <c:pt idx="1">
                  <c:v>To learn/ improve skills</c:v>
                </c:pt>
                <c:pt idx="2">
                  <c:v>To have fun</c:v>
                </c:pt>
                <c:pt idx="3">
                  <c:v>To get fit and healthy</c:v>
                </c:pt>
                <c:pt idx="4">
                  <c:v>To socialise</c:v>
                </c:pt>
                <c:pt idx="5">
                  <c:v>To have access to facilities and playing fields/ venues/ courts/</c:v>
                </c:pt>
                <c:pt idx="6">
                  <c:v>Other</c:v>
                </c:pt>
              </c:strCache>
            </c:strRef>
          </c:cat>
          <c:val>
            <c:numRef>
              <c:f>Sheet1!$B$2:$B$8</c:f>
              <c:numCache>
                <c:formatCode>0%</c:formatCode>
                <c:ptCount val="7"/>
                <c:pt idx="0">
                  <c:v>0.38</c:v>
                </c:pt>
                <c:pt idx="1">
                  <c:v>0.28000000000000003</c:v>
                </c:pt>
                <c:pt idx="2">
                  <c:v>0.13</c:v>
                </c:pt>
                <c:pt idx="3">
                  <c:v>0.13</c:v>
                </c:pt>
                <c:pt idx="4">
                  <c:v>0.03</c:v>
                </c:pt>
                <c:pt idx="5">
                  <c:v>0.01</c:v>
                </c:pt>
                <c:pt idx="6">
                  <c:v>0.04</c:v>
                </c:pt>
              </c:numCache>
            </c:numRef>
          </c:val>
          <c:extLst>
            <c:ext xmlns:c16="http://schemas.microsoft.com/office/drawing/2014/chart" uri="{C3380CC4-5D6E-409C-BE32-E72D297353CC}">
              <c16:uniqueId val="{00000000-65E0-4B86-A104-1482FD30CB8C}"/>
            </c:ext>
          </c:extLst>
        </c:ser>
        <c:ser>
          <c:idx val="2"/>
          <c:order val="2"/>
          <c:tx>
            <c:strRef>
              <c:f>Sheet1!$D$1</c:f>
              <c:strCache>
                <c:ptCount val="1"/>
                <c:pt idx="0">
                  <c:v>All Sports 2020/21</c:v>
                </c:pt>
              </c:strCache>
            </c:strRef>
          </c:tx>
          <c:spPr>
            <a:solidFill>
              <a:schemeClr val="bg2">
                <a:lumMod val="75000"/>
              </a:schemeClr>
            </a:solidFill>
          </c:spPr>
          <c:invertIfNegative val="0"/>
          <c:dLbls>
            <c:dLbl>
              <c:idx val="0"/>
              <c:layout>
                <c:manualLayout>
                  <c:x val="-4.0151849870020979E-3"/>
                  <c:y val="-2.89346537992255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D7-4193-9E12-D69F6987934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To participate competitively</c:v>
                </c:pt>
                <c:pt idx="1">
                  <c:v>To learn/ improve skills</c:v>
                </c:pt>
                <c:pt idx="2">
                  <c:v>To have fun</c:v>
                </c:pt>
                <c:pt idx="3">
                  <c:v>To get fit and healthy</c:v>
                </c:pt>
                <c:pt idx="4">
                  <c:v>To socialise</c:v>
                </c:pt>
                <c:pt idx="5">
                  <c:v>To have access to facilities and playing fields/ venues/ courts/</c:v>
                </c:pt>
                <c:pt idx="6">
                  <c:v>Other</c:v>
                </c:pt>
              </c:strCache>
            </c:strRef>
          </c:cat>
          <c:val>
            <c:numRef>
              <c:f>Sheet1!$D$2:$D$8</c:f>
              <c:numCache>
                <c:formatCode>0%</c:formatCode>
                <c:ptCount val="7"/>
                <c:pt idx="0">
                  <c:v>0.22</c:v>
                </c:pt>
                <c:pt idx="1">
                  <c:v>0.22</c:v>
                </c:pt>
                <c:pt idx="2">
                  <c:v>0.26</c:v>
                </c:pt>
                <c:pt idx="3">
                  <c:v>0.08</c:v>
                </c:pt>
                <c:pt idx="4">
                  <c:v>0.08</c:v>
                </c:pt>
                <c:pt idx="5">
                  <c:v>0.05</c:v>
                </c:pt>
                <c:pt idx="6">
                  <c:v>0.09</c:v>
                </c:pt>
              </c:numCache>
            </c:numRef>
          </c:val>
          <c:extLst>
            <c:ext xmlns:c16="http://schemas.microsoft.com/office/drawing/2014/chart" uri="{C3380CC4-5D6E-409C-BE32-E72D297353CC}">
              <c16:uniqueId val="{00000000-7CFA-4EDD-A67E-604C438FB877}"/>
            </c:ext>
          </c:extLst>
        </c:ser>
        <c:dLbls>
          <c:showLegendKey val="0"/>
          <c:showVal val="1"/>
          <c:showCatName val="0"/>
          <c:showSerName val="0"/>
          <c:showPercent val="0"/>
          <c:showBubbleSize val="0"/>
        </c:dLbls>
        <c:gapWidth val="150"/>
        <c:axId val="518369424"/>
        <c:axId val="518367464"/>
      </c:barChart>
      <c:catAx>
        <c:axId val="518369424"/>
        <c:scaling>
          <c:orientation val="maxMin"/>
        </c:scaling>
        <c:delete val="0"/>
        <c:axPos val="l"/>
        <c:numFmt formatCode="General" sourceLinked="0"/>
        <c:majorTickMark val="out"/>
        <c:minorTickMark val="none"/>
        <c:tickLblPos val="nextTo"/>
        <c:spPr>
          <a:ln>
            <a:solidFill>
              <a:srgbClr val="8C8C8C"/>
            </a:solidFill>
          </a:ln>
        </c:spPr>
        <c:txPr>
          <a:bodyPr/>
          <a:lstStyle/>
          <a:p>
            <a:pPr>
              <a:defRPr>
                <a:solidFill>
                  <a:schemeClr val="tx1">
                    <a:lumMod val="65000"/>
                    <a:lumOff val="35000"/>
                  </a:schemeClr>
                </a:solidFill>
              </a:defRPr>
            </a:pPr>
            <a:endParaRPr lang="en-US"/>
          </a:p>
        </c:txPr>
        <c:crossAx val="518367464"/>
        <c:crosses val="autoZero"/>
        <c:auto val="1"/>
        <c:lblAlgn val="ctr"/>
        <c:lblOffset val="100"/>
        <c:noMultiLvlLbl val="0"/>
      </c:catAx>
      <c:valAx>
        <c:axId val="518367464"/>
        <c:scaling>
          <c:orientation val="minMax"/>
          <c:max val="1"/>
        </c:scaling>
        <c:delete val="1"/>
        <c:axPos val="t"/>
        <c:numFmt formatCode="0%" sourceLinked="1"/>
        <c:majorTickMark val="out"/>
        <c:minorTickMark val="none"/>
        <c:tickLblPos val="nextTo"/>
        <c:crossAx val="518369424"/>
        <c:crosses val="autoZero"/>
        <c:crossBetween val="between"/>
      </c:valAx>
      <c:spPr>
        <a:ln w="28575"/>
      </c:spPr>
    </c:plotArea>
    <c:legend>
      <c:legendPos val="tr"/>
      <c:layout>
        <c:manualLayout>
          <c:xMode val="edge"/>
          <c:yMode val="edge"/>
          <c:x val="0.75924152846222559"/>
          <c:y val="0.36820549871980945"/>
          <c:w val="0.2407583957280961"/>
          <c:h val="0.16733567183240275"/>
        </c:manualLayout>
      </c:layout>
      <c:overlay val="1"/>
      <c:txPr>
        <a:bodyPr/>
        <a:lstStyle/>
        <a:p>
          <a:pPr>
            <a:defRPr sz="1050"/>
          </a:pPr>
          <a:endParaRPr lang="en-US"/>
        </a:p>
      </c:txPr>
    </c:legend>
    <c:plotVisOnly val="1"/>
    <c:dispBlanksAs val="gap"/>
    <c:showDLblsOverMax val="0"/>
  </c:chart>
  <c:txPr>
    <a:bodyPr/>
    <a:lstStyle/>
    <a:p>
      <a:pPr>
        <a:defRPr sz="1200">
          <a:latin typeface="Barlow"/>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295719377191694E-2"/>
          <c:y val="3.9546124331371897E-2"/>
          <c:w val="0.58197462588926918"/>
          <c:h val="0.78319438011425002"/>
        </c:manualLayout>
      </c:layout>
      <c:lineChart>
        <c:grouping val="standard"/>
        <c:varyColors val="0"/>
        <c:ser>
          <c:idx val="0"/>
          <c:order val="0"/>
          <c:tx>
            <c:strRef>
              <c:f>Sheet1!$A$2</c:f>
              <c:strCache>
                <c:ptCount val="1"/>
                <c:pt idx="0">
                  <c:v>To participate competitively</c:v>
                </c:pt>
              </c:strCache>
            </c:strRef>
          </c:tx>
          <c:spPr>
            <a:ln w="57150" cap="rnd" cmpd="sng" algn="ctr">
              <a:solidFill>
                <a:schemeClr val="accent1"/>
              </a:solidFill>
              <a:prstDash val="solid"/>
              <a:round/>
            </a:ln>
            <a:effectLst/>
          </c:spPr>
          <c:marker>
            <c:symbol val="none"/>
          </c:marker>
          <c:cat>
            <c:strRef>
              <c:f>Sheet1!$B$1:$E$1</c:f>
              <c:strCache>
                <c:ptCount val="4"/>
                <c:pt idx="0">
                  <c:v>5-12</c:v>
                </c:pt>
                <c:pt idx="1">
                  <c:v>13-18</c:v>
                </c:pt>
                <c:pt idx="2">
                  <c:v>19-34</c:v>
                </c:pt>
                <c:pt idx="3">
                  <c:v>35+</c:v>
                </c:pt>
              </c:strCache>
            </c:strRef>
          </c:cat>
          <c:val>
            <c:numRef>
              <c:f>Sheet1!$B$2:$E$2</c:f>
              <c:numCache>
                <c:formatCode>0%</c:formatCode>
                <c:ptCount val="4"/>
                <c:pt idx="0">
                  <c:v>0.18</c:v>
                </c:pt>
                <c:pt idx="1">
                  <c:v>0.63</c:v>
                </c:pt>
                <c:pt idx="2">
                  <c:v>0.67</c:v>
                </c:pt>
                <c:pt idx="3">
                  <c:v>0.39</c:v>
                </c:pt>
              </c:numCache>
            </c:numRef>
          </c:val>
          <c:smooth val="0"/>
          <c:extLst>
            <c:ext xmlns:c16="http://schemas.microsoft.com/office/drawing/2014/chart" uri="{C3380CC4-5D6E-409C-BE32-E72D297353CC}">
              <c16:uniqueId val="{00000000-6ABA-44BB-B8B7-398F84178F7F}"/>
            </c:ext>
          </c:extLst>
        </c:ser>
        <c:ser>
          <c:idx val="1"/>
          <c:order val="1"/>
          <c:tx>
            <c:strRef>
              <c:f>Sheet1!$A$3</c:f>
              <c:strCache>
                <c:ptCount val="1"/>
                <c:pt idx="0">
                  <c:v>To get fit and healthy</c:v>
                </c:pt>
              </c:strCache>
            </c:strRef>
          </c:tx>
          <c:spPr>
            <a:ln w="57150" cap="rnd" cmpd="sng" algn="ctr">
              <a:solidFill>
                <a:schemeClr val="accent2"/>
              </a:solidFill>
              <a:prstDash val="solid"/>
              <a:round/>
            </a:ln>
            <a:effectLst/>
          </c:spPr>
          <c:marker>
            <c:symbol val="none"/>
          </c:marker>
          <c:cat>
            <c:strRef>
              <c:f>Sheet1!$B$1:$E$1</c:f>
              <c:strCache>
                <c:ptCount val="4"/>
                <c:pt idx="0">
                  <c:v>5-12</c:v>
                </c:pt>
                <c:pt idx="1">
                  <c:v>13-18</c:v>
                </c:pt>
                <c:pt idx="2">
                  <c:v>19-34</c:v>
                </c:pt>
                <c:pt idx="3">
                  <c:v>35+</c:v>
                </c:pt>
              </c:strCache>
            </c:strRef>
          </c:cat>
          <c:val>
            <c:numRef>
              <c:f>Sheet1!$B$3:$E$3</c:f>
              <c:numCache>
                <c:formatCode>0%</c:formatCode>
                <c:ptCount val="4"/>
                <c:pt idx="0">
                  <c:v>0.12</c:v>
                </c:pt>
                <c:pt idx="1">
                  <c:v>0.08</c:v>
                </c:pt>
                <c:pt idx="2">
                  <c:v>0.06</c:v>
                </c:pt>
                <c:pt idx="3">
                  <c:v>0.21</c:v>
                </c:pt>
              </c:numCache>
            </c:numRef>
          </c:val>
          <c:smooth val="0"/>
          <c:extLst>
            <c:ext xmlns:c16="http://schemas.microsoft.com/office/drawing/2014/chart" uri="{C3380CC4-5D6E-409C-BE32-E72D297353CC}">
              <c16:uniqueId val="{00000001-6ABA-44BB-B8B7-398F84178F7F}"/>
            </c:ext>
          </c:extLst>
        </c:ser>
        <c:ser>
          <c:idx val="2"/>
          <c:order val="2"/>
          <c:tx>
            <c:strRef>
              <c:f>Sheet1!$A$4</c:f>
              <c:strCache>
                <c:ptCount val="1"/>
                <c:pt idx="0">
                  <c:v>To have fun </c:v>
                </c:pt>
              </c:strCache>
            </c:strRef>
          </c:tx>
          <c:spPr>
            <a:ln w="57150" cap="rnd" cmpd="sng" algn="ctr">
              <a:solidFill>
                <a:schemeClr val="accent3"/>
              </a:solidFill>
              <a:prstDash val="solid"/>
              <a:round/>
            </a:ln>
            <a:effectLst/>
          </c:spPr>
          <c:marker>
            <c:symbol val="none"/>
          </c:marker>
          <c:cat>
            <c:strRef>
              <c:f>Sheet1!$B$1:$E$1</c:f>
              <c:strCache>
                <c:ptCount val="4"/>
                <c:pt idx="0">
                  <c:v>5-12</c:v>
                </c:pt>
                <c:pt idx="1">
                  <c:v>13-18</c:v>
                </c:pt>
                <c:pt idx="2">
                  <c:v>19-34</c:v>
                </c:pt>
                <c:pt idx="3">
                  <c:v>35+</c:v>
                </c:pt>
              </c:strCache>
            </c:strRef>
          </c:cat>
          <c:val>
            <c:numRef>
              <c:f>Sheet1!$B$4:$E$4</c:f>
              <c:numCache>
                <c:formatCode>0%</c:formatCode>
                <c:ptCount val="4"/>
                <c:pt idx="0">
                  <c:v>0.26</c:v>
                </c:pt>
                <c:pt idx="1">
                  <c:v>7.0000000000000007E-2</c:v>
                </c:pt>
                <c:pt idx="2">
                  <c:v>0.08</c:v>
                </c:pt>
                <c:pt idx="3">
                  <c:v>0.1</c:v>
                </c:pt>
              </c:numCache>
            </c:numRef>
          </c:val>
          <c:smooth val="0"/>
          <c:extLst>
            <c:ext xmlns:c16="http://schemas.microsoft.com/office/drawing/2014/chart" uri="{C3380CC4-5D6E-409C-BE32-E72D297353CC}">
              <c16:uniqueId val="{00000002-6ABA-44BB-B8B7-398F84178F7F}"/>
            </c:ext>
          </c:extLst>
        </c:ser>
        <c:ser>
          <c:idx val="3"/>
          <c:order val="3"/>
          <c:tx>
            <c:strRef>
              <c:f>Sheet1!$A$5</c:f>
              <c:strCache>
                <c:ptCount val="1"/>
                <c:pt idx="0">
                  <c:v>To socialise</c:v>
                </c:pt>
              </c:strCache>
            </c:strRef>
          </c:tx>
          <c:spPr>
            <a:ln w="57150" cap="rnd" cmpd="sng" algn="ctr">
              <a:solidFill>
                <a:schemeClr val="accent4"/>
              </a:solidFill>
              <a:prstDash val="solid"/>
              <a:round/>
            </a:ln>
            <a:effectLst/>
          </c:spPr>
          <c:marker>
            <c:symbol val="none"/>
          </c:marker>
          <c:cat>
            <c:strRef>
              <c:f>Sheet1!$B$1:$E$1</c:f>
              <c:strCache>
                <c:ptCount val="4"/>
                <c:pt idx="0">
                  <c:v>5-12</c:v>
                </c:pt>
                <c:pt idx="1">
                  <c:v>13-18</c:v>
                </c:pt>
                <c:pt idx="2">
                  <c:v>19-34</c:v>
                </c:pt>
                <c:pt idx="3">
                  <c:v>35+</c:v>
                </c:pt>
              </c:strCache>
            </c:strRef>
          </c:cat>
          <c:val>
            <c:numRef>
              <c:f>Sheet1!$B$5:$E$5</c:f>
              <c:numCache>
                <c:formatCode>0%</c:formatCode>
                <c:ptCount val="4"/>
                <c:pt idx="0">
                  <c:v>0.01</c:v>
                </c:pt>
                <c:pt idx="1">
                  <c:v>0.03</c:v>
                </c:pt>
                <c:pt idx="2">
                  <c:v>0.03</c:v>
                </c:pt>
                <c:pt idx="3">
                  <c:v>0.1</c:v>
                </c:pt>
              </c:numCache>
            </c:numRef>
          </c:val>
          <c:smooth val="0"/>
          <c:extLst>
            <c:ext xmlns:c16="http://schemas.microsoft.com/office/drawing/2014/chart" uri="{C3380CC4-5D6E-409C-BE32-E72D297353CC}">
              <c16:uniqueId val="{00000003-6ABA-44BB-B8B7-398F84178F7F}"/>
            </c:ext>
          </c:extLst>
        </c:ser>
        <c:ser>
          <c:idx val="4"/>
          <c:order val="4"/>
          <c:tx>
            <c:strRef>
              <c:f>Sheet1!$A$6</c:f>
              <c:strCache>
                <c:ptCount val="1"/>
                <c:pt idx="0">
                  <c:v>To learn/ improve skills</c:v>
                </c:pt>
              </c:strCache>
            </c:strRef>
          </c:tx>
          <c:spPr>
            <a:ln w="57150" cap="rnd" cmpd="sng" algn="ctr">
              <a:solidFill>
                <a:schemeClr val="bg1">
                  <a:lumMod val="75000"/>
                </a:schemeClr>
              </a:solidFill>
              <a:prstDash val="solid"/>
              <a:round/>
            </a:ln>
            <a:effectLst/>
          </c:spPr>
          <c:marker>
            <c:symbol val="none"/>
          </c:marker>
          <c:cat>
            <c:strRef>
              <c:f>Sheet1!$B$1:$E$1</c:f>
              <c:strCache>
                <c:ptCount val="4"/>
                <c:pt idx="0">
                  <c:v>5-12</c:v>
                </c:pt>
                <c:pt idx="1">
                  <c:v>13-18</c:v>
                </c:pt>
                <c:pt idx="2">
                  <c:v>19-34</c:v>
                </c:pt>
                <c:pt idx="3">
                  <c:v>35+</c:v>
                </c:pt>
              </c:strCache>
            </c:strRef>
          </c:cat>
          <c:val>
            <c:numRef>
              <c:f>Sheet1!$B$6:$E$6</c:f>
              <c:numCache>
                <c:formatCode>0%</c:formatCode>
                <c:ptCount val="4"/>
                <c:pt idx="0">
                  <c:v>0.41</c:v>
                </c:pt>
                <c:pt idx="1">
                  <c:v>0.16</c:v>
                </c:pt>
                <c:pt idx="2">
                  <c:v>0.08</c:v>
                </c:pt>
                <c:pt idx="3">
                  <c:v>0.04</c:v>
                </c:pt>
              </c:numCache>
            </c:numRef>
          </c:val>
          <c:smooth val="0"/>
          <c:extLst>
            <c:ext xmlns:c16="http://schemas.microsoft.com/office/drawing/2014/chart" uri="{C3380CC4-5D6E-409C-BE32-E72D297353CC}">
              <c16:uniqueId val="{00000004-6ABA-44BB-B8B7-398F84178F7F}"/>
            </c:ext>
          </c:extLst>
        </c:ser>
        <c:ser>
          <c:idx val="5"/>
          <c:order val="5"/>
          <c:tx>
            <c:strRef>
              <c:f>Sheet1!$A$7</c:f>
              <c:strCache>
                <c:ptCount val="1"/>
                <c:pt idx="0">
                  <c:v>To have access to facilities and playing fields/ venues</c:v>
                </c:pt>
              </c:strCache>
            </c:strRef>
          </c:tx>
          <c:spPr>
            <a:ln w="57150" cap="rnd" cmpd="sng" algn="ctr">
              <a:solidFill>
                <a:schemeClr val="accent6"/>
              </a:solidFill>
              <a:prstDash val="solid"/>
              <a:round/>
            </a:ln>
            <a:effectLst/>
          </c:spPr>
          <c:marker>
            <c:symbol val="none"/>
          </c:marker>
          <c:cat>
            <c:strRef>
              <c:f>Sheet1!$B$1:$E$1</c:f>
              <c:strCache>
                <c:ptCount val="4"/>
                <c:pt idx="0">
                  <c:v>5-12</c:v>
                </c:pt>
                <c:pt idx="1">
                  <c:v>13-18</c:v>
                </c:pt>
                <c:pt idx="2">
                  <c:v>19-34</c:v>
                </c:pt>
                <c:pt idx="3">
                  <c:v>35+</c:v>
                </c:pt>
              </c:strCache>
            </c:strRef>
          </c:cat>
          <c:val>
            <c:numRef>
              <c:f>Sheet1!$B$7:$E$7</c:f>
              <c:numCache>
                <c:formatCode>0%</c:formatCode>
                <c:ptCount val="4"/>
                <c:pt idx="1">
                  <c:v>0.01</c:v>
                </c:pt>
                <c:pt idx="2">
                  <c:v>0.02</c:v>
                </c:pt>
                <c:pt idx="3">
                  <c:v>0.01</c:v>
                </c:pt>
              </c:numCache>
            </c:numRef>
          </c:val>
          <c:smooth val="0"/>
          <c:extLst>
            <c:ext xmlns:c16="http://schemas.microsoft.com/office/drawing/2014/chart" uri="{C3380CC4-5D6E-409C-BE32-E72D297353CC}">
              <c16:uniqueId val="{00000005-6ABA-44BB-B8B7-398F84178F7F}"/>
            </c:ext>
          </c:extLst>
        </c:ser>
        <c:dLbls>
          <c:showLegendKey val="0"/>
          <c:showVal val="0"/>
          <c:showCatName val="0"/>
          <c:showSerName val="0"/>
          <c:showPercent val="0"/>
          <c:showBubbleSize val="0"/>
        </c:dLbls>
        <c:smooth val="0"/>
        <c:axId val="1055183888"/>
        <c:axId val="1055187280"/>
      </c:lineChart>
      <c:catAx>
        <c:axId val="105518388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Barlow" charset="0"/>
                    <a:ea typeface="Barlow" charset="0"/>
                    <a:cs typeface="Barlow" charset="0"/>
                  </a:defRPr>
                </a:pPr>
                <a:r>
                  <a:rPr lang="en-NZ" dirty="0"/>
                  <a:t>Age (years)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Barlow" charset="0"/>
                  <a:ea typeface="Barlow" charset="0"/>
                  <a:cs typeface="Barlow" charset="0"/>
                </a:defRPr>
              </a:pPr>
              <a:endParaRPr lang="en-US"/>
            </a:p>
          </c:txPr>
        </c:title>
        <c:numFmt formatCode="General" sourceLinked="1"/>
        <c:majorTickMark val="out"/>
        <c:minorTickMark val="none"/>
        <c:tickLblPos val="nextTo"/>
        <c:spPr>
          <a:noFill/>
          <a:ln w="6350" cap="flat" cmpd="sng" algn="ctr">
            <a:solidFill>
              <a:srgbClr val="8C8C8C"/>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Barlow" charset="0"/>
                <a:ea typeface="Barlow" charset="0"/>
                <a:cs typeface="Barlow" charset="0"/>
              </a:defRPr>
            </a:pPr>
            <a:endParaRPr lang="en-US"/>
          </a:p>
        </c:txPr>
        <c:crossAx val="1055187280"/>
        <c:crosses val="autoZero"/>
        <c:auto val="1"/>
        <c:lblAlgn val="ctr"/>
        <c:lblOffset val="100"/>
        <c:noMultiLvlLbl val="0"/>
      </c:catAx>
      <c:valAx>
        <c:axId val="1055187280"/>
        <c:scaling>
          <c:orientation val="minMax"/>
          <c:max val="0.70000000000000007"/>
          <c:min val="0"/>
        </c:scaling>
        <c:delete val="0"/>
        <c:axPos val="l"/>
        <c:numFmt formatCode="0%" sourceLinked="1"/>
        <c:majorTickMark val="out"/>
        <c:minorTickMark val="none"/>
        <c:tickLblPos val="nextTo"/>
        <c:spPr>
          <a:noFill/>
          <a:ln w="6350" cap="flat" cmpd="sng" algn="ctr">
            <a:solidFill>
              <a:srgbClr val="8C8C8C"/>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Barlow" charset="0"/>
                <a:ea typeface="Barlow" charset="0"/>
                <a:cs typeface="Barlow" charset="0"/>
              </a:defRPr>
            </a:pPr>
            <a:endParaRPr lang="en-US"/>
          </a:p>
        </c:txPr>
        <c:crossAx val="1055183888"/>
        <c:crosses val="autoZero"/>
        <c:crossBetween val="midCat"/>
        <c:majorUnit val="0.1"/>
      </c:valAx>
      <c:spPr>
        <a:noFill/>
        <a:ln>
          <a:noFill/>
        </a:ln>
        <a:effectLst/>
      </c:spPr>
    </c:plotArea>
    <c:legend>
      <c:legendPos val="r"/>
      <c:layout>
        <c:manualLayout>
          <c:xMode val="edge"/>
          <c:yMode val="edge"/>
          <c:x val="0.70183454892430186"/>
          <c:y val="0.37148148148148147"/>
          <c:w val="0.29036707206833801"/>
          <c:h val="0.482345679012345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arlow" charset="0"/>
              <a:ea typeface="Barlow" charset="0"/>
              <a:cs typeface="Barlow"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sz="1000">
          <a:solidFill>
            <a:schemeClr val="tx2"/>
          </a:solidFill>
          <a:latin typeface="Barlow" charset="0"/>
          <a:ea typeface="Barlow" charset="0"/>
          <a:cs typeface="Barlow"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492351661940683E-2"/>
          <c:y val="3.1046771082378802E-2"/>
          <c:w val="0.9176229861962204"/>
          <c:h val="0.93450373880107662"/>
        </c:manualLayout>
      </c:layout>
      <c:bubbleChart>
        <c:varyColors val="0"/>
        <c:ser>
          <c:idx val="1"/>
          <c:order val="0"/>
          <c:spPr>
            <a:solidFill>
              <a:schemeClr val="accent2"/>
            </a:solidFill>
            <a:ln>
              <a:noFill/>
            </a:ln>
          </c:spPr>
          <c:invertIfNegative val="0"/>
          <c:dPt>
            <c:idx val="0"/>
            <c:invertIfNegative val="0"/>
            <c:bubble3D val="0"/>
            <c:spPr>
              <a:solidFill>
                <a:schemeClr val="accent4"/>
              </a:solidFill>
              <a:ln>
                <a:noFill/>
              </a:ln>
            </c:spPr>
            <c:extLst>
              <c:ext xmlns:c16="http://schemas.microsoft.com/office/drawing/2014/chart" uri="{C3380CC4-5D6E-409C-BE32-E72D297353CC}">
                <c16:uniqueId val="{00000001-BB6C-463E-A825-E0C1210CD2D2}"/>
              </c:ext>
            </c:extLst>
          </c:dPt>
          <c:dPt>
            <c:idx val="1"/>
            <c:invertIfNegative val="0"/>
            <c:bubble3D val="0"/>
            <c:spPr>
              <a:solidFill>
                <a:schemeClr val="accent4"/>
              </a:solidFill>
              <a:ln>
                <a:noFill/>
              </a:ln>
            </c:spPr>
            <c:extLst>
              <c:ext xmlns:c16="http://schemas.microsoft.com/office/drawing/2014/chart" uri="{C3380CC4-5D6E-409C-BE32-E72D297353CC}">
                <c16:uniqueId val="{00000003-BB6C-463E-A825-E0C1210CD2D2}"/>
              </c:ext>
            </c:extLst>
          </c:dPt>
          <c:dPt>
            <c:idx val="2"/>
            <c:invertIfNegative val="0"/>
            <c:bubble3D val="0"/>
            <c:spPr>
              <a:solidFill>
                <a:schemeClr val="accent3"/>
              </a:solidFill>
              <a:ln>
                <a:noFill/>
              </a:ln>
            </c:spPr>
            <c:extLst>
              <c:ext xmlns:c16="http://schemas.microsoft.com/office/drawing/2014/chart" uri="{C3380CC4-5D6E-409C-BE32-E72D297353CC}">
                <c16:uniqueId val="{00000005-BB6C-463E-A825-E0C1210CD2D2}"/>
              </c:ext>
            </c:extLst>
          </c:dPt>
          <c:dPt>
            <c:idx val="3"/>
            <c:invertIfNegative val="0"/>
            <c:bubble3D val="0"/>
            <c:spPr>
              <a:solidFill>
                <a:schemeClr val="accent3"/>
              </a:solidFill>
              <a:ln>
                <a:noFill/>
              </a:ln>
            </c:spPr>
            <c:extLst>
              <c:ext xmlns:c16="http://schemas.microsoft.com/office/drawing/2014/chart" uri="{C3380CC4-5D6E-409C-BE32-E72D297353CC}">
                <c16:uniqueId val="{00000007-BB6C-463E-A825-E0C1210CD2D2}"/>
              </c:ext>
            </c:extLst>
          </c:dPt>
          <c:dPt>
            <c:idx val="4"/>
            <c:invertIfNegative val="0"/>
            <c:bubble3D val="0"/>
            <c:spPr>
              <a:solidFill>
                <a:schemeClr val="accent4"/>
              </a:solidFill>
              <a:ln>
                <a:noFill/>
              </a:ln>
            </c:spPr>
            <c:extLst>
              <c:ext xmlns:c16="http://schemas.microsoft.com/office/drawing/2014/chart" uri="{C3380CC4-5D6E-409C-BE32-E72D297353CC}">
                <c16:uniqueId val="{00000009-BB6C-463E-A825-E0C1210CD2D2}"/>
              </c:ext>
            </c:extLst>
          </c:dPt>
          <c:dPt>
            <c:idx val="5"/>
            <c:invertIfNegative val="0"/>
            <c:bubble3D val="0"/>
            <c:spPr>
              <a:solidFill>
                <a:schemeClr val="accent4"/>
              </a:solidFill>
              <a:ln>
                <a:noFill/>
              </a:ln>
            </c:spPr>
            <c:extLst>
              <c:ext xmlns:c16="http://schemas.microsoft.com/office/drawing/2014/chart" uri="{C3380CC4-5D6E-409C-BE32-E72D297353CC}">
                <c16:uniqueId val="{0000000B-BB6C-463E-A825-E0C1210CD2D2}"/>
              </c:ext>
            </c:extLst>
          </c:dPt>
          <c:dPt>
            <c:idx val="6"/>
            <c:invertIfNegative val="0"/>
            <c:bubble3D val="0"/>
            <c:spPr>
              <a:solidFill>
                <a:schemeClr val="accent4"/>
              </a:solidFill>
              <a:ln>
                <a:noFill/>
              </a:ln>
            </c:spPr>
            <c:extLst>
              <c:ext xmlns:c16="http://schemas.microsoft.com/office/drawing/2014/chart" uri="{C3380CC4-5D6E-409C-BE32-E72D297353CC}">
                <c16:uniqueId val="{0000000D-BB6C-463E-A825-E0C1210CD2D2}"/>
              </c:ext>
            </c:extLst>
          </c:dPt>
          <c:dPt>
            <c:idx val="7"/>
            <c:invertIfNegative val="0"/>
            <c:bubble3D val="0"/>
            <c:spPr>
              <a:solidFill>
                <a:schemeClr val="accent4"/>
              </a:solidFill>
              <a:ln>
                <a:noFill/>
              </a:ln>
            </c:spPr>
            <c:extLst>
              <c:ext xmlns:c16="http://schemas.microsoft.com/office/drawing/2014/chart" uri="{C3380CC4-5D6E-409C-BE32-E72D297353CC}">
                <c16:uniqueId val="{0000000F-BB6C-463E-A825-E0C1210CD2D2}"/>
              </c:ext>
            </c:extLst>
          </c:dPt>
          <c:dPt>
            <c:idx val="8"/>
            <c:invertIfNegative val="0"/>
            <c:bubble3D val="0"/>
            <c:spPr>
              <a:solidFill>
                <a:schemeClr val="accent4"/>
              </a:solidFill>
              <a:ln>
                <a:noFill/>
              </a:ln>
            </c:spPr>
            <c:extLst>
              <c:ext xmlns:c16="http://schemas.microsoft.com/office/drawing/2014/chart" uri="{C3380CC4-5D6E-409C-BE32-E72D297353CC}">
                <c16:uniqueId val="{00000011-BB6C-463E-A825-E0C1210CD2D2}"/>
              </c:ext>
            </c:extLst>
          </c:dPt>
          <c:dPt>
            <c:idx val="9"/>
            <c:invertIfNegative val="0"/>
            <c:bubble3D val="0"/>
            <c:spPr>
              <a:solidFill>
                <a:schemeClr val="tx2"/>
              </a:solidFill>
              <a:ln>
                <a:noFill/>
              </a:ln>
            </c:spPr>
            <c:extLst>
              <c:ext xmlns:c16="http://schemas.microsoft.com/office/drawing/2014/chart" uri="{C3380CC4-5D6E-409C-BE32-E72D297353CC}">
                <c16:uniqueId val="{00000013-BB6C-463E-A825-E0C1210CD2D2}"/>
              </c:ext>
            </c:extLst>
          </c:dPt>
          <c:dPt>
            <c:idx val="10"/>
            <c:invertIfNegative val="0"/>
            <c:bubble3D val="0"/>
            <c:spPr>
              <a:solidFill>
                <a:schemeClr val="accent5"/>
              </a:solidFill>
              <a:ln>
                <a:noFill/>
              </a:ln>
            </c:spPr>
            <c:extLst>
              <c:ext xmlns:c16="http://schemas.microsoft.com/office/drawing/2014/chart" uri="{C3380CC4-5D6E-409C-BE32-E72D297353CC}">
                <c16:uniqueId val="{00000015-BB6C-463E-A825-E0C1210CD2D2}"/>
              </c:ext>
            </c:extLst>
          </c:dPt>
          <c:dPt>
            <c:idx val="11"/>
            <c:invertIfNegative val="0"/>
            <c:bubble3D val="0"/>
            <c:spPr>
              <a:solidFill>
                <a:schemeClr val="tx2"/>
              </a:solidFill>
              <a:ln>
                <a:noFill/>
              </a:ln>
            </c:spPr>
            <c:extLst>
              <c:ext xmlns:c16="http://schemas.microsoft.com/office/drawing/2014/chart" uri="{C3380CC4-5D6E-409C-BE32-E72D297353CC}">
                <c16:uniqueId val="{00000017-BB6C-463E-A825-E0C1210CD2D2}"/>
              </c:ext>
            </c:extLst>
          </c:dPt>
          <c:dPt>
            <c:idx val="12"/>
            <c:invertIfNegative val="0"/>
            <c:bubble3D val="0"/>
            <c:spPr>
              <a:solidFill>
                <a:schemeClr val="accent5"/>
              </a:solidFill>
              <a:ln>
                <a:noFill/>
              </a:ln>
            </c:spPr>
            <c:extLst>
              <c:ext xmlns:c16="http://schemas.microsoft.com/office/drawing/2014/chart" uri="{C3380CC4-5D6E-409C-BE32-E72D297353CC}">
                <c16:uniqueId val="{00000019-BB6C-463E-A825-E0C1210CD2D2}"/>
              </c:ext>
            </c:extLst>
          </c:dPt>
          <c:dPt>
            <c:idx val="13"/>
            <c:invertIfNegative val="0"/>
            <c:bubble3D val="0"/>
            <c:spPr>
              <a:solidFill>
                <a:schemeClr val="accent6"/>
              </a:solidFill>
              <a:ln>
                <a:noFill/>
              </a:ln>
            </c:spPr>
            <c:extLst>
              <c:ext xmlns:c16="http://schemas.microsoft.com/office/drawing/2014/chart" uri="{C3380CC4-5D6E-409C-BE32-E72D297353CC}">
                <c16:uniqueId val="{0000001B-BB6C-463E-A825-E0C1210CD2D2}"/>
              </c:ext>
            </c:extLst>
          </c:dPt>
          <c:dPt>
            <c:idx val="14"/>
            <c:invertIfNegative val="0"/>
            <c:bubble3D val="0"/>
            <c:spPr>
              <a:solidFill>
                <a:schemeClr val="accent5"/>
              </a:solidFill>
              <a:ln>
                <a:noFill/>
              </a:ln>
            </c:spPr>
            <c:extLst>
              <c:ext xmlns:c16="http://schemas.microsoft.com/office/drawing/2014/chart" uri="{C3380CC4-5D6E-409C-BE32-E72D297353CC}">
                <c16:uniqueId val="{0000001D-BB6C-463E-A825-E0C1210CD2D2}"/>
              </c:ext>
            </c:extLst>
          </c:dPt>
          <c:dPt>
            <c:idx val="15"/>
            <c:invertIfNegative val="0"/>
            <c:bubble3D val="0"/>
            <c:spPr>
              <a:solidFill>
                <a:schemeClr val="accent6"/>
              </a:solidFill>
              <a:ln>
                <a:noFill/>
              </a:ln>
            </c:spPr>
            <c:extLst>
              <c:ext xmlns:c16="http://schemas.microsoft.com/office/drawing/2014/chart" uri="{C3380CC4-5D6E-409C-BE32-E72D297353CC}">
                <c16:uniqueId val="{0000001F-BB6C-463E-A825-E0C1210CD2D2}"/>
              </c:ext>
            </c:extLst>
          </c:dPt>
          <c:dPt>
            <c:idx val="16"/>
            <c:invertIfNegative val="0"/>
            <c:bubble3D val="0"/>
            <c:spPr>
              <a:solidFill>
                <a:schemeClr val="tx2"/>
              </a:solidFill>
              <a:ln>
                <a:noFill/>
              </a:ln>
            </c:spPr>
            <c:extLst>
              <c:ext xmlns:c16="http://schemas.microsoft.com/office/drawing/2014/chart" uri="{C3380CC4-5D6E-409C-BE32-E72D297353CC}">
                <c16:uniqueId val="{00000021-BB6C-463E-A825-E0C1210CD2D2}"/>
              </c:ext>
            </c:extLst>
          </c:dPt>
          <c:dPt>
            <c:idx val="17"/>
            <c:invertIfNegative val="0"/>
            <c:bubble3D val="0"/>
            <c:spPr>
              <a:solidFill>
                <a:schemeClr val="accent5"/>
              </a:solidFill>
              <a:ln>
                <a:noFill/>
              </a:ln>
            </c:spPr>
            <c:extLst>
              <c:ext xmlns:c16="http://schemas.microsoft.com/office/drawing/2014/chart" uri="{C3380CC4-5D6E-409C-BE32-E72D297353CC}">
                <c16:uniqueId val="{00000023-BB6C-463E-A825-E0C1210CD2D2}"/>
              </c:ext>
            </c:extLst>
          </c:dPt>
          <c:dPt>
            <c:idx val="18"/>
            <c:invertIfNegative val="0"/>
            <c:bubble3D val="0"/>
            <c:spPr>
              <a:solidFill>
                <a:schemeClr val="accent6"/>
              </a:solidFill>
              <a:ln>
                <a:noFill/>
              </a:ln>
            </c:spPr>
            <c:extLst>
              <c:ext xmlns:c16="http://schemas.microsoft.com/office/drawing/2014/chart" uri="{C3380CC4-5D6E-409C-BE32-E72D297353CC}">
                <c16:uniqueId val="{00000025-BB6C-463E-A825-E0C1210CD2D2}"/>
              </c:ext>
            </c:extLst>
          </c:dPt>
          <c:dPt>
            <c:idx val="19"/>
            <c:invertIfNegative val="0"/>
            <c:bubble3D val="0"/>
            <c:spPr>
              <a:solidFill>
                <a:schemeClr val="accent6"/>
              </a:solidFill>
              <a:ln>
                <a:noFill/>
              </a:ln>
            </c:spPr>
            <c:extLst>
              <c:ext xmlns:c16="http://schemas.microsoft.com/office/drawing/2014/chart" uri="{C3380CC4-5D6E-409C-BE32-E72D297353CC}">
                <c16:uniqueId val="{00000027-BB6C-463E-A825-E0C1210CD2D2}"/>
              </c:ext>
            </c:extLst>
          </c:dPt>
          <c:dPt>
            <c:idx val="20"/>
            <c:invertIfNegative val="0"/>
            <c:bubble3D val="0"/>
            <c:spPr>
              <a:solidFill>
                <a:schemeClr val="accent3"/>
              </a:solidFill>
              <a:ln>
                <a:noFill/>
              </a:ln>
            </c:spPr>
            <c:extLst>
              <c:ext xmlns:c16="http://schemas.microsoft.com/office/drawing/2014/chart" uri="{C3380CC4-5D6E-409C-BE32-E72D297353CC}">
                <c16:uniqueId val="{00000029-BB6C-463E-A825-E0C1210CD2D2}"/>
              </c:ext>
            </c:extLst>
          </c:dPt>
          <c:dPt>
            <c:idx val="21"/>
            <c:invertIfNegative val="0"/>
            <c:bubble3D val="0"/>
            <c:spPr>
              <a:solidFill>
                <a:schemeClr val="accent4"/>
              </a:solidFill>
              <a:ln>
                <a:noFill/>
              </a:ln>
            </c:spPr>
            <c:extLst>
              <c:ext xmlns:c16="http://schemas.microsoft.com/office/drawing/2014/chart" uri="{C3380CC4-5D6E-409C-BE32-E72D297353CC}">
                <c16:uniqueId val="{0000002B-BB6C-463E-A825-E0C1210CD2D2}"/>
              </c:ext>
            </c:extLst>
          </c:dPt>
          <c:dLbls>
            <c:dLbl>
              <c:idx val="0"/>
              <c:layout>
                <c:manualLayout>
                  <c:x val="-5.8680734726171108E-2"/>
                  <c:y val="3.1472048070989439E-2"/>
                </c:manualLayout>
              </c:layout>
              <c:tx>
                <c:rich>
                  <a:bodyPr/>
                  <a:lstStyle/>
                  <a:p>
                    <a:r>
                      <a:rPr lang="en-US" dirty="0"/>
                      <a:t>Value for money</a:t>
                    </a:r>
                  </a:p>
                </c:rich>
              </c:tx>
              <c:dLblPos val="r"/>
              <c:showLegendKey val="0"/>
              <c:showVal val="1"/>
              <c:showCatName val="0"/>
              <c:showSerName val="0"/>
              <c:showPercent val="0"/>
              <c:showBubbleSize val="0"/>
              <c:extLst>
                <c:ext xmlns:c15="http://schemas.microsoft.com/office/drawing/2012/chart" uri="{CE6537A1-D6FC-4f65-9D91-7224C49458BB}">
                  <c15:layout>
                    <c:manualLayout>
                      <c:w val="0.18287003901902085"/>
                      <c:h val="7.476509776821505E-2"/>
                    </c:manualLayout>
                  </c15:layout>
                  <c15:showDataLabelsRange val="0"/>
                </c:ext>
                <c:ext xmlns:c16="http://schemas.microsoft.com/office/drawing/2014/chart" uri="{C3380CC4-5D6E-409C-BE32-E72D297353CC}">
                  <c16:uniqueId val="{00000001-BB6C-463E-A825-E0C1210CD2D2}"/>
                </c:ext>
              </c:extLst>
            </c:dLbl>
            <c:dLbl>
              <c:idx val="1"/>
              <c:layout>
                <c:manualLayout>
                  <c:x val="-4.2825756488842154E-2"/>
                  <c:y val="-3.5986419662261945E-2"/>
                </c:manualLayout>
              </c:layout>
              <c:tx>
                <c:rich>
                  <a:bodyPr/>
                  <a:lstStyle/>
                  <a:p>
                    <a:r>
                      <a:rPr lang="en-US" dirty="0"/>
                      <a:t>Friendly &amp; welcoming</a:t>
                    </a:r>
                  </a:p>
                </c:rich>
              </c:tx>
              <c:dLblPos val="r"/>
              <c:showLegendKey val="0"/>
              <c:showVal val="1"/>
              <c:showCatName val="0"/>
              <c:showSerName val="0"/>
              <c:showPercent val="0"/>
              <c:showBubbleSize val="0"/>
              <c:extLst>
                <c:ext xmlns:c15="http://schemas.microsoft.com/office/drawing/2012/chart" uri="{CE6537A1-D6FC-4f65-9D91-7224C49458BB}">
                  <c15:layout>
                    <c:manualLayout>
                      <c:w val="0.17127292460024632"/>
                      <c:h val="7.476509776821505E-2"/>
                    </c:manualLayout>
                  </c15:layout>
                  <c15:showDataLabelsRange val="0"/>
                </c:ext>
                <c:ext xmlns:c16="http://schemas.microsoft.com/office/drawing/2014/chart" uri="{C3380CC4-5D6E-409C-BE32-E72D297353CC}">
                  <c16:uniqueId val="{00000003-BB6C-463E-A825-E0C1210CD2D2}"/>
                </c:ext>
              </c:extLst>
            </c:dLbl>
            <c:dLbl>
              <c:idx val="2"/>
              <c:layout>
                <c:manualLayout>
                  <c:x val="-4.8393175034971557E-2"/>
                  <c:y val="4.6165093731165695E-2"/>
                </c:manualLayout>
              </c:layout>
              <c:tx>
                <c:rich>
                  <a:bodyPr/>
                  <a:lstStyle/>
                  <a:p>
                    <a:r>
                      <a:rPr lang="en-NZ" dirty="0"/>
                      <a:t>Responsive to needs and requirements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B6C-463E-A825-E0C1210CD2D2}"/>
                </c:ext>
              </c:extLst>
            </c:dLbl>
            <c:dLbl>
              <c:idx val="3"/>
              <c:layout>
                <c:manualLayout>
                  <c:x val="-0.12105148834188821"/>
                  <c:y val="-5.6276181117158028E-2"/>
                </c:manualLayout>
              </c:layout>
              <c:tx>
                <c:rich>
                  <a:bodyPr/>
                  <a:lstStyle/>
                  <a:p>
                    <a:r>
                      <a:rPr lang="en-US" dirty="0"/>
                      <a:t>Helping develop/</a:t>
                    </a:r>
                    <a:r>
                      <a:rPr lang="en-US" baseline="0" dirty="0"/>
                      <a:t> fulfil potential</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manualLayout>
                      <c:w val="0.1278621044110497"/>
                      <c:h val="7.476509776821505E-2"/>
                    </c:manualLayout>
                  </c15:layout>
                  <c15:showDataLabelsRange val="0"/>
                </c:ext>
                <c:ext xmlns:c16="http://schemas.microsoft.com/office/drawing/2014/chart" uri="{C3380CC4-5D6E-409C-BE32-E72D297353CC}">
                  <c16:uniqueId val="{00000007-BB6C-463E-A825-E0C1210CD2D2}"/>
                </c:ext>
              </c:extLst>
            </c:dLbl>
            <c:dLbl>
              <c:idx val="4"/>
              <c:layout>
                <c:manualLayout>
                  <c:x val="-7.3865614718352984E-2"/>
                  <c:y val="-4.6386413537246179E-2"/>
                </c:manualLayout>
              </c:layout>
              <c:tx>
                <c:rich>
                  <a:bodyPr/>
                  <a:lstStyle/>
                  <a:p>
                    <a:r>
                      <a:rPr lang="en-US" dirty="0"/>
                      <a:t>Professional &amp; </a:t>
                    </a:r>
                  </a:p>
                  <a:p>
                    <a:r>
                      <a:rPr lang="en-US" dirty="0"/>
                      <a:t>well managed</a:t>
                    </a:r>
                  </a:p>
                </c:rich>
              </c:tx>
              <c:dLblPos val="r"/>
              <c:showLegendKey val="0"/>
              <c:showVal val="1"/>
              <c:showCatName val="0"/>
              <c:showSerName val="0"/>
              <c:showPercent val="0"/>
              <c:showBubbleSize val="0"/>
              <c:extLst>
                <c:ext xmlns:c15="http://schemas.microsoft.com/office/drawing/2012/chart" uri="{CE6537A1-D6FC-4f65-9D91-7224C49458BB}">
                  <c15:layout>
                    <c:manualLayout>
                      <c:w val="0.14975353972363378"/>
                      <c:h val="8.7539997002425221E-2"/>
                    </c:manualLayout>
                  </c15:layout>
                  <c15:showDataLabelsRange val="0"/>
                </c:ext>
                <c:ext xmlns:c16="http://schemas.microsoft.com/office/drawing/2014/chart" uri="{C3380CC4-5D6E-409C-BE32-E72D297353CC}">
                  <c16:uniqueId val="{00000009-BB6C-463E-A825-E0C1210CD2D2}"/>
                </c:ext>
              </c:extLst>
            </c:dLbl>
            <c:dLbl>
              <c:idx val="5"/>
              <c:layout>
                <c:manualLayout>
                  <c:x val="3.8183006208975738E-2"/>
                  <c:y val="6.690503433064561E-2"/>
                </c:manualLayout>
              </c:layout>
              <c:tx>
                <c:rich>
                  <a:bodyPr/>
                  <a:lstStyle/>
                  <a:p>
                    <a:r>
                      <a:rPr lang="en-US" dirty="0"/>
                      <a:t>Fair &amp; equal opportunities</a:t>
                    </a:r>
                  </a:p>
                </c:rich>
              </c:tx>
              <c:dLblPos val="r"/>
              <c:showLegendKey val="0"/>
              <c:showVal val="1"/>
              <c:showCatName val="0"/>
              <c:showSerName val="0"/>
              <c:showPercent val="0"/>
              <c:showBubbleSize val="0"/>
              <c:extLst>
                <c:ext xmlns:c15="http://schemas.microsoft.com/office/drawing/2012/chart" uri="{CE6537A1-D6FC-4f65-9D91-7224C49458BB}">
                  <c15:layout>
                    <c:manualLayout>
                      <c:w val="0.19352196550233428"/>
                      <c:h val="9.7187058206887417E-2"/>
                    </c:manualLayout>
                  </c15:layout>
                  <c15:showDataLabelsRange val="0"/>
                </c:ext>
                <c:ext xmlns:c16="http://schemas.microsoft.com/office/drawing/2014/chart" uri="{C3380CC4-5D6E-409C-BE32-E72D297353CC}">
                  <c16:uniqueId val="{0000000B-BB6C-463E-A825-E0C1210CD2D2}"/>
                </c:ext>
              </c:extLst>
            </c:dLbl>
            <c:dLbl>
              <c:idx val="6"/>
              <c:layout>
                <c:manualLayout>
                  <c:x val="-3.2427102584965291E-2"/>
                  <c:y val="-2.0017819757282111E-2"/>
                </c:manualLayout>
              </c:layout>
              <c:tx>
                <c:rich>
                  <a:bodyPr/>
                  <a:lstStyle/>
                  <a:p>
                    <a:r>
                      <a:rPr lang="en-NZ" dirty="0"/>
                      <a:t>Fostering a sense of pride in our club</a:t>
                    </a:r>
                  </a:p>
                </c:rich>
              </c:tx>
              <c:dLblPos val="r"/>
              <c:showLegendKey val="0"/>
              <c:showVal val="1"/>
              <c:showCatName val="0"/>
              <c:showSerName val="0"/>
              <c:showPercent val="0"/>
              <c:showBubbleSize val="0"/>
              <c:extLst>
                <c:ext xmlns:c15="http://schemas.microsoft.com/office/drawing/2012/chart" uri="{CE6537A1-D6FC-4f65-9D91-7224C49458BB}">
                  <c15:layout>
                    <c:manualLayout>
                      <c:w val="0.1497978099873995"/>
                      <c:h val="7.4765103179487424E-2"/>
                    </c:manualLayout>
                  </c15:layout>
                  <c15:showDataLabelsRange val="0"/>
                </c:ext>
                <c:ext xmlns:c16="http://schemas.microsoft.com/office/drawing/2014/chart" uri="{C3380CC4-5D6E-409C-BE32-E72D297353CC}">
                  <c16:uniqueId val="{0000000D-BB6C-463E-A825-E0C1210CD2D2}"/>
                </c:ext>
              </c:extLst>
            </c:dLbl>
            <c:dLbl>
              <c:idx val="7"/>
              <c:layout>
                <c:manualLayout>
                  <c:x val="-0.18067560131164376"/>
                  <c:y val="-4.912594868077374E-3"/>
                </c:manualLayout>
              </c:layout>
              <c:tx>
                <c:rich>
                  <a:bodyPr/>
                  <a:lstStyle/>
                  <a:p>
                    <a:r>
                      <a:rPr lang="en-US" dirty="0"/>
                      <a:t>Social environment</a:t>
                    </a:r>
                  </a:p>
                </c:rich>
              </c:tx>
              <c:dLblPos val="r"/>
              <c:showLegendKey val="0"/>
              <c:showVal val="1"/>
              <c:showCatName val="0"/>
              <c:showSerName val="0"/>
              <c:showPercent val="0"/>
              <c:showBubbleSize val="0"/>
              <c:extLst>
                <c:ext xmlns:c15="http://schemas.microsoft.com/office/drawing/2012/chart" uri="{CE6537A1-D6FC-4f65-9D91-7224C49458BB}">
                  <c15:layout>
                    <c:manualLayout>
                      <c:w val="0.10491420027553562"/>
                      <c:h val="8.5431494367704502E-2"/>
                    </c:manualLayout>
                  </c15:layout>
                  <c15:showDataLabelsRange val="0"/>
                </c:ext>
                <c:ext xmlns:c16="http://schemas.microsoft.com/office/drawing/2014/chart" uri="{C3380CC4-5D6E-409C-BE32-E72D297353CC}">
                  <c16:uniqueId val="{0000000F-BB6C-463E-A825-E0C1210CD2D2}"/>
                </c:ext>
              </c:extLst>
            </c:dLbl>
            <c:dLbl>
              <c:idx val="8"/>
              <c:layout>
                <c:manualLayout>
                  <c:x val="-3.8999715886029712E-2"/>
                  <c:y val="6.0775181372551956E-3"/>
                </c:manualLayout>
              </c:layout>
              <c:tx>
                <c:rich>
                  <a:bodyPr/>
                  <a:lstStyle/>
                  <a:p>
                    <a:r>
                      <a:rPr lang="en-US" dirty="0"/>
                      <a:t>Providing information</a:t>
                    </a:r>
                    <a:r>
                      <a:rPr lang="en-US" baseline="0" dirty="0"/>
                      <a:t> when needed</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manualLayout>
                      <c:w val="0.28219502111504824"/>
                      <c:h val="0.11318656057750526"/>
                    </c:manualLayout>
                  </c15:layout>
                  <c15:showDataLabelsRange val="0"/>
                </c:ext>
                <c:ext xmlns:c16="http://schemas.microsoft.com/office/drawing/2014/chart" uri="{C3380CC4-5D6E-409C-BE32-E72D297353CC}">
                  <c16:uniqueId val="{00000011-BB6C-463E-A825-E0C1210CD2D2}"/>
                </c:ext>
              </c:extLst>
            </c:dLbl>
            <c:dLbl>
              <c:idx val="9"/>
              <c:layout>
                <c:manualLayout>
                  <c:x val="-0.11452730892155628"/>
                  <c:y val="-3.9850424091482463E-2"/>
                </c:manualLayout>
              </c:layout>
              <c:tx>
                <c:rich>
                  <a:bodyPr/>
                  <a:lstStyle/>
                  <a:p>
                    <a:r>
                      <a:rPr lang="en-NZ" dirty="0"/>
                      <a:t>Engaging with the local community</a:t>
                    </a:r>
                  </a:p>
                </c:rich>
              </c:tx>
              <c:dLblPos val="r"/>
              <c:showLegendKey val="0"/>
              <c:showVal val="1"/>
              <c:showCatName val="0"/>
              <c:showSerName val="0"/>
              <c:showPercent val="0"/>
              <c:showBubbleSize val="0"/>
              <c:extLst>
                <c:ext xmlns:c15="http://schemas.microsoft.com/office/drawing/2012/chart" uri="{CE6537A1-D6FC-4f65-9D91-7224C49458BB}">
                  <c15:layout>
                    <c:manualLayout>
                      <c:w val="0.19239099338970542"/>
                      <c:h val="0.1073572273094049"/>
                    </c:manualLayout>
                  </c15:layout>
                  <c15:showDataLabelsRange val="0"/>
                </c:ext>
                <c:ext xmlns:c16="http://schemas.microsoft.com/office/drawing/2014/chart" uri="{C3380CC4-5D6E-409C-BE32-E72D297353CC}">
                  <c16:uniqueId val="{00000013-BB6C-463E-A825-E0C1210CD2D2}"/>
                </c:ext>
              </c:extLst>
            </c:dLbl>
            <c:dLbl>
              <c:idx val="10"/>
              <c:layout>
                <c:manualLayout>
                  <c:x val="-4.8007591789578322E-2"/>
                  <c:y val="-3.2916010487698724E-2"/>
                </c:manualLayout>
              </c:layout>
              <c:tx>
                <c:rich>
                  <a:bodyPr/>
                  <a:lstStyle/>
                  <a:p>
                    <a:r>
                      <a:rPr lang="en-US" dirty="0"/>
                      <a:t>Quality of coaches/ instructors</a:t>
                    </a:r>
                  </a:p>
                </c:rich>
              </c:tx>
              <c:dLblPos val="r"/>
              <c:showLegendKey val="0"/>
              <c:showVal val="1"/>
              <c:showCatName val="0"/>
              <c:showSerName val="0"/>
              <c:showPercent val="0"/>
              <c:showBubbleSize val="0"/>
              <c:extLst>
                <c:ext xmlns:c15="http://schemas.microsoft.com/office/drawing/2012/chart" uri="{CE6537A1-D6FC-4f65-9D91-7224C49458BB}">
                  <c15:layout>
                    <c:manualLayout>
                      <c:w val="0.16587312964890313"/>
                      <c:h val="0.10518678467726711"/>
                    </c:manualLayout>
                  </c15:layout>
                  <c15:showDataLabelsRange val="0"/>
                </c:ext>
                <c:ext xmlns:c16="http://schemas.microsoft.com/office/drawing/2014/chart" uri="{C3380CC4-5D6E-409C-BE32-E72D297353CC}">
                  <c16:uniqueId val="{00000015-BB6C-463E-A825-E0C1210CD2D2}"/>
                </c:ext>
              </c:extLst>
            </c:dLbl>
            <c:dLbl>
              <c:idx val="11"/>
              <c:layout>
                <c:manualLayout>
                  <c:x val="-0.14762463966608586"/>
                  <c:y val="6.0243858334325204E-2"/>
                </c:manualLayout>
              </c:layout>
              <c:tx>
                <c:rich>
                  <a:bodyPr/>
                  <a:lstStyle/>
                  <a:p>
                    <a:r>
                      <a:rPr lang="en-NZ" dirty="0"/>
                      <a:t>Making</a:t>
                    </a:r>
                    <a:r>
                      <a:rPr lang="en-NZ" baseline="0" dirty="0"/>
                      <a:t> me a</a:t>
                    </a:r>
                    <a:r>
                      <a:rPr lang="en-NZ" dirty="0"/>
                      <a:t>ware of benefits provided by Athletics NZ</a:t>
                    </a:r>
                  </a:p>
                </c:rich>
              </c:tx>
              <c:dLblPos val="r"/>
              <c:showLegendKey val="0"/>
              <c:showVal val="1"/>
              <c:showCatName val="0"/>
              <c:showSerName val="0"/>
              <c:showPercent val="0"/>
              <c:showBubbleSize val="0"/>
              <c:extLst>
                <c:ext xmlns:c15="http://schemas.microsoft.com/office/drawing/2012/chart" uri="{CE6537A1-D6FC-4f65-9D91-7224C49458BB}">
                  <c15:layout>
                    <c:manualLayout>
                      <c:w val="0.19816512873855283"/>
                      <c:h val="0.10735715933371094"/>
                    </c:manualLayout>
                  </c15:layout>
                  <c15:showDataLabelsRange val="0"/>
                </c:ext>
                <c:ext xmlns:c16="http://schemas.microsoft.com/office/drawing/2014/chart" uri="{C3380CC4-5D6E-409C-BE32-E72D297353CC}">
                  <c16:uniqueId val="{00000017-BB6C-463E-A825-E0C1210CD2D2}"/>
                </c:ext>
              </c:extLst>
            </c:dLbl>
            <c:dLbl>
              <c:idx val="12"/>
              <c:layout>
                <c:manualLayout>
                  <c:x val="-0.59466682209557176"/>
                  <c:y val="0.13910615315939823"/>
                </c:manualLayout>
              </c:layout>
              <c:tx>
                <c:rich>
                  <a:bodyPr/>
                  <a:lstStyle/>
                  <a:p>
                    <a:r>
                      <a:rPr lang="en-NZ" dirty="0"/>
                      <a:t>Communicating coaching, officiating and event opportunities</a:t>
                    </a:r>
                  </a:p>
                </c:rich>
              </c:tx>
              <c:dLblPos val="r"/>
              <c:showLegendKey val="0"/>
              <c:showVal val="1"/>
              <c:showCatName val="0"/>
              <c:showSerName val="0"/>
              <c:showPercent val="0"/>
              <c:showBubbleSize val="0"/>
              <c:extLst>
                <c:ext xmlns:c15="http://schemas.microsoft.com/office/drawing/2012/chart" uri="{CE6537A1-D6FC-4f65-9D91-7224C49458BB}">
                  <c15:layout>
                    <c:manualLayout>
                      <c:w val="0.19127810224427555"/>
                      <c:h val="0.13994893150266147"/>
                    </c:manualLayout>
                  </c15:layout>
                  <c15:showDataLabelsRange val="0"/>
                </c:ext>
                <c:ext xmlns:c16="http://schemas.microsoft.com/office/drawing/2014/chart" uri="{C3380CC4-5D6E-409C-BE32-E72D297353CC}">
                  <c16:uniqueId val="{00000019-BB6C-463E-A825-E0C1210CD2D2}"/>
                </c:ext>
              </c:extLst>
            </c:dLbl>
            <c:dLbl>
              <c:idx val="13"/>
              <c:layout>
                <c:manualLayout>
                  <c:x val="-3.5611939960393947E-2"/>
                  <c:y val="-5.4271308894866026E-2"/>
                </c:manualLayout>
              </c:layout>
              <c:tx>
                <c:rich>
                  <a:bodyPr/>
                  <a:lstStyle/>
                  <a:p>
                    <a:r>
                      <a:rPr lang="en-NZ" dirty="0"/>
                      <a:t>Aware of</a:t>
                    </a:r>
                    <a:r>
                      <a:rPr lang="en-NZ" baseline="0" dirty="0"/>
                      <a:t> developments occurring in athletics across NZ</a:t>
                    </a:r>
                    <a:endParaRPr lang="en-NZ"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BB6C-463E-A825-E0C1210CD2D2}"/>
                </c:ext>
              </c:extLst>
            </c:dLbl>
            <c:dLbl>
              <c:idx val="14"/>
              <c:layout>
                <c:manualLayout>
                  <c:x val="-2.9398834660771804E-2"/>
                  <c:y val="-6.6149319517738212E-2"/>
                </c:manualLayout>
              </c:layout>
              <c:tx>
                <c:rich>
                  <a:bodyPr/>
                  <a:lstStyle/>
                  <a:p>
                    <a:r>
                      <a:rPr lang="en-NZ" dirty="0"/>
                      <a:t>Encouraging good sportsmanship &amp; fair play</a:t>
                    </a:r>
                  </a:p>
                </c:rich>
              </c:tx>
              <c:dLblPos val="r"/>
              <c:showLegendKey val="0"/>
              <c:showVal val="1"/>
              <c:showCatName val="0"/>
              <c:showSerName val="0"/>
              <c:showPercent val="0"/>
              <c:showBubbleSize val="0"/>
              <c:extLst>
                <c:ext xmlns:c15="http://schemas.microsoft.com/office/drawing/2012/chart" uri="{CE6537A1-D6FC-4f65-9D91-7224C49458BB}">
                  <c15:layout>
                    <c:manualLayout>
                      <c:w val="0.16175112280956594"/>
                      <c:h val="0.10742273742851367"/>
                    </c:manualLayout>
                  </c15:layout>
                  <c15:showDataLabelsRange val="0"/>
                </c:ext>
                <c:ext xmlns:c16="http://schemas.microsoft.com/office/drawing/2014/chart" uri="{C3380CC4-5D6E-409C-BE32-E72D297353CC}">
                  <c16:uniqueId val="{0000001D-BB6C-463E-A825-E0C1210CD2D2}"/>
                </c:ext>
              </c:extLst>
            </c:dLbl>
            <c:dLbl>
              <c:idx val="15"/>
              <c:layout>
                <c:manualLayout>
                  <c:x val="-0.16257433207126498"/>
                  <c:y val="-3.5080169248457214E-2"/>
                </c:manualLayout>
              </c:layout>
              <c:tx>
                <c:rich>
                  <a:bodyPr/>
                  <a:lstStyle/>
                  <a:p>
                    <a:r>
                      <a:rPr lang="en-US" dirty="0"/>
                      <a:t>Qualified/</a:t>
                    </a:r>
                    <a:r>
                      <a:rPr lang="en-US" baseline="0" dirty="0"/>
                      <a:t> experienced officials available</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manualLayout>
                      <c:w val="0.18327297877923496"/>
                      <c:h val="8.2461933645029559E-2"/>
                    </c:manualLayout>
                  </c15:layout>
                  <c15:showDataLabelsRange val="0"/>
                </c:ext>
                <c:ext xmlns:c16="http://schemas.microsoft.com/office/drawing/2014/chart" uri="{C3380CC4-5D6E-409C-BE32-E72D297353CC}">
                  <c16:uniqueId val="{0000001F-BB6C-463E-A825-E0C1210CD2D2}"/>
                </c:ext>
              </c:extLst>
            </c:dLbl>
            <c:dLbl>
              <c:idx val="16"/>
              <c:layout>
                <c:manualLayout>
                  <c:x val="0.51253865271456278"/>
                  <c:y val="-3.3553897189689902E-2"/>
                </c:manualLayout>
              </c:layout>
              <c:tx>
                <c:rich>
                  <a:bodyPr/>
                  <a:lstStyle/>
                  <a:p>
                    <a:r>
                      <a:rPr lang="en-US" dirty="0"/>
                      <a:t>Safe environment</a:t>
                    </a:r>
                  </a:p>
                </c:rich>
              </c:tx>
              <c:dLblPos val="r"/>
              <c:showLegendKey val="0"/>
              <c:showVal val="1"/>
              <c:showCatName val="0"/>
              <c:showSerName val="0"/>
              <c:showPercent val="0"/>
              <c:showBubbleSize val="0"/>
              <c:extLst>
                <c:ext xmlns:c15="http://schemas.microsoft.com/office/drawing/2012/chart" uri="{CE6537A1-D6FC-4f65-9D91-7224C49458BB}">
                  <c15:layout>
                    <c:manualLayout>
                      <c:w val="0.13668128508760088"/>
                      <c:h val="8.7539996342351684E-2"/>
                    </c:manualLayout>
                  </c15:layout>
                  <c15:showDataLabelsRange val="0"/>
                </c:ext>
                <c:ext xmlns:c16="http://schemas.microsoft.com/office/drawing/2014/chart" uri="{C3380CC4-5D6E-409C-BE32-E72D297353CC}">
                  <c16:uniqueId val="{00000021-BB6C-463E-A825-E0C1210CD2D2}"/>
                </c:ext>
              </c:extLst>
            </c:dLbl>
            <c:dLbl>
              <c:idx val="17"/>
              <c:layout>
                <c:manualLayout>
                  <c:x val="-8.0149341535197094E-2"/>
                  <c:y val="-6.5164727088363711E-2"/>
                </c:manualLayout>
              </c:layout>
              <c:tx>
                <c:rich>
                  <a:bodyPr/>
                  <a:lstStyle/>
                  <a:p>
                    <a:r>
                      <a:rPr lang="en-NZ" dirty="0"/>
                      <a:t>Well maintained playing/ training venues/ fields</a:t>
                    </a:r>
                  </a:p>
                </c:rich>
              </c:tx>
              <c:dLblPos val="r"/>
              <c:showLegendKey val="0"/>
              <c:showVal val="1"/>
              <c:showCatName val="0"/>
              <c:showSerName val="0"/>
              <c:showPercent val="0"/>
              <c:showBubbleSize val="0"/>
              <c:extLst>
                <c:ext xmlns:c15="http://schemas.microsoft.com/office/drawing/2012/chart" uri="{CE6537A1-D6FC-4f65-9D91-7224C49458BB}">
                  <c15:layout>
                    <c:manualLayout>
                      <c:w val="0.1358156808257994"/>
                      <c:h val="0.10185392863045656"/>
                    </c:manualLayout>
                  </c15:layout>
                  <c15:showDataLabelsRange val="0"/>
                </c:ext>
                <c:ext xmlns:c16="http://schemas.microsoft.com/office/drawing/2014/chart" uri="{C3380CC4-5D6E-409C-BE32-E72D297353CC}">
                  <c16:uniqueId val="{00000023-BB6C-463E-A825-E0C1210CD2D2}"/>
                </c:ext>
              </c:extLst>
            </c:dLbl>
            <c:dLbl>
              <c:idx val="18"/>
              <c:layout>
                <c:manualLayout>
                  <c:x val="-8.2282851031777349E-2"/>
                  <c:y val="-3.5448118647923424E-2"/>
                </c:manualLayout>
              </c:layout>
              <c:tx>
                <c:rich>
                  <a:bodyPr/>
                  <a:lstStyle/>
                  <a:p>
                    <a:r>
                      <a:rPr lang="en-US" dirty="0"/>
                      <a:t>Clean &amp;</a:t>
                    </a:r>
                    <a:r>
                      <a:rPr lang="en-US" baseline="0" dirty="0"/>
                      <a:t> well maintained facilities</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BB6C-463E-A825-E0C1210CD2D2}"/>
                </c:ext>
              </c:extLst>
            </c:dLbl>
            <c:dLbl>
              <c:idx val="19"/>
              <c:tx>
                <c:rich>
                  <a:bodyPr/>
                  <a:lstStyle/>
                  <a:p>
                    <a:r>
                      <a:rPr lang="en-US" dirty="0">
                        <a:solidFill>
                          <a:schemeClr val="tx1"/>
                        </a:solidFill>
                      </a:rPr>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BB6C-463E-A825-E0C1210CD2D2}"/>
                </c:ext>
              </c:extLst>
            </c:dLbl>
            <c:dLbl>
              <c:idx val="20"/>
              <c:tx>
                <c:rich>
                  <a:bodyPr/>
                  <a:lstStyle/>
                  <a:p>
                    <a:r>
                      <a:rPr lang="en-US" b="1" dirty="0">
                        <a:solidFill>
                          <a:schemeClr val="tx1"/>
                        </a:solidFill>
                      </a:rPr>
                      <a:t>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BB6C-463E-A825-E0C1210CD2D2}"/>
                </c:ext>
              </c:extLst>
            </c:dLbl>
            <c:dLbl>
              <c:idx val="21"/>
              <c:layout>
                <c:manualLayout>
                  <c:x val="-3.8369166582343461E-2"/>
                  <c:y val="-3.1937248085525437E-3"/>
                </c:manualLayout>
              </c:layout>
              <c:tx>
                <c:rich>
                  <a:bodyPr/>
                  <a:lstStyle/>
                  <a:p>
                    <a:r>
                      <a:rPr lang="en-US" dirty="0">
                        <a:solidFill>
                          <a:schemeClr val="tx1"/>
                        </a:solidFill>
                      </a:rPr>
                      <a:t>15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B-BB6C-463E-A825-E0C1210CD2D2}"/>
                </c:ext>
              </c:extLst>
            </c:dLbl>
            <c:spPr>
              <a:noFill/>
              <a:ln>
                <a:noFill/>
              </a:ln>
              <a:effectLst/>
            </c:spPr>
            <c:txPr>
              <a:bodyPr/>
              <a:lstStyle/>
              <a:p>
                <a:pPr algn="ct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Sheet2!$B$2:$B$20</c:f>
              <c:numCache>
                <c:formatCode>0.00</c:formatCode>
                <c:ptCount val="19"/>
                <c:pt idx="0">
                  <c:v>0.75</c:v>
                </c:pt>
                <c:pt idx="1">
                  <c:v>0.78</c:v>
                </c:pt>
                <c:pt idx="2">
                  <c:v>0.59</c:v>
                </c:pt>
                <c:pt idx="3">
                  <c:v>0.59</c:v>
                </c:pt>
                <c:pt idx="4">
                  <c:v>0.69</c:v>
                </c:pt>
                <c:pt idx="5">
                  <c:v>0.68</c:v>
                </c:pt>
                <c:pt idx="6">
                  <c:v>0.72</c:v>
                </c:pt>
                <c:pt idx="7">
                  <c:v>0.72</c:v>
                </c:pt>
                <c:pt idx="8">
                  <c:v>0.68</c:v>
                </c:pt>
                <c:pt idx="9">
                  <c:v>0.57999999999999996</c:v>
                </c:pt>
                <c:pt idx="10">
                  <c:v>0.66</c:v>
                </c:pt>
                <c:pt idx="11">
                  <c:v>0.46</c:v>
                </c:pt>
                <c:pt idx="12">
                  <c:v>0.77</c:v>
                </c:pt>
                <c:pt idx="13">
                  <c:v>0.45</c:v>
                </c:pt>
                <c:pt idx="14">
                  <c:v>0.79</c:v>
                </c:pt>
                <c:pt idx="15">
                  <c:v>0.63</c:v>
                </c:pt>
                <c:pt idx="16">
                  <c:v>0.52</c:v>
                </c:pt>
                <c:pt idx="17">
                  <c:v>0.71</c:v>
                </c:pt>
                <c:pt idx="18">
                  <c:v>0.61</c:v>
                </c:pt>
              </c:numCache>
            </c:numRef>
          </c:xVal>
          <c:yVal>
            <c:numRef>
              <c:f>Sheet2!$C$2:$C$20</c:f>
              <c:numCache>
                <c:formatCode>#0.0</c:formatCode>
                <c:ptCount val="19"/>
                <c:pt idx="0">
                  <c:v>1.15096922818906</c:v>
                </c:pt>
                <c:pt idx="1">
                  <c:v>0.92568267405986204</c:v>
                </c:pt>
                <c:pt idx="2">
                  <c:v>0.88</c:v>
                </c:pt>
                <c:pt idx="3">
                  <c:v>0.86</c:v>
                </c:pt>
                <c:pt idx="4">
                  <c:v>0.8</c:v>
                </c:pt>
                <c:pt idx="5">
                  <c:v>0.78</c:v>
                </c:pt>
                <c:pt idx="6">
                  <c:v>0.75</c:v>
                </c:pt>
                <c:pt idx="7">
                  <c:v>0.73</c:v>
                </c:pt>
                <c:pt idx="8">
                  <c:v>0.59</c:v>
                </c:pt>
                <c:pt idx="9">
                  <c:v>0.38</c:v>
                </c:pt>
                <c:pt idx="10">
                  <c:v>0.34</c:v>
                </c:pt>
                <c:pt idx="11">
                  <c:v>0.33</c:v>
                </c:pt>
                <c:pt idx="12">
                  <c:v>0.32</c:v>
                </c:pt>
                <c:pt idx="13">
                  <c:v>0.31</c:v>
                </c:pt>
                <c:pt idx="14">
                  <c:v>0.3</c:v>
                </c:pt>
                <c:pt idx="15">
                  <c:v>0.24</c:v>
                </c:pt>
                <c:pt idx="16">
                  <c:v>0.21</c:v>
                </c:pt>
                <c:pt idx="17">
                  <c:v>5.9058743886779397E-2</c:v>
                </c:pt>
                <c:pt idx="18">
                  <c:v>3.9119706143365102E-2</c:v>
                </c:pt>
              </c:numCache>
            </c:numRef>
          </c:yVal>
          <c:bubbleSize>
            <c:numRef>
              <c:f>Sheet2!$D$2:$D$20</c:f>
              <c:numCache>
                <c:formatCode>0.0</c:formatCode>
                <c:ptCount val="19"/>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numCache>
            </c:numRef>
          </c:bubbleSize>
          <c:bubble3D val="0"/>
          <c:extLst>
            <c:ext xmlns:c16="http://schemas.microsoft.com/office/drawing/2014/chart" uri="{C3380CC4-5D6E-409C-BE32-E72D297353CC}">
              <c16:uniqueId val="{0000002C-BB6C-463E-A825-E0C1210CD2D2}"/>
            </c:ext>
          </c:extLst>
        </c:ser>
        <c:dLbls>
          <c:dLblPos val="ctr"/>
          <c:showLegendKey val="0"/>
          <c:showVal val="1"/>
          <c:showCatName val="0"/>
          <c:showSerName val="0"/>
          <c:showPercent val="0"/>
          <c:showBubbleSize val="0"/>
        </c:dLbls>
        <c:bubbleScale val="8"/>
        <c:showNegBubbles val="0"/>
        <c:axId val="354902912"/>
        <c:axId val="354903304"/>
      </c:bubbleChart>
      <c:valAx>
        <c:axId val="354902912"/>
        <c:scaling>
          <c:orientation val="minMax"/>
          <c:max val="0.8"/>
          <c:min val="0.4"/>
        </c:scaling>
        <c:delete val="1"/>
        <c:axPos val="b"/>
        <c:numFmt formatCode="General" sourceLinked="0"/>
        <c:majorTickMark val="out"/>
        <c:minorTickMark val="none"/>
        <c:tickLblPos val="nextTo"/>
        <c:crossAx val="354903304"/>
        <c:crossesAt val="0"/>
        <c:crossBetween val="midCat"/>
      </c:valAx>
      <c:valAx>
        <c:axId val="354903304"/>
        <c:scaling>
          <c:orientation val="minMax"/>
          <c:max val="1.25"/>
          <c:min val="-5.000000000000001E-2"/>
        </c:scaling>
        <c:delete val="1"/>
        <c:axPos val="l"/>
        <c:numFmt formatCode="General" sourceLinked="0"/>
        <c:majorTickMark val="out"/>
        <c:minorTickMark val="none"/>
        <c:tickLblPos val="nextTo"/>
        <c:crossAx val="354902912"/>
        <c:crosses val="autoZero"/>
        <c:crossBetween val="midCat"/>
        <c:majorUnit val="0.1"/>
      </c:valAx>
      <c:spPr>
        <a:noFill/>
        <a:ln w="25400">
          <a:noFill/>
        </a:ln>
      </c:spPr>
    </c:plotArea>
    <c:plotVisOnly val="1"/>
    <c:dispBlanksAs val="gap"/>
    <c:showDLblsOverMax val="0"/>
  </c:chart>
  <c:spPr>
    <a:noFill/>
    <a:ln>
      <a:noFill/>
    </a:ln>
  </c:spPr>
  <c:txPr>
    <a:bodyPr/>
    <a:lstStyle/>
    <a:p>
      <a:pPr>
        <a:defRPr sz="1200" baseline="0">
          <a:latin typeface="Barlow" panose="00000500000000000000" pitchFamily="2" charset="0"/>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0.05852</cdr:x>
      <cdr:y>0.90352</cdr:y>
    </cdr:from>
    <cdr:to>
      <cdr:x>0.26642</cdr:x>
      <cdr:y>0.9577</cdr:y>
    </cdr:to>
    <cdr:sp macro="" textlink="">
      <cdr:nvSpPr>
        <cdr:cNvPr id="5" name="TextBox 76"/>
        <cdr:cNvSpPr txBox="1"/>
      </cdr:nvSpPr>
      <cdr:spPr>
        <a:xfrm xmlns:a="http://schemas.openxmlformats.org/drawingml/2006/main">
          <a:off x="496015" y="4531849"/>
          <a:ext cx="1762051" cy="2717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NZ" sz="800" b="1" dirty="0">
              <a:solidFill>
                <a:schemeClr val="tx2"/>
              </a:solidFill>
            </a:rPr>
            <a:t>SECONDARY PRIORITY</a:t>
          </a:r>
        </a:p>
      </cdr:txBody>
    </cdr:sp>
  </cdr:relSizeAnchor>
  <cdr:relSizeAnchor xmlns:cdr="http://schemas.openxmlformats.org/drawingml/2006/chartDrawing">
    <cdr:from>
      <cdr:x>0.06205</cdr:x>
      <cdr:y>0.03379</cdr:y>
    </cdr:from>
    <cdr:to>
      <cdr:x>0.40149</cdr:x>
      <cdr:y>0.08797</cdr:y>
    </cdr:to>
    <cdr:sp macro="" textlink="">
      <cdr:nvSpPr>
        <cdr:cNvPr id="4" name="TextBox 76"/>
        <cdr:cNvSpPr txBox="1"/>
      </cdr:nvSpPr>
      <cdr:spPr>
        <a:xfrm xmlns:a="http://schemas.openxmlformats.org/drawingml/2006/main">
          <a:off x="525908" y="169472"/>
          <a:ext cx="2876915" cy="2717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NZ" sz="800" b="1" dirty="0">
              <a:solidFill>
                <a:schemeClr val="accent3"/>
              </a:solidFill>
            </a:rPr>
            <a:t>PRIORITY FOR IMPOVEMENT</a:t>
          </a:r>
        </a:p>
      </cdr:txBody>
    </cdr:sp>
  </cdr:relSizeAnchor>
  <cdr:relSizeAnchor xmlns:cdr="http://schemas.openxmlformats.org/drawingml/2006/chartDrawing">
    <cdr:from>
      <cdr:x>0.83316</cdr:x>
      <cdr:y>0.04568</cdr:y>
    </cdr:from>
    <cdr:to>
      <cdr:x>0.96247</cdr:x>
      <cdr:y>0.09986</cdr:y>
    </cdr:to>
    <cdr:sp macro="" textlink="">
      <cdr:nvSpPr>
        <cdr:cNvPr id="3" name="TextBox 76"/>
        <cdr:cNvSpPr txBox="1"/>
      </cdr:nvSpPr>
      <cdr:spPr>
        <a:xfrm xmlns:a="http://schemas.openxmlformats.org/drawingml/2006/main">
          <a:off x="7061425" y="229128"/>
          <a:ext cx="1095964" cy="2717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xmlns:a="http://schemas.openxmlformats.org/drawingml/2006/main">
          <a:pPr algn="r"/>
          <a:r>
            <a:rPr lang="en-NZ" sz="800" b="1" dirty="0">
              <a:solidFill>
                <a:schemeClr val="accent4"/>
              </a:solidFill>
            </a:rPr>
            <a:t>STRENGTHS</a:t>
          </a:r>
        </a:p>
      </cdr:txBody>
    </cdr:sp>
  </cdr:relSizeAnchor>
  <cdr:relSizeAnchor xmlns:cdr="http://schemas.openxmlformats.org/drawingml/2006/chartDrawing">
    <cdr:from>
      <cdr:x>0.8207</cdr:x>
      <cdr:y>0.90213</cdr:y>
    </cdr:from>
    <cdr:to>
      <cdr:x>0.97592</cdr:x>
      <cdr:y>0.9563</cdr:y>
    </cdr:to>
    <cdr:sp macro="" textlink="">
      <cdr:nvSpPr>
        <cdr:cNvPr id="6" name="TextBox 76"/>
        <cdr:cNvSpPr txBox="1"/>
      </cdr:nvSpPr>
      <cdr:spPr>
        <a:xfrm xmlns:a="http://schemas.openxmlformats.org/drawingml/2006/main">
          <a:off x="6955830" y="4524884"/>
          <a:ext cx="1315563" cy="2717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NZ" sz="800" b="1" dirty="0">
              <a:solidFill>
                <a:schemeClr val="accent5"/>
              </a:solidFill>
            </a:rPr>
            <a:t>MAINTENANCE</a:t>
          </a:r>
        </a:p>
      </cdr:txBody>
    </cdr:sp>
  </cdr:relSizeAnchor>
</c:userShapes>
</file>

<file path=ppt/drawings/drawing2.xml><?xml version="1.0" encoding="utf-8"?>
<c:userShapes xmlns:c="http://schemas.openxmlformats.org/drawingml/2006/chart">
  <cdr:relSizeAnchor xmlns:cdr="http://schemas.openxmlformats.org/drawingml/2006/chartDrawing">
    <cdr:from>
      <cdr:x>0.15539</cdr:x>
      <cdr:y>0</cdr:y>
    </cdr:from>
    <cdr:to>
      <cdr:x>0.98087</cdr:x>
      <cdr:y>0.09779</cdr:y>
    </cdr:to>
    <cdr:sp macro="" textlink="">
      <cdr:nvSpPr>
        <cdr:cNvPr id="2" name="TextBox 14"/>
        <cdr:cNvSpPr txBox="1"/>
      </cdr:nvSpPr>
      <cdr:spPr>
        <a:xfrm xmlns:a="http://schemas.openxmlformats.org/drawingml/2006/main">
          <a:off x="442873" y="0"/>
          <a:ext cx="2352682"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pPr algn="ctr"/>
          <a:r>
            <a:rPr lang="en-US" b="1" dirty="0">
              <a:solidFill>
                <a:schemeClr val="tx2"/>
              </a:solidFill>
              <a:latin typeface="Arial"/>
              <a:cs typeface="Arial"/>
            </a:rPr>
            <a:t>FEMALE</a:t>
          </a:r>
          <a:endParaRPr lang="en-US" dirty="0">
            <a:solidFill>
              <a:schemeClr val="tx2"/>
            </a:solidFill>
            <a:latin typeface="Arial"/>
            <a:cs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0.14934</cdr:x>
      <cdr:y>0</cdr:y>
    </cdr:from>
    <cdr:to>
      <cdr:x>0.97482</cdr:x>
      <cdr:y>0.09779</cdr:y>
    </cdr:to>
    <cdr:sp macro="" textlink="">
      <cdr:nvSpPr>
        <cdr:cNvPr id="2" name="TextBox 14"/>
        <cdr:cNvSpPr txBox="1"/>
      </cdr:nvSpPr>
      <cdr:spPr>
        <a:xfrm xmlns:a="http://schemas.openxmlformats.org/drawingml/2006/main">
          <a:off x="425618" y="-1304133"/>
          <a:ext cx="2352682" cy="26160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pPr algn="ctr"/>
          <a:r>
            <a:rPr lang="en-US" b="1" dirty="0">
              <a:solidFill>
                <a:schemeClr val="tx2"/>
              </a:solidFill>
              <a:latin typeface="Arial"/>
              <a:cs typeface="Arial"/>
            </a:rPr>
            <a:t>MALE</a:t>
          </a:r>
          <a:endParaRPr lang="en-US" dirty="0">
            <a:solidFill>
              <a:schemeClr val="tx2"/>
            </a:solidFill>
            <a:latin typeface="Arial"/>
            <a:cs typeface="Aria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A0BF970-B6F6-4E63-9E2F-30B125C02A18}" type="datetimeFigureOut">
              <a:rPr lang="en-NZ" smtClean="0"/>
              <a:t>7/12/2021</a:t>
            </a:fld>
            <a:endParaRPr lang="en-NZ"/>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982F9618-DC7C-403D-AFC7-FA0365849995}" type="slidenum">
              <a:rPr lang="en-NZ" smtClean="0"/>
              <a:t>‹#›</a:t>
            </a:fld>
            <a:endParaRPr lang="en-NZ"/>
          </a:p>
        </p:txBody>
      </p:sp>
    </p:spTree>
    <p:extLst>
      <p:ext uri="{BB962C8B-B14F-4D97-AF65-F5344CB8AC3E}">
        <p14:creationId xmlns:p14="http://schemas.microsoft.com/office/powerpoint/2010/main" val="3634960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0A67B1-2999-43BA-BB5E-59C7FE877F07}" type="slidenum">
              <a:rPr lang="en-NZ" smtClean="0"/>
              <a:pPr/>
              <a:t>23</a:t>
            </a:fld>
            <a:endParaRPr lang="en-NZ" dirty="0"/>
          </a:p>
        </p:txBody>
      </p:sp>
    </p:spTree>
    <p:extLst>
      <p:ext uri="{BB962C8B-B14F-4D97-AF65-F5344CB8AC3E}">
        <p14:creationId xmlns:p14="http://schemas.microsoft.com/office/powerpoint/2010/main" val="392437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Date Placeholder 3">
            <a:extLst>
              <a:ext uri="{FF2B5EF4-FFF2-40B4-BE49-F238E27FC236}">
                <a16:creationId xmlns:a16="http://schemas.microsoft.com/office/drawing/2014/main" id="{B3586195-AD2E-2042-91AC-3A53CDE0A61B}"/>
              </a:ext>
            </a:extLst>
          </p:cNvPr>
          <p:cNvSpPr txBox="1">
            <a:spLocks/>
          </p:cNvSpPr>
          <p:nvPr userDrawn="1"/>
        </p:nvSpPr>
        <p:spPr>
          <a:xfrm>
            <a:off x="504000" y="6372000"/>
            <a:ext cx="2743200" cy="226591"/>
          </a:xfrm>
          <a:prstGeom prst="rect">
            <a:avLst/>
          </a:prstGeom>
        </p:spPr>
        <p:txBody>
          <a:bodyPr lIns="36000" tIns="36000" rIns="36000" bIns="360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a:solidFill>
                  <a:srgbClr val="808282"/>
                </a:solidFill>
                <a:latin typeface="Barlow" pitchFamily="2" charset="77"/>
              </a:rPr>
              <a:t>© Sport New Zealand</a:t>
            </a:r>
          </a:p>
        </p:txBody>
      </p:sp>
      <p:sp>
        <p:nvSpPr>
          <p:cNvPr id="13" name="Slide Number Placeholder 5">
            <a:extLst>
              <a:ext uri="{FF2B5EF4-FFF2-40B4-BE49-F238E27FC236}">
                <a16:creationId xmlns:a16="http://schemas.microsoft.com/office/drawing/2014/main" id="{5A9A28DD-3627-764F-8B17-7137D0B3A0D7}"/>
              </a:ext>
            </a:extLst>
          </p:cNvPr>
          <p:cNvSpPr txBox="1">
            <a:spLocks/>
          </p:cNvSpPr>
          <p:nvPr userDrawn="1"/>
        </p:nvSpPr>
        <p:spPr>
          <a:xfrm>
            <a:off x="9490553" y="6372000"/>
            <a:ext cx="2160000" cy="241980"/>
          </a:xfrm>
          <a:prstGeom prst="rect">
            <a:avLst/>
          </a:prstGeom>
        </p:spPr>
        <p:txBody>
          <a:bodyPr vert="horz" wrap="square" lIns="36000" tIns="36000" rIns="36000" bIns="36000" rtlCol="0" anchor="t" anchorCtr="0">
            <a:spAutoFit/>
          </a:bodyPr>
          <a:lstStyle>
            <a:defPPr>
              <a:defRPr lang="en-US"/>
            </a:defPPr>
            <a:lvl1pPr marL="0" algn="r" defTabSz="914400" rtl="0" eaLnBrk="1" latinLnBrk="0" hangingPunct="1">
              <a:defRPr lang="en-US" sz="18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F29105-26A0-7E44-9DD2-E28ED32D21CF}" type="slidenum">
              <a:rPr lang="en-NZ" sz="1100" b="1" i="0" smtClean="0">
                <a:solidFill>
                  <a:srgbClr val="BE1D37"/>
                </a:solidFill>
                <a:latin typeface="Barlow" pitchFamily="2" charset="77"/>
              </a:rPr>
              <a:pPr/>
              <a:t>‹#›</a:t>
            </a:fld>
            <a:endParaRPr lang="en-NZ" sz="1100" b="1" i="0">
              <a:solidFill>
                <a:srgbClr val="BE1D37"/>
              </a:solidFill>
              <a:latin typeface="Barlow" pitchFamily="2" charset="77"/>
            </a:endParaRPr>
          </a:p>
        </p:txBody>
      </p:sp>
      <p:cxnSp>
        <p:nvCxnSpPr>
          <p:cNvPr id="14" name="Straight Connector 13">
            <a:extLst>
              <a:ext uri="{FF2B5EF4-FFF2-40B4-BE49-F238E27FC236}">
                <a16:creationId xmlns:a16="http://schemas.microsoft.com/office/drawing/2014/main" id="{62AE3300-F970-F84C-8251-6B4D84180741}"/>
              </a:ext>
            </a:extLst>
          </p:cNvPr>
          <p:cNvCxnSpPr>
            <a:cxnSpLocks/>
          </p:cNvCxnSpPr>
          <p:nvPr userDrawn="1"/>
        </p:nvCxnSpPr>
        <p:spPr>
          <a:xfrm>
            <a:off x="504000" y="6264000"/>
            <a:ext cx="11160000" cy="0"/>
          </a:xfrm>
          <a:prstGeom prst="line">
            <a:avLst/>
          </a:prstGeom>
          <a:ln w="12700">
            <a:solidFill>
              <a:srgbClr val="BE1D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10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639783-B4E8-6F4D-821D-82971131A6E0}"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29105-26A0-7E44-9DD2-E28ED32D21CF}" type="slidenum">
              <a:rPr lang="en-US" smtClean="0"/>
              <a:t>‹#›</a:t>
            </a:fld>
            <a:endParaRPr lang="en-US"/>
          </a:p>
        </p:txBody>
      </p:sp>
    </p:spTree>
    <p:extLst>
      <p:ext uri="{BB962C8B-B14F-4D97-AF65-F5344CB8AC3E}">
        <p14:creationId xmlns:p14="http://schemas.microsoft.com/office/powerpoint/2010/main" val="873354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639783-B4E8-6F4D-821D-82971131A6E0}"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29105-26A0-7E44-9DD2-E28ED32D21CF}" type="slidenum">
              <a:rPr lang="en-US" smtClean="0"/>
              <a:t>‹#›</a:t>
            </a:fld>
            <a:endParaRPr lang="en-US"/>
          </a:p>
        </p:txBody>
      </p:sp>
    </p:spTree>
    <p:extLst>
      <p:ext uri="{BB962C8B-B14F-4D97-AF65-F5344CB8AC3E}">
        <p14:creationId xmlns:p14="http://schemas.microsoft.com/office/powerpoint/2010/main" val="413765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pic>
        <p:nvPicPr>
          <p:cNvPr id="6" name="Picture 5" descr="Purple Stri.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308864" cy="6858000"/>
          </a:xfrm>
          <a:prstGeom prst="rect">
            <a:avLst/>
          </a:prstGeom>
        </p:spPr>
      </p:pic>
      <p:sp>
        <p:nvSpPr>
          <p:cNvPr id="10" name="Title 8"/>
          <p:cNvSpPr>
            <a:spLocks noGrp="1"/>
          </p:cNvSpPr>
          <p:nvPr>
            <p:ph type="title"/>
          </p:nvPr>
        </p:nvSpPr>
        <p:spPr>
          <a:xfrm>
            <a:off x="792480" y="484836"/>
            <a:ext cx="10888896" cy="571500"/>
          </a:xfrm>
        </p:spPr>
        <p:txBody>
          <a:bodyPr/>
          <a:lstStyle>
            <a:lvl1pPr>
              <a:defRPr sz="2600" baseline="0">
                <a:solidFill>
                  <a:schemeClr val="tx2"/>
                </a:solidFill>
              </a:defRPr>
            </a:lvl1pPr>
          </a:lstStyle>
          <a:p>
            <a:r>
              <a:rPr lang="en-US"/>
              <a:t>Click to edit Master title style</a:t>
            </a:r>
          </a:p>
        </p:txBody>
      </p:sp>
      <p:sp>
        <p:nvSpPr>
          <p:cNvPr id="11" name="Text Placeholder 2"/>
          <p:cNvSpPr>
            <a:spLocks noGrp="1"/>
          </p:cNvSpPr>
          <p:nvPr>
            <p:ph type="body" idx="13" hasCustomPrompt="1"/>
          </p:nvPr>
        </p:nvSpPr>
        <p:spPr>
          <a:xfrm>
            <a:off x="792480" y="1197038"/>
            <a:ext cx="10880429" cy="315118"/>
          </a:xfrm>
        </p:spPr>
        <p:txBody>
          <a:bodyPr tIns="0" bIns="0"/>
          <a:lstStyle>
            <a:lvl1pPr marL="0" indent="0">
              <a:spcBef>
                <a:spcPts val="0"/>
              </a:spcBef>
              <a:buNone/>
              <a:defRPr sz="12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ooter Placeholder 1"/>
          <p:cNvSpPr>
            <a:spLocks noGrp="1"/>
          </p:cNvSpPr>
          <p:nvPr>
            <p:ph type="ftr" sz="quarter" idx="15"/>
          </p:nvPr>
        </p:nvSpPr>
        <p:spPr>
          <a:xfrm>
            <a:off x="317389" y="6229640"/>
            <a:ext cx="10871200" cy="628361"/>
          </a:xfrm>
          <a:prstGeom prst="rect">
            <a:avLst/>
          </a:prstGeom>
        </p:spPr>
        <p:txBody>
          <a:bodyPr anchor="b"/>
          <a:lstStyle>
            <a:lvl1pPr marL="0" marR="0" indent="0" algn="l" defTabSz="914400" rtl="0" eaLnBrk="1" fontAlgn="base" latinLnBrk="0" hangingPunct="1">
              <a:lnSpc>
                <a:spcPct val="100000"/>
              </a:lnSpc>
              <a:spcBef>
                <a:spcPts val="60"/>
              </a:spcBef>
              <a:spcAft>
                <a:spcPct val="0"/>
              </a:spcAft>
              <a:buClrTx/>
              <a:buSzTx/>
              <a:buFontTx/>
              <a:buNone/>
              <a:tabLst/>
              <a:defRPr sz="800"/>
            </a:lvl1pPr>
          </a:lstStyle>
          <a:p>
            <a:r>
              <a:rPr lang="en-US"/>
              <a:t>Click to edit text</a:t>
            </a:r>
          </a:p>
        </p:txBody>
      </p:sp>
    </p:spTree>
    <p:extLst>
      <p:ext uri="{BB962C8B-B14F-4D97-AF65-F5344CB8AC3E}">
        <p14:creationId xmlns:p14="http://schemas.microsoft.com/office/powerpoint/2010/main" val="387911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1D1D-CF84-EE4A-9161-DB6FC4D4D6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E45368-4B5E-2D4E-9BDC-9D4BEBBA9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C0E53C-C928-0F4A-A5AA-E104E48B41B7}"/>
              </a:ext>
            </a:extLst>
          </p:cNvPr>
          <p:cNvSpPr>
            <a:spLocks noGrp="1"/>
          </p:cNvSpPr>
          <p:nvPr>
            <p:ph type="dt" sz="half" idx="10"/>
          </p:nvPr>
        </p:nvSpPr>
        <p:spPr/>
        <p:txBody>
          <a:bodyPr/>
          <a:lstStyle/>
          <a:p>
            <a:fld id="{96BF8599-2095-5649-91FD-B36E91D57061}" type="datetimeFigureOut">
              <a:rPr lang="en-US" smtClean="0"/>
              <a:t>12/7/2021</a:t>
            </a:fld>
            <a:endParaRPr lang="en-US"/>
          </a:p>
        </p:txBody>
      </p:sp>
      <p:sp>
        <p:nvSpPr>
          <p:cNvPr id="5" name="Footer Placeholder 4">
            <a:extLst>
              <a:ext uri="{FF2B5EF4-FFF2-40B4-BE49-F238E27FC236}">
                <a16:creationId xmlns:a16="http://schemas.microsoft.com/office/drawing/2014/main" id="{EC6E3A95-E2B1-E140-9213-9FA4BDB56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BCC7A-B963-8749-BB4E-911F356B1006}"/>
              </a:ext>
            </a:extLst>
          </p:cNvPr>
          <p:cNvSpPr>
            <a:spLocks noGrp="1"/>
          </p:cNvSpPr>
          <p:nvPr>
            <p:ph type="sldNum" sz="quarter" idx="12"/>
          </p:nvPr>
        </p:nvSpPr>
        <p:spPr/>
        <p:txBody>
          <a:bodyPr/>
          <a:lstStyle/>
          <a:p>
            <a:fld id="{D82853F9-FE86-1E40-81E2-4049C65DFA84}" type="slidenum">
              <a:rPr lang="en-US" smtClean="0"/>
              <a:t>‹#›</a:t>
            </a:fld>
            <a:endParaRPr lang="en-US"/>
          </a:p>
        </p:txBody>
      </p:sp>
    </p:spTree>
    <p:extLst>
      <p:ext uri="{BB962C8B-B14F-4D97-AF65-F5344CB8AC3E}">
        <p14:creationId xmlns:p14="http://schemas.microsoft.com/office/powerpoint/2010/main" val="521760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058F-E36B-234C-866D-EB519B1152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2B3D9-67DA-4647-8939-90235355AA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A77C9-5B36-7D46-85D5-7FD0A4367B2F}"/>
              </a:ext>
            </a:extLst>
          </p:cNvPr>
          <p:cNvSpPr>
            <a:spLocks noGrp="1"/>
          </p:cNvSpPr>
          <p:nvPr>
            <p:ph type="dt" sz="half" idx="10"/>
          </p:nvPr>
        </p:nvSpPr>
        <p:spPr/>
        <p:txBody>
          <a:bodyPr/>
          <a:lstStyle/>
          <a:p>
            <a:fld id="{96BF8599-2095-5649-91FD-B36E91D57061}" type="datetimeFigureOut">
              <a:rPr lang="en-US" smtClean="0"/>
              <a:t>12/7/2021</a:t>
            </a:fld>
            <a:endParaRPr lang="en-US"/>
          </a:p>
        </p:txBody>
      </p:sp>
      <p:sp>
        <p:nvSpPr>
          <p:cNvPr id="5" name="Footer Placeholder 4">
            <a:extLst>
              <a:ext uri="{FF2B5EF4-FFF2-40B4-BE49-F238E27FC236}">
                <a16:creationId xmlns:a16="http://schemas.microsoft.com/office/drawing/2014/main" id="{BDD39F0D-2357-6547-8C32-1DA8B9CBC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DFC5A-72D3-E54D-B76D-9A8845D76953}"/>
              </a:ext>
            </a:extLst>
          </p:cNvPr>
          <p:cNvSpPr>
            <a:spLocks noGrp="1"/>
          </p:cNvSpPr>
          <p:nvPr>
            <p:ph type="sldNum" sz="quarter" idx="12"/>
          </p:nvPr>
        </p:nvSpPr>
        <p:spPr/>
        <p:txBody>
          <a:bodyPr/>
          <a:lstStyle/>
          <a:p>
            <a:fld id="{D82853F9-FE86-1E40-81E2-4049C65DFA84}" type="slidenum">
              <a:rPr lang="en-US" smtClean="0"/>
              <a:t>‹#›</a:t>
            </a:fld>
            <a:endParaRPr lang="en-US"/>
          </a:p>
        </p:txBody>
      </p:sp>
    </p:spTree>
    <p:extLst>
      <p:ext uri="{BB962C8B-B14F-4D97-AF65-F5344CB8AC3E}">
        <p14:creationId xmlns:p14="http://schemas.microsoft.com/office/powerpoint/2010/main" val="1469769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A8481-E76C-484A-8A5A-46CED8C01F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E28BB8-C9F5-EC42-8510-0CDE11746C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E5E083-A719-DE40-AAAE-68134E3F9711}"/>
              </a:ext>
            </a:extLst>
          </p:cNvPr>
          <p:cNvSpPr>
            <a:spLocks noGrp="1"/>
          </p:cNvSpPr>
          <p:nvPr>
            <p:ph type="dt" sz="half" idx="10"/>
          </p:nvPr>
        </p:nvSpPr>
        <p:spPr/>
        <p:txBody>
          <a:bodyPr/>
          <a:lstStyle/>
          <a:p>
            <a:fld id="{96BF8599-2095-5649-91FD-B36E91D57061}" type="datetimeFigureOut">
              <a:rPr lang="en-US" smtClean="0"/>
              <a:t>12/7/2021</a:t>
            </a:fld>
            <a:endParaRPr lang="en-US"/>
          </a:p>
        </p:txBody>
      </p:sp>
      <p:sp>
        <p:nvSpPr>
          <p:cNvPr id="5" name="Footer Placeholder 4">
            <a:extLst>
              <a:ext uri="{FF2B5EF4-FFF2-40B4-BE49-F238E27FC236}">
                <a16:creationId xmlns:a16="http://schemas.microsoft.com/office/drawing/2014/main" id="{339364F6-78B0-234A-A04D-E13A8F3B8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6C87B-CC78-1740-B678-5DFE92DB5F3B}"/>
              </a:ext>
            </a:extLst>
          </p:cNvPr>
          <p:cNvSpPr>
            <a:spLocks noGrp="1"/>
          </p:cNvSpPr>
          <p:nvPr>
            <p:ph type="sldNum" sz="quarter" idx="12"/>
          </p:nvPr>
        </p:nvSpPr>
        <p:spPr/>
        <p:txBody>
          <a:bodyPr/>
          <a:lstStyle/>
          <a:p>
            <a:fld id="{D82853F9-FE86-1E40-81E2-4049C65DFA84}" type="slidenum">
              <a:rPr lang="en-US" smtClean="0"/>
              <a:t>‹#›</a:t>
            </a:fld>
            <a:endParaRPr lang="en-US"/>
          </a:p>
        </p:txBody>
      </p:sp>
    </p:spTree>
    <p:extLst>
      <p:ext uri="{BB962C8B-B14F-4D97-AF65-F5344CB8AC3E}">
        <p14:creationId xmlns:p14="http://schemas.microsoft.com/office/powerpoint/2010/main" val="468117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D1D77-6738-A74E-8B62-7BD9389E62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0060AE-8DCC-3D4D-8D7B-7A879E8283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29139A-A9F9-C64E-B0EB-461E400553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5B63A5-449F-704C-AD95-03BE5D77347A}"/>
              </a:ext>
            </a:extLst>
          </p:cNvPr>
          <p:cNvSpPr>
            <a:spLocks noGrp="1"/>
          </p:cNvSpPr>
          <p:nvPr>
            <p:ph type="dt" sz="half" idx="10"/>
          </p:nvPr>
        </p:nvSpPr>
        <p:spPr/>
        <p:txBody>
          <a:bodyPr/>
          <a:lstStyle/>
          <a:p>
            <a:fld id="{96BF8599-2095-5649-91FD-B36E91D57061}" type="datetimeFigureOut">
              <a:rPr lang="en-US" smtClean="0"/>
              <a:t>12/7/2021</a:t>
            </a:fld>
            <a:endParaRPr lang="en-US"/>
          </a:p>
        </p:txBody>
      </p:sp>
      <p:sp>
        <p:nvSpPr>
          <p:cNvPr id="6" name="Footer Placeholder 5">
            <a:extLst>
              <a:ext uri="{FF2B5EF4-FFF2-40B4-BE49-F238E27FC236}">
                <a16:creationId xmlns:a16="http://schemas.microsoft.com/office/drawing/2014/main" id="{FA914ABD-E91C-E245-BDFA-6D2AE560A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887B08-4688-714D-B8BA-064FC6BFE801}"/>
              </a:ext>
            </a:extLst>
          </p:cNvPr>
          <p:cNvSpPr>
            <a:spLocks noGrp="1"/>
          </p:cNvSpPr>
          <p:nvPr>
            <p:ph type="sldNum" sz="quarter" idx="12"/>
          </p:nvPr>
        </p:nvSpPr>
        <p:spPr/>
        <p:txBody>
          <a:bodyPr/>
          <a:lstStyle/>
          <a:p>
            <a:fld id="{D82853F9-FE86-1E40-81E2-4049C65DFA84}" type="slidenum">
              <a:rPr lang="en-US" smtClean="0"/>
              <a:t>‹#›</a:t>
            </a:fld>
            <a:endParaRPr lang="en-US"/>
          </a:p>
        </p:txBody>
      </p:sp>
    </p:spTree>
    <p:extLst>
      <p:ext uri="{BB962C8B-B14F-4D97-AF65-F5344CB8AC3E}">
        <p14:creationId xmlns:p14="http://schemas.microsoft.com/office/powerpoint/2010/main" val="3490147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14A31-55B5-A342-811C-42ADE1823F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85872A-8ED5-1B49-B24C-95EB4FB33F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695B49-7709-804E-A910-EA4033C499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FBF64C-C13E-A545-976A-413FFE659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ECA6CE-F0EC-F146-ADE7-6EEE4315E6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32353A-A966-2E49-9BAC-968908BC072C}"/>
              </a:ext>
            </a:extLst>
          </p:cNvPr>
          <p:cNvSpPr>
            <a:spLocks noGrp="1"/>
          </p:cNvSpPr>
          <p:nvPr>
            <p:ph type="dt" sz="half" idx="10"/>
          </p:nvPr>
        </p:nvSpPr>
        <p:spPr/>
        <p:txBody>
          <a:bodyPr/>
          <a:lstStyle/>
          <a:p>
            <a:fld id="{96BF8599-2095-5649-91FD-B36E91D57061}" type="datetimeFigureOut">
              <a:rPr lang="en-US" smtClean="0"/>
              <a:t>12/7/2021</a:t>
            </a:fld>
            <a:endParaRPr lang="en-US"/>
          </a:p>
        </p:txBody>
      </p:sp>
      <p:sp>
        <p:nvSpPr>
          <p:cNvPr id="8" name="Footer Placeholder 7">
            <a:extLst>
              <a:ext uri="{FF2B5EF4-FFF2-40B4-BE49-F238E27FC236}">
                <a16:creationId xmlns:a16="http://schemas.microsoft.com/office/drawing/2014/main" id="{12F27C26-FE9A-E143-98C6-F6B0B28E15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6EEDAF-D300-EA4D-AEC8-B28E277E0263}"/>
              </a:ext>
            </a:extLst>
          </p:cNvPr>
          <p:cNvSpPr>
            <a:spLocks noGrp="1"/>
          </p:cNvSpPr>
          <p:nvPr>
            <p:ph type="sldNum" sz="quarter" idx="12"/>
          </p:nvPr>
        </p:nvSpPr>
        <p:spPr/>
        <p:txBody>
          <a:bodyPr/>
          <a:lstStyle/>
          <a:p>
            <a:fld id="{D82853F9-FE86-1E40-81E2-4049C65DFA84}" type="slidenum">
              <a:rPr lang="en-US" smtClean="0"/>
              <a:t>‹#›</a:t>
            </a:fld>
            <a:endParaRPr lang="en-US"/>
          </a:p>
        </p:txBody>
      </p:sp>
    </p:spTree>
    <p:extLst>
      <p:ext uri="{BB962C8B-B14F-4D97-AF65-F5344CB8AC3E}">
        <p14:creationId xmlns:p14="http://schemas.microsoft.com/office/powerpoint/2010/main" val="1399891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A6342-796E-6044-A810-759993DD85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ADEF75-56D9-094B-87E4-4C70727C4811}"/>
              </a:ext>
            </a:extLst>
          </p:cNvPr>
          <p:cNvSpPr>
            <a:spLocks noGrp="1"/>
          </p:cNvSpPr>
          <p:nvPr>
            <p:ph type="dt" sz="half" idx="10"/>
          </p:nvPr>
        </p:nvSpPr>
        <p:spPr/>
        <p:txBody>
          <a:bodyPr/>
          <a:lstStyle/>
          <a:p>
            <a:fld id="{96BF8599-2095-5649-91FD-B36E91D57061}" type="datetimeFigureOut">
              <a:rPr lang="en-US" smtClean="0"/>
              <a:t>12/7/2021</a:t>
            </a:fld>
            <a:endParaRPr lang="en-US"/>
          </a:p>
        </p:txBody>
      </p:sp>
      <p:sp>
        <p:nvSpPr>
          <p:cNvPr id="4" name="Footer Placeholder 3">
            <a:extLst>
              <a:ext uri="{FF2B5EF4-FFF2-40B4-BE49-F238E27FC236}">
                <a16:creationId xmlns:a16="http://schemas.microsoft.com/office/drawing/2014/main" id="{F7FB5191-4486-B949-B40D-0B18DCC535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7332E0-6C69-FA41-B24C-7491CB2EF4A8}"/>
              </a:ext>
            </a:extLst>
          </p:cNvPr>
          <p:cNvSpPr>
            <a:spLocks noGrp="1"/>
          </p:cNvSpPr>
          <p:nvPr>
            <p:ph type="sldNum" sz="quarter" idx="12"/>
          </p:nvPr>
        </p:nvSpPr>
        <p:spPr/>
        <p:txBody>
          <a:bodyPr/>
          <a:lstStyle/>
          <a:p>
            <a:fld id="{D82853F9-FE86-1E40-81E2-4049C65DFA84}" type="slidenum">
              <a:rPr lang="en-US" smtClean="0"/>
              <a:t>‹#›</a:t>
            </a:fld>
            <a:endParaRPr lang="en-US"/>
          </a:p>
        </p:txBody>
      </p:sp>
    </p:spTree>
    <p:extLst>
      <p:ext uri="{BB962C8B-B14F-4D97-AF65-F5344CB8AC3E}">
        <p14:creationId xmlns:p14="http://schemas.microsoft.com/office/powerpoint/2010/main" val="2323387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9FCBB5-CD12-824A-9A6B-5040BBC0C26A}"/>
              </a:ext>
            </a:extLst>
          </p:cNvPr>
          <p:cNvSpPr>
            <a:spLocks noGrp="1"/>
          </p:cNvSpPr>
          <p:nvPr>
            <p:ph type="dt" sz="half" idx="10"/>
          </p:nvPr>
        </p:nvSpPr>
        <p:spPr/>
        <p:txBody>
          <a:bodyPr/>
          <a:lstStyle/>
          <a:p>
            <a:fld id="{96BF8599-2095-5649-91FD-B36E91D57061}" type="datetimeFigureOut">
              <a:rPr lang="en-US" smtClean="0"/>
              <a:t>12/7/2021</a:t>
            </a:fld>
            <a:endParaRPr lang="en-US"/>
          </a:p>
        </p:txBody>
      </p:sp>
      <p:sp>
        <p:nvSpPr>
          <p:cNvPr id="3" name="Footer Placeholder 2">
            <a:extLst>
              <a:ext uri="{FF2B5EF4-FFF2-40B4-BE49-F238E27FC236}">
                <a16:creationId xmlns:a16="http://schemas.microsoft.com/office/drawing/2014/main" id="{85227F95-BFA1-8E49-9A58-97F6B8B93F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A93EB7-F3BB-0542-97E5-88DDA1892D4E}"/>
              </a:ext>
            </a:extLst>
          </p:cNvPr>
          <p:cNvSpPr>
            <a:spLocks noGrp="1"/>
          </p:cNvSpPr>
          <p:nvPr>
            <p:ph type="sldNum" sz="quarter" idx="12"/>
          </p:nvPr>
        </p:nvSpPr>
        <p:spPr/>
        <p:txBody>
          <a:bodyPr/>
          <a:lstStyle/>
          <a:p>
            <a:fld id="{D82853F9-FE86-1E40-81E2-4049C65DFA84}" type="slidenum">
              <a:rPr lang="en-US" smtClean="0"/>
              <a:t>‹#›</a:t>
            </a:fld>
            <a:endParaRPr lang="en-US"/>
          </a:p>
        </p:txBody>
      </p:sp>
    </p:spTree>
    <p:extLst>
      <p:ext uri="{BB962C8B-B14F-4D97-AF65-F5344CB8AC3E}">
        <p14:creationId xmlns:p14="http://schemas.microsoft.com/office/powerpoint/2010/main" val="1468213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639783-B4E8-6F4D-821D-82971131A6E0}"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29105-26A0-7E44-9DD2-E28ED32D21CF}" type="slidenum">
              <a:rPr lang="en-US" smtClean="0"/>
              <a:t>‹#›</a:t>
            </a:fld>
            <a:endParaRPr lang="en-US"/>
          </a:p>
        </p:txBody>
      </p:sp>
    </p:spTree>
    <p:extLst>
      <p:ext uri="{BB962C8B-B14F-4D97-AF65-F5344CB8AC3E}">
        <p14:creationId xmlns:p14="http://schemas.microsoft.com/office/powerpoint/2010/main" val="1033113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91CB-BE7E-3F4C-92A9-C4EFC8222F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86E6CE-BEB2-1644-9BFB-16D2E1B73E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11E742-830B-4D4A-97B3-102CD8376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A87E46-5376-814E-BEC0-7673873F7BBC}"/>
              </a:ext>
            </a:extLst>
          </p:cNvPr>
          <p:cNvSpPr>
            <a:spLocks noGrp="1"/>
          </p:cNvSpPr>
          <p:nvPr>
            <p:ph type="dt" sz="half" idx="10"/>
          </p:nvPr>
        </p:nvSpPr>
        <p:spPr/>
        <p:txBody>
          <a:bodyPr/>
          <a:lstStyle/>
          <a:p>
            <a:fld id="{96BF8599-2095-5649-91FD-B36E91D57061}" type="datetimeFigureOut">
              <a:rPr lang="en-US" smtClean="0"/>
              <a:t>12/7/2021</a:t>
            </a:fld>
            <a:endParaRPr lang="en-US"/>
          </a:p>
        </p:txBody>
      </p:sp>
      <p:sp>
        <p:nvSpPr>
          <p:cNvPr id="6" name="Footer Placeholder 5">
            <a:extLst>
              <a:ext uri="{FF2B5EF4-FFF2-40B4-BE49-F238E27FC236}">
                <a16:creationId xmlns:a16="http://schemas.microsoft.com/office/drawing/2014/main" id="{9BDE11F1-48F5-EF45-A869-3308D5B9C9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E5D83C-6907-A94E-AF54-3F606177D798}"/>
              </a:ext>
            </a:extLst>
          </p:cNvPr>
          <p:cNvSpPr>
            <a:spLocks noGrp="1"/>
          </p:cNvSpPr>
          <p:nvPr>
            <p:ph type="sldNum" sz="quarter" idx="12"/>
          </p:nvPr>
        </p:nvSpPr>
        <p:spPr/>
        <p:txBody>
          <a:bodyPr/>
          <a:lstStyle/>
          <a:p>
            <a:fld id="{D82853F9-FE86-1E40-81E2-4049C65DFA84}" type="slidenum">
              <a:rPr lang="en-US" smtClean="0"/>
              <a:t>‹#›</a:t>
            </a:fld>
            <a:endParaRPr lang="en-US"/>
          </a:p>
        </p:txBody>
      </p:sp>
    </p:spTree>
    <p:extLst>
      <p:ext uri="{BB962C8B-B14F-4D97-AF65-F5344CB8AC3E}">
        <p14:creationId xmlns:p14="http://schemas.microsoft.com/office/powerpoint/2010/main" val="3553165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749ED-E5F9-F74D-8FE6-286564A278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D00F6A-2FE4-DF48-A85D-2272F476FF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6037DB-1346-B94E-8C60-60458489E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BD3137-0A02-2248-9485-1FF17A40978B}"/>
              </a:ext>
            </a:extLst>
          </p:cNvPr>
          <p:cNvSpPr>
            <a:spLocks noGrp="1"/>
          </p:cNvSpPr>
          <p:nvPr>
            <p:ph type="dt" sz="half" idx="10"/>
          </p:nvPr>
        </p:nvSpPr>
        <p:spPr/>
        <p:txBody>
          <a:bodyPr/>
          <a:lstStyle/>
          <a:p>
            <a:fld id="{96BF8599-2095-5649-91FD-B36E91D57061}" type="datetimeFigureOut">
              <a:rPr lang="en-US" smtClean="0"/>
              <a:t>12/7/2021</a:t>
            </a:fld>
            <a:endParaRPr lang="en-US"/>
          </a:p>
        </p:txBody>
      </p:sp>
      <p:sp>
        <p:nvSpPr>
          <p:cNvPr id="6" name="Footer Placeholder 5">
            <a:extLst>
              <a:ext uri="{FF2B5EF4-FFF2-40B4-BE49-F238E27FC236}">
                <a16:creationId xmlns:a16="http://schemas.microsoft.com/office/drawing/2014/main" id="{23A4498E-95C3-4C49-9159-67D153F6E7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242669-1D42-1048-A27E-52529A8E76EA}"/>
              </a:ext>
            </a:extLst>
          </p:cNvPr>
          <p:cNvSpPr>
            <a:spLocks noGrp="1"/>
          </p:cNvSpPr>
          <p:nvPr>
            <p:ph type="sldNum" sz="quarter" idx="12"/>
          </p:nvPr>
        </p:nvSpPr>
        <p:spPr/>
        <p:txBody>
          <a:bodyPr/>
          <a:lstStyle/>
          <a:p>
            <a:fld id="{D82853F9-FE86-1E40-81E2-4049C65DFA84}" type="slidenum">
              <a:rPr lang="en-US" smtClean="0"/>
              <a:t>‹#›</a:t>
            </a:fld>
            <a:endParaRPr lang="en-US"/>
          </a:p>
        </p:txBody>
      </p:sp>
    </p:spTree>
    <p:extLst>
      <p:ext uri="{BB962C8B-B14F-4D97-AF65-F5344CB8AC3E}">
        <p14:creationId xmlns:p14="http://schemas.microsoft.com/office/powerpoint/2010/main" val="1607594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8482-B5A7-6E4D-862F-FFC9A27DB1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92C822-B9F4-5440-B225-8E104F0B92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B9E28-B070-E747-BA8C-B4DA450328D1}"/>
              </a:ext>
            </a:extLst>
          </p:cNvPr>
          <p:cNvSpPr>
            <a:spLocks noGrp="1"/>
          </p:cNvSpPr>
          <p:nvPr>
            <p:ph type="dt" sz="half" idx="10"/>
          </p:nvPr>
        </p:nvSpPr>
        <p:spPr/>
        <p:txBody>
          <a:bodyPr/>
          <a:lstStyle/>
          <a:p>
            <a:fld id="{96BF8599-2095-5649-91FD-B36E91D57061}" type="datetimeFigureOut">
              <a:rPr lang="en-US" smtClean="0"/>
              <a:t>12/7/2021</a:t>
            </a:fld>
            <a:endParaRPr lang="en-US"/>
          </a:p>
        </p:txBody>
      </p:sp>
      <p:sp>
        <p:nvSpPr>
          <p:cNvPr id="5" name="Footer Placeholder 4">
            <a:extLst>
              <a:ext uri="{FF2B5EF4-FFF2-40B4-BE49-F238E27FC236}">
                <a16:creationId xmlns:a16="http://schemas.microsoft.com/office/drawing/2014/main" id="{98B881FB-A82F-C044-96CF-DD8178689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AF6712-BC63-A34B-812A-6E2FF5CBFEB8}"/>
              </a:ext>
            </a:extLst>
          </p:cNvPr>
          <p:cNvSpPr>
            <a:spLocks noGrp="1"/>
          </p:cNvSpPr>
          <p:nvPr>
            <p:ph type="sldNum" sz="quarter" idx="12"/>
          </p:nvPr>
        </p:nvSpPr>
        <p:spPr/>
        <p:txBody>
          <a:bodyPr/>
          <a:lstStyle/>
          <a:p>
            <a:fld id="{D82853F9-FE86-1E40-81E2-4049C65DFA84}" type="slidenum">
              <a:rPr lang="en-US" smtClean="0"/>
              <a:t>‹#›</a:t>
            </a:fld>
            <a:endParaRPr lang="en-US"/>
          </a:p>
        </p:txBody>
      </p:sp>
    </p:spTree>
    <p:extLst>
      <p:ext uri="{BB962C8B-B14F-4D97-AF65-F5344CB8AC3E}">
        <p14:creationId xmlns:p14="http://schemas.microsoft.com/office/powerpoint/2010/main" val="996925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E63DA0-1440-F144-96AB-C19A1CE568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F0F9D3-DB19-E64E-BBEA-E992A4DAC0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0A8AC-B992-1D44-8150-0C12427ABC24}"/>
              </a:ext>
            </a:extLst>
          </p:cNvPr>
          <p:cNvSpPr>
            <a:spLocks noGrp="1"/>
          </p:cNvSpPr>
          <p:nvPr>
            <p:ph type="dt" sz="half" idx="10"/>
          </p:nvPr>
        </p:nvSpPr>
        <p:spPr/>
        <p:txBody>
          <a:bodyPr/>
          <a:lstStyle/>
          <a:p>
            <a:fld id="{96BF8599-2095-5649-91FD-B36E91D57061}" type="datetimeFigureOut">
              <a:rPr lang="en-US" smtClean="0"/>
              <a:t>12/7/2021</a:t>
            </a:fld>
            <a:endParaRPr lang="en-US"/>
          </a:p>
        </p:txBody>
      </p:sp>
      <p:sp>
        <p:nvSpPr>
          <p:cNvPr id="5" name="Footer Placeholder 4">
            <a:extLst>
              <a:ext uri="{FF2B5EF4-FFF2-40B4-BE49-F238E27FC236}">
                <a16:creationId xmlns:a16="http://schemas.microsoft.com/office/drawing/2014/main" id="{0A8FE1AA-A612-7A46-83C1-2B809E938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0F3F1-45F4-D745-874E-D2BA4F683500}"/>
              </a:ext>
            </a:extLst>
          </p:cNvPr>
          <p:cNvSpPr>
            <a:spLocks noGrp="1"/>
          </p:cNvSpPr>
          <p:nvPr>
            <p:ph type="sldNum" sz="quarter" idx="12"/>
          </p:nvPr>
        </p:nvSpPr>
        <p:spPr/>
        <p:txBody>
          <a:bodyPr/>
          <a:lstStyle/>
          <a:p>
            <a:fld id="{D82853F9-FE86-1E40-81E2-4049C65DFA84}" type="slidenum">
              <a:rPr lang="en-US" smtClean="0"/>
              <a:t>‹#›</a:t>
            </a:fld>
            <a:endParaRPr lang="en-US"/>
          </a:p>
        </p:txBody>
      </p:sp>
    </p:spTree>
    <p:extLst>
      <p:ext uri="{BB962C8B-B14F-4D97-AF65-F5344CB8AC3E}">
        <p14:creationId xmlns:p14="http://schemas.microsoft.com/office/powerpoint/2010/main" val="1361034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639783-B4E8-6F4D-821D-82971131A6E0}"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29105-26A0-7E44-9DD2-E28ED32D21CF}" type="slidenum">
              <a:rPr lang="en-US" smtClean="0"/>
              <a:t>‹#›</a:t>
            </a:fld>
            <a:endParaRPr lang="en-US"/>
          </a:p>
        </p:txBody>
      </p:sp>
    </p:spTree>
    <p:extLst>
      <p:ext uri="{BB962C8B-B14F-4D97-AF65-F5344CB8AC3E}">
        <p14:creationId xmlns:p14="http://schemas.microsoft.com/office/powerpoint/2010/main" val="113661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639783-B4E8-6F4D-821D-82971131A6E0}"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29105-26A0-7E44-9DD2-E28ED32D21CF}" type="slidenum">
              <a:rPr lang="en-US" smtClean="0"/>
              <a:t>‹#›</a:t>
            </a:fld>
            <a:endParaRPr lang="en-US"/>
          </a:p>
        </p:txBody>
      </p:sp>
    </p:spTree>
    <p:extLst>
      <p:ext uri="{BB962C8B-B14F-4D97-AF65-F5344CB8AC3E}">
        <p14:creationId xmlns:p14="http://schemas.microsoft.com/office/powerpoint/2010/main" val="129662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639783-B4E8-6F4D-821D-82971131A6E0}"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F29105-26A0-7E44-9DD2-E28ED32D21CF}" type="slidenum">
              <a:rPr lang="en-US" smtClean="0"/>
              <a:t>‹#›</a:t>
            </a:fld>
            <a:endParaRPr lang="en-US"/>
          </a:p>
        </p:txBody>
      </p:sp>
    </p:spTree>
    <p:extLst>
      <p:ext uri="{BB962C8B-B14F-4D97-AF65-F5344CB8AC3E}">
        <p14:creationId xmlns:p14="http://schemas.microsoft.com/office/powerpoint/2010/main" val="190221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639783-B4E8-6F4D-821D-82971131A6E0}"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F29105-26A0-7E44-9DD2-E28ED32D21CF}" type="slidenum">
              <a:rPr lang="en-US" smtClean="0"/>
              <a:t>‹#›</a:t>
            </a:fld>
            <a:endParaRPr lang="en-US"/>
          </a:p>
        </p:txBody>
      </p:sp>
    </p:spTree>
    <p:extLst>
      <p:ext uri="{BB962C8B-B14F-4D97-AF65-F5344CB8AC3E}">
        <p14:creationId xmlns:p14="http://schemas.microsoft.com/office/powerpoint/2010/main" val="90403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39783-B4E8-6F4D-821D-82971131A6E0}"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F29105-26A0-7E44-9DD2-E28ED32D21CF}" type="slidenum">
              <a:rPr lang="en-US" smtClean="0"/>
              <a:t>‹#›</a:t>
            </a:fld>
            <a:endParaRPr lang="en-US"/>
          </a:p>
        </p:txBody>
      </p:sp>
    </p:spTree>
    <p:extLst>
      <p:ext uri="{BB962C8B-B14F-4D97-AF65-F5344CB8AC3E}">
        <p14:creationId xmlns:p14="http://schemas.microsoft.com/office/powerpoint/2010/main" val="60851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639783-B4E8-6F4D-821D-82971131A6E0}"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29105-26A0-7E44-9DD2-E28ED32D21CF}" type="slidenum">
              <a:rPr lang="en-US" smtClean="0"/>
              <a:t>‹#›</a:t>
            </a:fld>
            <a:endParaRPr lang="en-US"/>
          </a:p>
        </p:txBody>
      </p:sp>
    </p:spTree>
    <p:extLst>
      <p:ext uri="{BB962C8B-B14F-4D97-AF65-F5344CB8AC3E}">
        <p14:creationId xmlns:p14="http://schemas.microsoft.com/office/powerpoint/2010/main" val="102977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639783-B4E8-6F4D-821D-82971131A6E0}"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29105-26A0-7E44-9DD2-E28ED32D21CF}" type="slidenum">
              <a:rPr lang="en-US" smtClean="0"/>
              <a:t>‹#›</a:t>
            </a:fld>
            <a:endParaRPr lang="en-US"/>
          </a:p>
        </p:txBody>
      </p:sp>
    </p:spTree>
    <p:extLst>
      <p:ext uri="{BB962C8B-B14F-4D97-AF65-F5344CB8AC3E}">
        <p14:creationId xmlns:p14="http://schemas.microsoft.com/office/powerpoint/2010/main" val="81882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tint val="75000"/>
                  </a:schemeClr>
                </a:solidFill>
                <a:latin typeface="Barlow Bold" charset="0"/>
              </a:defRPr>
            </a:lvl1pPr>
          </a:lstStyle>
          <a:p>
            <a:fld id="{9E639783-B4E8-6F4D-821D-82971131A6E0}" type="datetimeFigureOut">
              <a:rPr lang="en-US" smtClean="0"/>
              <a:pPr/>
              <a:t>12/7/2021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a:solidFill>
                  <a:schemeClr val="tx1">
                    <a:tint val="75000"/>
                  </a:schemeClr>
                </a:solidFill>
                <a:latin typeface="Barlow Bold"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Barlow Bold" charset="0"/>
              </a:defRPr>
            </a:lvl1pPr>
          </a:lstStyle>
          <a:p>
            <a:fld id="{7BF29105-26A0-7E44-9DD2-E28ED32D21CF}" type="slidenum">
              <a:rPr lang="en-US" smtClean="0"/>
              <a:pPr/>
              <a:t>‹#›</a:t>
            </a:fld>
            <a:endParaRPr lang="en-US"/>
          </a:p>
        </p:txBody>
      </p:sp>
    </p:spTree>
    <p:extLst>
      <p:ext uri="{BB962C8B-B14F-4D97-AF65-F5344CB8AC3E}">
        <p14:creationId xmlns:p14="http://schemas.microsoft.com/office/powerpoint/2010/main" val="1187176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5" r:id="rId12"/>
  </p:sldLayoutIdLst>
  <p:txStyles>
    <p:titleStyle>
      <a:lvl1pPr algn="l" defTabSz="914400" rtl="0" eaLnBrk="1" latinLnBrk="0" hangingPunct="1">
        <a:lnSpc>
          <a:spcPct val="90000"/>
        </a:lnSpc>
        <a:spcBef>
          <a:spcPct val="0"/>
        </a:spcBef>
        <a:buNone/>
        <a:defRPr sz="4400" b="1" i="0" kern="1200">
          <a:solidFill>
            <a:schemeClr val="tx1"/>
          </a:solidFill>
          <a:latin typeface="Barlow 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B766E8-CD1D-6440-8831-A8BCDDB3D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888A33-3768-EF48-A3E4-0281CF9080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54732A-ABA4-E146-A450-50A0D23A9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F8599-2095-5649-91FD-B36E91D57061}" type="datetimeFigureOut">
              <a:rPr lang="en-US" smtClean="0"/>
              <a:t>12/7/2021</a:t>
            </a:fld>
            <a:endParaRPr lang="en-US"/>
          </a:p>
        </p:txBody>
      </p:sp>
      <p:sp>
        <p:nvSpPr>
          <p:cNvPr id="5" name="Footer Placeholder 4">
            <a:extLst>
              <a:ext uri="{FF2B5EF4-FFF2-40B4-BE49-F238E27FC236}">
                <a16:creationId xmlns:a16="http://schemas.microsoft.com/office/drawing/2014/main" id="{9B01AB04-0787-EB4E-8C4D-17CD3871C2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C355FF-A4D6-974B-9A89-1EEB770B6A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853F9-FE86-1E40-81E2-4049C65DFA84}" type="slidenum">
              <a:rPr lang="en-US" smtClean="0"/>
              <a:t>‹#›</a:t>
            </a:fld>
            <a:endParaRPr lang="en-US"/>
          </a:p>
        </p:txBody>
      </p:sp>
    </p:spTree>
    <p:extLst>
      <p:ext uri="{BB962C8B-B14F-4D97-AF65-F5344CB8AC3E}">
        <p14:creationId xmlns:p14="http://schemas.microsoft.com/office/powerpoint/2010/main" val="3749274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xml"/><Relationship Id="rId5" Type="http://schemas.openxmlformats.org/officeDocument/2006/relationships/chart" Target="../charts/chart18.xml"/><Relationship Id="rId4" Type="http://schemas.openxmlformats.org/officeDocument/2006/relationships/chart" Target="../charts/chart17.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xml"/><Relationship Id="rId5" Type="http://schemas.openxmlformats.org/officeDocument/2006/relationships/chart" Target="../charts/chart22.xml"/><Relationship Id="rId4" Type="http://schemas.openxmlformats.org/officeDocument/2006/relationships/chart" Target="../charts/chart21.xml"/></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xml"/><Relationship Id="rId5" Type="http://schemas.openxmlformats.org/officeDocument/2006/relationships/chart" Target="../charts/chart26.xml"/><Relationship Id="rId4" Type="http://schemas.openxmlformats.org/officeDocument/2006/relationships/chart" Target="../charts/chart25.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hart" Target="../charts/chart2.xml"/><Relationship Id="rId7"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4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4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47.xml"/><Relationship Id="rId7" Type="http://schemas.openxmlformats.org/officeDocument/2006/relationships/chart" Target="../charts/chart49.xml"/><Relationship Id="rId2" Type="http://schemas.openxmlformats.org/officeDocument/2006/relationships/chart" Target="../charts/chart46.xml"/><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chart" Target="../charts/chart4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23.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69.xml"/><Relationship Id="rId1" Type="http://schemas.openxmlformats.org/officeDocument/2006/relationships/slideLayout" Target="../slideLayouts/slideLayout1.xml"/><Relationship Id="rId5" Type="http://schemas.openxmlformats.org/officeDocument/2006/relationships/image" Target="../media/image27.emf"/><Relationship Id="rId4" Type="http://schemas.openxmlformats.org/officeDocument/2006/relationships/image" Target="../media/image26.png"/></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9937655"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chemeClr val="bg1"/>
                </a:solidFill>
                <a:latin typeface="Barlow"/>
                <a:ea typeface="Barlow Black" charset="0"/>
                <a:cs typeface="Arial" panose="020B0604020202020204" pitchFamily="34" charset="0"/>
              </a:rPr>
              <a:t>Voice of Participant Survey – Report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
        <p:nvSpPr>
          <p:cNvPr id="4" name="Rectangle 3"/>
          <p:cNvSpPr/>
          <p:nvPr/>
        </p:nvSpPr>
        <p:spPr>
          <a:xfrm>
            <a:off x="739870" y="4699601"/>
            <a:ext cx="4142854" cy="400110"/>
          </a:xfrm>
          <a:prstGeom prst="rect">
            <a:avLst/>
          </a:prstGeom>
        </p:spPr>
        <p:txBody>
          <a:bodyPr wrap="square">
            <a:spAutoFit/>
          </a:bodyPr>
          <a:lstStyle/>
          <a:p>
            <a:r>
              <a:rPr lang="en-GB" sz="2000" dirty="0">
                <a:solidFill>
                  <a:schemeClr val="bg1"/>
                </a:solidFill>
                <a:latin typeface="Barlow"/>
                <a:ea typeface="Barlow Medium" charset="0"/>
                <a:cs typeface="Arial" panose="020B0604020202020204" pitchFamily="34" charset="0"/>
              </a:rPr>
              <a:t>Athletics New Zealand</a:t>
            </a:r>
          </a:p>
        </p:txBody>
      </p:sp>
      <p:sp>
        <p:nvSpPr>
          <p:cNvPr id="6" name="Rectangle 5"/>
          <p:cNvSpPr/>
          <p:nvPr/>
        </p:nvSpPr>
        <p:spPr>
          <a:xfrm>
            <a:off x="739870" y="6290245"/>
            <a:ext cx="4142854" cy="400110"/>
          </a:xfrm>
          <a:prstGeom prst="rect">
            <a:avLst/>
          </a:prstGeom>
        </p:spPr>
        <p:txBody>
          <a:bodyPr wrap="square">
            <a:spAutoFit/>
          </a:bodyPr>
          <a:lstStyle/>
          <a:p>
            <a:r>
              <a:rPr lang="en-GB" sz="2000" b="1" dirty="0">
                <a:solidFill>
                  <a:schemeClr val="bg1"/>
                </a:solidFill>
                <a:latin typeface="Barlow"/>
                <a:ea typeface="Barlow Medium" charset="0"/>
                <a:cs typeface="Arial" panose="020B0604020202020204" pitchFamily="34" charset="0"/>
              </a:rPr>
              <a:t>November 2021</a:t>
            </a:r>
          </a:p>
        </p:txBody>
      </p:sp>
      <p:pic>
        <p:nvPicPr>
          <p:cNvPr id="3" name="Picture 2" descr="Logo, company name&#10;&#10;Description automatically generated">
            <a:extLst>
              <a:ext uri="{FF2B5EF4-FFF2-40B4-BE49-F238E27FC236}">
                <a16:creationId xmlns:a16="http://schemas.microsoft.com/office/drawing/2014/main" id="{5B72B113-2406-4961-B671-50B7028750BF}"/>
              </a:ext>
            </a:extLst>
          </p:cNvPr>
          <p:cNvPicPr>
            <a:picLocks noChangeAspect="1"/>
          </p:cNvPicPr>
          <p:nvPr/>
        </p:nvPicPr>
        <p:blipFill>
          <a:blip r:embed="rId4"/>
          <a:stretch>
            <a:fillRect/>
          </a:stretch>
        </p:blipFill>
        <p:spPr>
          <a:xfrm>
            <a:off x="10499813" y="5736861"/>
            <a:ext cx="1479722" cy="919909"/>
          </a:xfrm>
          <a:prstGeom prst="rect">
            <a:avLst/>
          </a:prstGeom>
        </p:spPr>
      </p:pic>
    </p:spTree>
    <p:extLst>
      <p:ext uri="{BB962C8B-B14F-4D97-AF65-F5344CB8AC3E}">
        <p14:creationId xmlns:p14="http://schemas.microsoft.com/office/powerpoint/2010/main" val="671060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cht1"/>
          <p:cNvGraphicFramePr>
            <a:graphicFrameLocks/>
          </p:cNvGraphicFramePr>
          <p:nvPr>
            <p:extLst>
              <p:ext uri="{D42A27DB-BD31-4B8C-83A1-F6EECF244321}">
                <p14:modId xmlns:p14="http://schemas.microsoft.com/office/powerpoint/2010/main" val="2002895870"/>
              </p:ext>
            </p:extLst>
          </p:nvPr>
        </p:nvGraphicFramePr>
        <p:xfrm>
          <a:off x="1136840" y="3034831"/>
          <a:ext cx="7303619" cy="241150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4"/>
          <p:cNvSpPr txBox="1"/>
          <p:nvPr/>
        </p:nvSpPr>
        <p:spPr>
          <a:xfrm>
            <a:off x="2992104" y="2242274"/>
            <a:ext cx="318009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accent6"/>
                </a:solidFill>
                <a:latin typeface="Barlow"/>
                <a:cs typeface="Arial"/>
              </a:rPr>
              <a:t>Likelihood to recommend their club (NPS)</a:t>
            </a:r>
            <a:endParaRPr lang="en-US" sz="1200" dirty="0">
              <a:solidFill>
                <a:schemeClr val="accent6"/>
              </a:solidFill>
              <a:latin typeface="Barlow"/>
              <a:cs typeface="Arial"/>
            </a:endParaRPr>
          </a:p>
        </p:txBody>
      </p:sp>
      <p:cxnSp>
        <p:nvCxnSpPr>
          <p:cNvPr id="28" name="Straight Connector 27">
            <a:extLst>
              <a:ext uri="{FF2B5EF4-FFF2-40B4-BE49-F238E27FC236}">
                <a16:creationId xmlns:a16="http://schemas.microsoft.com/office/drawing/2014/main" id="{EBA7C037-50A8-4FB8-9DDF-E23B9EA6E342}"/>
              </a:ext>
            </a:extLst>
          </p:cNvPr>
          <p:cNvCxnSpPr>
            <a:cxnSpLocks/>
          </p:cNvCxnSpPr>
          <p:nvPr/>
        </p:nvCxnSpPr>
        <p:spPr>
          <a:xfrm>
            <a:off x="5607036" y="2619700"/>
            <a:ext cx="0" cy="2791570"/>
          </a:xfrm>
          <a:prstGeom prst="line">
            <a:avLst/>
          </a:prstGeom>
          <a:ln w="15875">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grpSp>
        <p:nvGrpSpPr>
          <p:cNvPr id="38" name="Group 37"/>
          <p:cNvGrpSpPr/>
          <p:nvPr/>
        </p:nvGrpSpPr>
        <p:grpSpPr>
          <a:xfrm>
            <a:off x="8528854" y="2349832"/>
            <a:ext cx="3097995" cy="1487789"/>
            <a:chOff x="393698" y="1098768"/>
            <a:chExt cx="3997326" cy="4913239"/>
          </a:xfrm>
        </p:grpSpPr>
        <p:sp>
          <p:nvSpPr>
            <p:cNvPr id="39" name="Text Box 10"/>
            <p:cNvSpPr txBox="1">
              <a:spLocks noChangeArrowheads="1"/>
            </p:cNvSpPr>
            <p:nvPr/>
          </p:nvSpPr>
          <p:spPr bwMode="auto">
            <a:xfrm>
              <a:off x="393699" y="1098768"/>
              <a:ext cx="3997325" cy="1012872"/>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a:t>
              </a:r>
              <a:r>
                <a:rPr lang="en-US" sz="1000" b="1" dirty="0">
                  <a:solidFill>
                    <a:schemeClr val="bg1"/>
                  </a:solidFill>
                  <a:latin typeface="Barlow"/>
                  <a:ea typeface="Barlow" charset="0"/>
                  <a:cs typeface="Arial" panose="020B0604020202020204" pitchFamily="34" charset="0"/>
                </a:rPr>
                <a:t> likely to be promoters are:</a:t>
              </a:r>
            </a:p>
          </p:txBody>
        </p:sp>
        <p:sp>
          <p:nvSpPr>
            <p:cNvPr id="40" name="Text Placeholder 5"/>
            <p:cNvSpPr txBox="1">
              <a:spLocks/>
            </p:cNvSpPr>
            <p:nvPr/>
          </p:nvSpPr>
          <p:spPr>
            <a:xfrm>
              <a:off x="393698" y="2213092"/>
              <a:ext cx="3997325" cy="3798915"/>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Aged </a:t>
              </a:r>
              <a:r>
                <a:rPr lang="en-US" sz="800" b="1" dirty="0">
                  <a:solidFill>
                    <a:srgbClr val="313131"/>
                  </a:solidFill>
                  <a:latin typeface="Barlow"/>
                  <a:cs typeface="Arial" panose="020B0604020202020204" pitchFamily="34" charset="0"/>
                </a:rPr>
                <a:t>35+ years </a:t>
              </a:r>
              <a:r>
                <a:rPr lang="en-US" sz="800" dirty="0">
                  <a:solidFill>
                    <a:srgbClr val="313131"/>
                  </a:solidFill>
                  <a:latin typeface="Barlow"/>
                  <a:cs typeface="Arial" panose="020B0604020202020204" pitchFamily="34" charset="0"/>
                </a:rPr>
                <a:t>(69% vs. 61%)</a:t>
              </a:r>
            </a:p>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From </a:t>
              </a:r>
              <a:r>
                <a:rPr lang="en-US" sz="800" b="1" dirty="0">
                  <a:solidFill>
                    <a:srgbClr val="313131"/>
                  </a:solidFill>
                  <a:latin typeface="Barlow"/>
                  <a:cs typeface="Arial" panose="020B0604020202020204" pitchFamily="34" charset="0"/>
                </a:rPr>
                <a:t>Wellington </a:t>
              </a:r>
              <a:r>
                <a:rPr lang="en-US" sz="800" dirty="0">
                  <a:solidFill>
                    <a:srgbClr val="313131"/>
                  </a:solidFill>
                  <a:latin typeface="Barlow"/>
                  <a:cs typeface="Arial" panose="020B0604020202020204" pitchFamily="34" charset="0"/>
                </a:rPr>
                <a:t>(67%)</a:t>
              </a:r>
            </a:p>
            <a:p>
              <a:pPr marL="171450" lvl="1" indent="-171450">
                <a:spcBef>
                  <a:spcPts val="0"/>
                </a:spcBef>
                <a:spcAft>
                  <a:spcPts val="600"/>
                </a:spcAft>
                <a:buFont typeface="Arial" panose="020B0604020202020204" pitchFamily="34" charset="0"/>
                <a:buChar char="•"/>
              </a:pPr>
              <a:r>
                <a:rPr lang="en-US" sz="800" b="1" dirty="0">
                  <a:solidFill>
                    <a:srgbClr val="313131"/>
                  </a:solidFill>
                  <a:latin typeface="Barlow"/>
                  <a:cs typeface="Arial" panose="020B0604020202020204" pitchFamily="34" charset="0"/>
                </a:rPr>
                <a:t>Participants* </a:t>
              </a:r>
              <a:r>
                <a:rPr lang="en-US" sz="800" dirty="0">
                  <a:solidFill>
                    <a:srgbClr val="313131"/>
                  </a:solidFill>
                  <a:latin typeface="Barlow"/>
                  <a:cs typeface="Arial" panose="020B0604020202020204" pitchFamily="34" charset="0"/>
                </a:rPr>
                <a:t>(66%).</a:t>
              </a:r>
              <a:endParaRPr lang="en-US" sz="800" b="1" dirty="0">
                <a:solidFill>
                  <a:srgbClr val="313131"/>
                </a:solidFill>
                <a:latin typeface="Barlow"/>
                <a:cs typeface="Arial" panose="020B0604020202020204" pitchFamily="34" charset="0"/>
              </a:endParaRPr>
            </a:p>
          </p:txBody>
        </p:sp>
      </p:grpSp>
      <p:grpSp>
        <p:nvGrpSpPr>
          <p:cNvPr id="44" name="Group 43"/>
          <p:cNvGrpSpPr/>
          <p:nvPr/>
        </p:nvGrpSpPr>
        <p:grpSpPr>
          <a:xfrm>
            <a:off x="8528855" y="4075100"/>
            <a:ext cx="3097996" cy="1547096"/>
            <a:chOff x="393698" y="1376359"/>
            <a:chExt cx="3997326" cy="3648174"/>
          </a:xfrm>
        </p:grpSpPr>
        <p:sp>
          <p:nvSpPr>
            <p:cNvPr id="45"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a:t>
              </a:r>
              <a:r>
                <a:rPr lang="en-US" sz="1000" b="1" dirty="0">
                  <a:solidFill>
                    <a:schemeClr val="bg1"/>
                  </a:solidFill>
                  <a:latin typeface="Barlow"/>
                  <a:ea typeface="Barlow" charset="0"/>
                  <a:cs typeface="Arial" panose="020B0604020202020204" pitchFamily="34" charset="0"/>
                </a:rPr>
                <a:t> likely to be detractors are:</a:t>
              </a:r>
            </a:p>
          </p:txBody>
        </p:sp>
        <p:sp>
          <p:nvSpPr>
            <p:cNvPr id="46"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From </a:t>
              </a:r>
              <a:r>
                <a:rPr lang="en-US" sz="800" b="1" dirty="0">
                  <a:solidFill>
                    <a:srgbClr val="313131"/>
                  </a:solidFill>
                  <a:latin typeface="Barlow"/>
                  <a:cs typeface="Arial" panose="020B0604020202020204" pitchFamily="34" charset="0"/>
                </a:rPr>
                <a:t>Tasman </a:t>
              </a:r>
              <a:r>
                <a:rPr lang="en-US" sz="800" dirty="0">
                  <a:solidFill>
                    <a:srgbClr val="313131"/>
                  </a:solidFill>
                  <a:latin typeface="Barlow"/>
                  <a:cs typeface="Arial" panose="020B0604020202020204" pitchFamily="34" charset="0"/>
                </a:rPr>
                <a:t>(29% vs. 17%) or </a:t>
              </a:r>
              <a:r>
                <a:rPr lang="en-US" sz="800" b="1" dirty="0">
                  <a:solidFill>
                    <a:srgbClr val="313131"/>
                  </a:solidFill>
                  <a:latin typeface="Barlow"/>
                  <a:cs typeface="Arial" panose="020B0604020202020204" pitchFamily="34" charset="0"/>
                </a:rPr>
                <a:t>Auckland </a:t>
              </a:r>
              <a:r>
                <a:rPr lang="en-US" sz="800" dirty="0">
                  <a:solidFill>
                    <a:srgbClr val="313131"/>
                  </a:solidFill>
                  <a:latin typeface="Barlow"/>
                  <a:cs typeface="Arial" panose="020B0604020202020204" pitchFamily="34" charset="0"/>
                </a:rPr>
                <a:t>(21%)</a:t>
              </a:r>
            </a:p>
            <a:p>
              <a:pPr marL="171450" lvl="1" indent="-171450">
                <a:spcBef>
                  <a:spcPts val="0"/>
                </a:spcBef>
                <a:spcAft>
                  <a:spcPts val="600"/>
                </a:spcAft>
                <a:buFont typeface="Arial" panose="020B0604020202020204" pitchFamily="34" charset="0"/>
                <a:buChar char="•"/>
              </a:pPr>
              <a:r>
                <a:rPr lang="en-US" sz="800" b="1" dirty="0">
                  <a:solidFill>
                    <a:srgbClr val="313131"/>
                  </a:solidFill>
                  <a:latin typeface="Barlow"/>
                  <a:cs typeface="Arial" panose="020B0604020202020204" pitchFamily="34" charset="0"/>
                </a:rPr>
                <a:t>Parents* </a:t>
              </a:r>
              <a:r>
                <a:rPr lang="en-US" sz="800" dirty="0">
                  <a:solidFill>
                    <a:srgbClr val="313131"/>
                  </a:solidFill>
                  <a:latin typeface="Barlow"/>
                  <a:cs typeface="Arial" panose="020B0604020202020204" pitchFamily="34" charset="0"/>
                </a:rPr>
                <a:t>(20%).</a:t>
              </a:r>
              <a:endParaRPr lang="en-US" sz="800" b="1" dirty="0">
                <a:solidFill>
                  <a:srgbClr val="313131"/>
                </a:solidFill>
                <a:latin typeface="Barlow"/>
                <a:cs typeface="Arial" panose="020B0604020202020204" pitchFamily="34" charset="0"/>
              </a:endParaRPr>
            </a:p>
          </p:txBody>
        </p:sp>
      </p:grpSp>
      <p:sp>
        <p:nvSpPr>
          <p:cNvPr id="49" name="Rectangle 48">
            <a:extLst>
              <a:ext uri="{FF2B5EF4-FFF2-40B4-BE49-F238E27FC236}">
                <a16:creationId xmlns:a16="http://schemas.microsoft.com/office/drawing/2014/main" id="{725D9EAB-0B9D-4647-B21C-0B225E4BF7B7}"/>
              </a:ext>
            </a:extLst>
          </p:cNvPr>
          <p:cNvSpPr/>
          <p:nvPr/>
        </p:nvSpPr>
        <p:spPr>
          <a:xfrm>
            <a:off x="461297" y="1091398"/>
            <a:ext cx="11366636" cy="523220"/>
          </a:xfrm>
          <a:prstGeom prst="rect">
            <a:avLst/>
          </a:prstGeom>
        </p:spPr>
        <p:txBody>
          <a:bodyPr wrap="square">
            <a:spAutoFit/>
          </a:bodyPr>
          <a:lstStyle/>
          <a:p>
            <a:r>
              <a:rPr lang="en-NZ" sz="1400" dirty="0">
                <a:solidFill>
                  <a:schemeClr val="tx1">
                    <a:lumMod val="65000"/>
                    <a:lumOff val="35000"/>
                  </a:schemeClr>
                </a:solidFill>
                <a:latin typeface="Barlow"/>
              </a:rPr>
              <a:t>Compared with 2017, Athletics has a significantly higher Net Promoter Score (promoters minus detractors) (+44 vs. +28). However, Athletics’ NPS is significantly lower than the All Sports 2020/21 average. </a:t>
            </a:r>
          </a:p>
        </p:txBody>
      </p:sp>
      <p:graphicFrame>
        <p:nvGraphicFramePr>
          <p:cNvPr id="48" name="tbl1"/>
          <p:cNvGraphicFramePr>
            <a:graphicFrameLocks noGrp="1"/>
          </p:cNvGraphicFramePr>
          <p:nvPr>
            <p:extLst>
              <p:ext uri="{D42A27DB-BD31-4B8C-83A1-F6EECF244321}">
                <p14:modId xmlns:p14="http://schemas.microsoft.com/office/powerpoint/2010/main" val="170803922"/>
              </p:ext>
            </p:extLst>
          </p:nvPr>
        </p:nvGraphicFramePr>
        <p:xfrm>
          <a:off x="1089892" y="2733022"/>
          <a:ext cx="6702387" cy="360000"/>
        </p:xfrm>
        <a:graphic>
          <a:graphicData uri="http://schemas.openxmlformats.org/drawingml/2006/table">
            <a:tbl>
              <a:tblPr firstRow="1" bandRow="1">
                <a:tableStyleId>{5C22544A-7EE6-4342-B048-85BDC9FD1C3A}</a:tableStyleId>
              </a:tblPr>
              <a:tblGrid>
                <a:gridCol w="2234129">
                  <a:extLst>
                    <a:ext uri="{9D8B030D-6E8A-4147-A177-3AD203B41FA5}">
                      <a16:colId xmlns:a16="http://schemas.microsoft.com/office/drawing/2014/main" val="20000"/>
                    </a:ext>
                  </a:extLst>
                </a:gridCol>
                <a:gridCol w="2234129">
                  <a:extLst>
                    <a:ext uri="{9D8B030D-6E8A-4147-A177-3AD203B41FA5}">
                      <a16:colId xmlns:a16="http://schemas.microsoft.com/office/drawing/2014/main" val="20001"/>
                    </a:ext>
                  </a:extLst>
                </a:gridCol>
                <a:gridCol w="2234129">
                  <a:extLst>
                    <a:ext uri="{9D8B030D-6E8A-4147-A177-3AD203B41FA5}">
                      <a16:colId xmlns:a16="http://schemas.microsoft.com/office/drawing/2014/main" val="20004"/>
                    </a:ext>
                  </a:extLst>
                </a:gridCol>
              </a:tblGrid>
              <a:tr h="360000">
                <a:tc>
                  <a:txBody>
                    <a:bodyPr/>
                    <a:lstStyle/>
                    <a:p>
                      <a:pPr algn="ctr"/>
                      <a:r>
                        <a:rPr lang="en-NZ" sz="1400" dirty="0">
                          <a:solidFill>
                            <a:schemeClr val="tx1"/>
                          </a:solidFill>
                          <a:latin typeface="Barlow"/>
                        </a:rPr>
                        <a:t>+44</a:t>
                      </a:r>
                      <a:r>
                        <a:rPr lang="en-US" sz="1400" b="0" kern="1200" dirty="0">
                          <a:solidFill>
                            <a:schemeClr val="tx1"/>
                          </a:solidFill>
                          <a:effectLst/>
                          <a:latin typeface="Barlow"/>
                          <a:ea typeface="ＭＳ Ｐゴシック"/>
                          <a:cs typeface="ＭＳ Ｐゴシック"/>
                          <a:sym typeface="Wingdings 3"/>
                        </a:rPr>
                        <a:t></a:t>
                      </a:r>
                      <a:endParaRPr lang="en-NZ" sz="1400" dirty="0">
                        <a:solidFill>
                          <a:srgbClr val="00B050"/>
                        </a:solidFill>
                        <a:latin typeface="Barlow"/>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chemeClr val="tx1"/>
                          </a:solidFill>
                          <a:effectLst/>
                          <a:uLnTx/>
                          <a:uFillTx/>
                          <a:latin typeface="Barlow"/>
                          <a:ea typeface="+mn-ea"/>
                          <a:sym typeface="Wingdings 3"/>
                        </a:rPr>
                        <a:t>+28</a:t>
                      </a:r>
                      <a:endParaRPr lang="en-NZ" sz="1400" dirty="0">
                        <a:solidFill>
                          <a:srgbClr val="218535"/>
                        </a:solidFill>
                        <a:latin typeface="Barlow"/>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400" dirty="0">
                          <a:solidFill>
                            <a:schemeClr val="tx1"/>
                          </a:solidFill>
                          <a:latin typeface="Barlow"/>
                        </a:rPr>
                        <a:t>+53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0" name="TextBox 14"/>
          <p:cNvSpPr txBox="1"/>
          <p:nvPr/>
        </p:nvSpPr>
        <p:spPr>
          <a:xfrm>
            <a:off x="181671" y="2779234"/>
            <a:ext cx="128880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solidFill>
                  <a:schemeClr val="bg1">
                    <a:lumMod val="50000"/>
                  </a:schemeClr>
                </a:solidFill>
                <a:latin typeface="Barlow"/>
                <a:ea typeface="ＭＳ Ｐゴシック" charset="0"/>
                <a:cs typeface="ＭＳ Ｐゴシック" charset="0"/>
              </a:rPr>
              <a:t>NET PROMOTER SCORE (NPS)</a:t>
            </a:r>
          </a:p>
        </p:txBody>
      </p:sp>
      <p:cxnSp>
        <p:nvCxnSpPr>
          <p:cNvPr id="71" name="Straight Connector 70"/>
          <p:cNvCxnSpPr/>
          <p:nvPr/>
        </p:nvCxnSpPr>
        <p:spPr>
          <a:xfrm flipH="1">
            <a:off x="1480555" y="2919847"/>
            <a:ext cx="309601" cy="0"/>
          </a:xfrm>
          <a:prstGeom prst="line">
            <a:avLst/>
          </a:prstGeom>
          <a:ln w="15875">
            <a:solidFill>
              <a:schemeClr val="accent6"/>
            </a:solidFill>
            <a:prstDash val="sysDot"/>
            <a:tailEnd type="oval"/>
          </a:ln>
        </p:spPr>
        <p:style>
          <a:lnRef idx="2">
            <a:schemeClr val="accent1"/>
          </a:lnRef>
          <a:fillRef idx="0">
            <a:schemeClr val="accent1"/>
          </a:fillRef>
          <a:effectRef idx="1">
            <a:schemeClr val="accent1"/>
          </a:effectRef>
          <a:fontRef idx="minor">
            <a:schemeClr val="tx1"/>
          </a:fontRef>
        </p:style>
      </p:cxnSp>
      <p:grpSp>
        <p:nvGrpSpPr>
          <p:cNvPr id="73" name="Group 72"/>
          <p:cNvGrpSpPr/>
          <p:nvPr/>
        </p:nvGrpSpPr>
        <p:grpSpPr>
          <a:xfrm>
            <a:off x="-114890" y="3925212"/>
            <a:ext cx="1207532" cy="569033"/>
            <a:chOff x="7583805" y="3579658"/>
            <a:chExt cx="1207532" cy="569033"/>
          </a:xfrm>
        </p:grpSpPr>
        <p:grpSp>
          <p:nvGrpSpPr>
            <p:cNvPr id="74" name="Group 73"/>
            <p:cNvGrpSpPr/>
            <p:nvPr/>
          </p:nvGrpSpPr>
          <p:grpSpPr>
            <a:xfrm>
              <a:off x="7583805" y="3579658"/>
              <a:ext cx="1207530" cy="215444"/>
              <a:chOff x="3693892" y="5642079"/>
              <a:chExt cx="1207530" cy="215444"/>
            </a:xfrm>
          </p:grpSpPr>
          <p:sp>
            <p:nvSpPr>
              <p:cNvPr id="82" name="TextBox 81"/>
              <p:cNvSpPr txBox="1"/>
              <p:nvPr/>
            </p:nvSpPr>
            <p:spPr>
              <a:xfrm>
                <a:off x="3693892" y="5642079"/>
                <a:ext cx="1153532" cy="215444"/>
              </a:xfrm>
              <a:prstGeom prst="rect">
                <a:avLst/>
              </a:prstGeom>
              <a:noFill/>
            </p:spPr>
            <p:txBody>
              <a:bodyPr wrap="square" rtlCol="0">
                <a:spAutoFit/>
              </a:bodyPr>
              <a:lstStyle/>
              <a:p>
                <a:pPr algn="r"/>
                <a:r>
                  <a:rPr lang="en-NZ" sz="800" dirty="0">
                    <a:solidFill>
                      <a:schemeClr val="tx1">
                        <a:lumMod val="65000"/>
                        <a:lumOff val="35000"/>
                      </a:schemeClr>
                    </a:solidFill>
                    <a:latin typeface="Barlow"/>
                  </a:rPr>
                  <a:t>Promoter (9 or 10</a:t>
                </a:r>
                <a:r>
                  <a:rPr lang="en-NZ" sz="800" dirty="0">
                    <a:latin typeface="Barlow"/>
                  </a:rPr>
                  <a:t>)</a:t>
                </a:r>
              </a:p>
            </p:txBody>
          </p:sp>
          <p:sp>
            <p:nvSpPr>
              <p:cNvPr id="81" name="Oval 80"/>
              <p:cNvSpPr/>
              <p:nvPr/>
            </p:nvSpPr>
            <p:spPr>
              <a:xfrm>
                <a:off x="4793422" y="5703495"/>
                <a:ext cx="108000" cy="108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20000"/>
                      <a:lumOff val="80000"/>
                    </a:schemeClr>
                  </a:solidFill>
                  <a:latin typeface="Barlow"/>
                </a:endParaRPr>
              </a:p>
            </p:txBody>
          </p:sp>
        </p:grpSp>
        <p:grpSp>
          <p:nvGrpSpPr>
            <p:cNvPr id="75" name="Group 74"/>
            <p:cNvGrpSpPr/>
            <p:nvPr/>
          </p:nvGrpSpPr>
          <p:grpSpPr>
            <a:xfrm>
              <a:off x="7871042" y="3761771"/>
              <a:ext cx="920293" cy="215444"/>
              <a:chOff x="5615048" y="5818914"/>
              <a:chExt cx="920293" cy="215444"/>
            </a:xfrm>
          </p:grpSpPr>
          <p:sp>
            <p:nvSpPr>
              <p:cNvPr id="79" name="Oval 78"/>
              <p:cNvSpPr/>
              <p:nvPr/>
            </p:nvSpPr>
            <p:spPr>
              <a:xfrm>
                <a:off x="6427341" y="5883253"/>
                <a:ext cx="108000" cy="108000"/>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40000"/>
                      <a:lumOff val="60000"/>
                    </a:schemeClr>
                  </a:solidFill>
                  <a:latin typeface="Barlow"/>
                </a:endParaRPr>
              </a:p>
            </p:txBody>
          </p:sp>
          <p:sp>
            <p:nvSpPr>
              <p:cNvPr id="80" name="TextBox 79"/>
              <p:cNvSpPr txBox="1"/>
              <p:nvPr/>
            </p:nvSpPr>
            <p:spPr>
              <a:xfrm>
                <a:off x="5615048" y="5818914"/>
                <a:ext cx="866295" cy="215444"/>
              </a:xfrm>
              <a:prstGeom prst="rect">
                <a:avLst/>
              </a:prstGeom>
              <a:noFill/>
            </p:spPr>
            <p:txBody>
              <a:bodyPr wrap="square" rtlCol="0">
                <a:spAutoFit/>
              </a:bodyPr>
              <a:lstStyle/>
              <a:p>
                <a:pPr algn="r"/>
                <a:r>
                  <a:rPr lang="en-NZ" sz="800" dirty="0">
                    <a:solidFill>
                      <a:schemeClr val="tx1">
                        <a:lumMod val="65000"/>
                        <a:lumOff val="35000"/>
                      </a:schemeClr>
                    </a:solidFill>
                    <a:latin typeface="Barlow"/>
                  </a:rPr>
                  <a:t>Passive (7 or 8)</a:t>
                </a:r>
              </a:p>
            </p:txBody>
          </p:sp>
        </p:grpSp>
        <p:grpSp>
          <p:nvGrpSpPr>
            <p:cNvPr id="76" name="Group 75"/>
            <p:cNvGrpSpPr/>
            <p:nvPr/>
          </p:nvGrpSpPr>
          <p:grpSpPr>
            <a:xfrm>
              <a:off x="7731510" y="3933247"/>
              <a:ext cx="1059827" cy="215444"/>
              <a:chOff x="5475516" y="5987444"/>
              <a:chExt cx="1059827" cy="215444"/>
            </a:xfrm>
          </p:grpSpPr>
          <p:sp>
            <p:nvSpPr>
              <p:cNvPr id="77" name="Oval 76"/>
              <p:cNvSpPr/>
              <p:nvPr/>
            </p:nvSpPr>
            <p:spPr>
              <a:xfrm>
                <a:off x="6427343" y="6056178"/>
                <a:ext cx="108000" cy="108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60000"/>
                      <a:lumOff val="40000"/>
                    </a:schemeClr>
                  </a:solidFill>
                  <a:latin typeface="Barlow"/>
                </a:endParaRPr>
              </a:p>
            </p:txBody>
          </p:sp>
          <p:sp>
            <p:nvSpPr>
              <p:cNvPr id="78" name="TextBox 77"/>
              <p:cNvSpPr txBox="1"/>
              <p:nvPr/>
            </p:nvSpPr>
            <p:spPr>
              <a:xfrm>
                <a:off x="5475516" y="5987444"/>
                <a:ext cx="1005827" cy="215444"/>
              </a:xfrm>
              <a:prstGeom prst="rect">
                <a:avLst/>
              </a:prstGeom>
              <a:noFill/>
            </p:spPr>
            <p:txBody>
              <a:bodyPr wrap="square" rtlCol="0">
                <a:spAutoFit/>
              </a:bodyPr>
              <a:lstStyle/>
              <a:p>
                <a:pPr algn="r"/>
                <a:r>
                  <a:rPr lang="en-NZ" sz="800" dirty="0">
                    <a:solidFill>
                      <a:schemeClr val="tx1">
                        <a:lumMod val="65000"/>
                        <a:lumOff val="35000"/>
                      </a:schemeClr>
                    </a:solidFill>
                    <a:latin typeface="Barlow"/>
                  </a:rPr>
                  <a:t>Detractor (0 to 6)</a:t>
                </a:r>
              </a:p>
            </p:txBody>
          </p:sp>
        </p:grpSp>
      </p:grpSp>
      <p:sp>
        <p:nvSpPr>
          <p:cNvPr id="83" name="Footer Placeholder 5"/>
          <p:cNvSpPr txBox="1">
            <a:spLocks/>
          </p:cNvSpPr>
          <p:nvPr/>
        </p:nvSpPr>
        <p:spPr>
          <a:xfrm>
            <a:off x="426749" y="6291510"/>
            <a:ext cx="7738951" cy="31507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1">
                    <a:lumMod val="65000"/>
                    <a:lumOff val="35000"/>
                  </a:schemeClr>
                </a:solidFill>
                <a:latin typeface="Barlow"/>
              </a:rPr>
              <a:t>Base: All respondents (Excluding don’t know)</a:t>
            </a:r>
          </a:p>
          <a:p>
            <a:r>
              <a:rPr lang="en-US" sz="800" dirty="0">
                <a:solidFill>
                  <a:schemeClr val="tx1">
                    <a:lumMod val="65000"/>
                    <a:lumOff val="35000"/>
                  </a:schemeClr>
                </a:solidFill>
                <a:latin typeface="Barlow"/>
              </a:rPr>
              <a:t>Q7. If someone asked you/ your child, how likely are you/they to recommend your/ their athletics club to them, using a scale of 0 to 10 where 0 is not at all likely and 10 is extremely likely? </a:t>
            </a:r>
          </a:p>
        </p:txBody>
      </p:sp>
      <p:sp>
        <p:nvSpPr>
          <p:cNvPr id="33" name="Title 2"/>
          <p:cNvSpPr txBox="1">
            <a:spLocks/>
          </p:cNvSpPr>
          <p:nvPr/>
        </p:nvSpPr>
        <p:spPr>
          <a:xfrm>
            <a:off x="461297" y="251855"/>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chemeClr val="tx2"/>
                </a:solidFill>
                <a:latin typeface="Barlow"/>
              </a:rPr>
              <a:t>Net Promoter Score (NPS*): Just under half of Athletics respondents are promoters of their club</a:t>
            </a:r>
          </a:p>
        </p:txBody>
      </p:sp>
      <p:sp>
        <p:nvSpPr>
          <p:cNvPr id="41" name="TextBox 40">
            <a:extLst>
              <a:ext uri="{FF2B5EF4-FFF2-40B4-BE49-F238E27FC236}">
                <a16:creationId xmlns:a16="http://schemas.microsoft.com/office/drawing/2014/main" id="{C740C730-E349-49D1-8426-583A3CACB134}"/>
              </a:ext>
            </a:extLst>
          </p:cNvPr>
          <p:cNvSpPr txBox="1"/>
          <p:nvPr/>
        </p:nvSpPr>
        <p:spPr>
          <a:xfrm>
            <a:off x="8605525" y="6286957"/>
            <a:ext cx="279446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a:t>
            </a:r>
            <a:r>
              <a:rPr lang="en-NZ" sz="800" dirty="0">
                <a:solidFill>
                  <a:schemeClr val="tx1">
                    <a:lumMod val="65000"/>
                    <a:lumOff val="35000"/>
                  </a:schemeClr>
                </a:solidFill>
                <a:latin typeface="Barlow"/>
                <a:sym typeface="Wingdings 3"/>
              </a:rPr>
              <a:t>Significantly higher/lower than Total Athletics 2017</a:t>
            </a:r>
          </a:p>
          <a:p>
            <a:r>
              <a:rPr lang="en-NZ" sz="1400" b="1" dirty="0">
                <a:solidFill>
                  <a:srgbClr val="218535"/>
                </a:solidFill>
                <a:latin typeface="Barlow"/>
                <a:cs typeface="Arial"/>
                <a:sym typeface="Wingdings 3"/>
              </a:rPr>
              <a:t>□</a:t>
            </a:r>
            <a:r>
              <a:rPr lang="en-NZ" sz="1400" b="1" dirty="0">
                <a:solidFill>
                  <a:srgbClr val="DC0015"/>
                </a:solidFill>
                <a:latin typeface="Barlow"/>
                <a:cs typeface="Arial"/>
                <a:sym typeface="Wingdings 3"/>
              </a:rPr>
              <a:t>□ </a:t>
            </a:r>
            <a:r>
              <a:rPr lang="en-NZ" sz="800" dirty="0">
                <a:solidFill>
                  <a:schemeClr val="tx1">
                    <a:lumMod val="65000"/>
                    <a:lumOff val="35000"/>
                  </a:schemeClr>
                </a:solidFill>
                <a:latin typeface="Barlow"/>
                <a:sym typeface="Wingdings 3"/>
              </a:rPr>
              <a:t>Significantly higher/lower than All Sports 2020/21</a:t>
            </a:r>
            <a:endParaRPr lang="en-NZ" sz="800" dirty="0">
              <a:solidFill>
                <a:schemeClr val="tx1">
                  <a:lumMod val="65000"/>
                  <a:lumOff val="35000"/>
                </a:schemeClr>
              </a:solidFill>
              <a:latin typeface="Barlow"/>
            </a:endParaRPr>
          </a:p>
        </p:txBody>
      </p:sp>
      <p:sp>
        <p:nvSpPr>
          <p:cNvPr id="42" name="Rectangle 41">
            <a:extLst>
              <a:ext uri="{FF2B5EF4-FFF2-40B4-BE49-F238E27FC236}">
                <a16:creationId xmlns:a16="http://schemas.microsoft.com/office/drawing/2014/main" id="{97310671-47CD-4EF8-9B6A-11E526478D35}"/>
              </a:ext>
            </a:extLst>
          </p:cNvPr>
          <p:cNvSpPr/>
          <p:nvPr/>
        </p:nvSpPr>
        <p:spPr>
          <a:xfrm>
            <a:off x="1938345" y="2796058"/>
            <a:ext cx="550782" cy="243853"/>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30" name="AutoShape 23">
            <a:extLst>
              <a:ext uri="{FF2B5EF4-FFF2-40B4-BE49-F238E27FC236}">
                <a16:creationId xmlns:a16="http://schemas.microsoft.com/office/drawing/2014/main" id="{DFD290DE-F726-4EFD-B817-F14965750AA2}"/>
              </a:ext>
            </a:extLst>
          </p:cNvPr>
          <p:cNvSpPr>
            <a:spLocks noChangeArrowheads="1"/>
          </p:cNvSpPr>
          <p:nvPr/>
        </p:nvSpPr>
        <p:spPr bwMode="auto">
          <a:xfrm>
            <a:off x="704019" y="5683056"/>
            <a:ext cx="4722746" cy="489144"/>
          </a:xfrm>
          <a:prstGeom prst="roundRect">
            <a:avLst>
              <a:gd name="adj" fmla="val 16667"/>
            </a:avLst>
          </a:prstGeom>
          <a:solidFill>
            <a:schemeClr val="bg1">
              <a:lumMod val="85000"/>
            </a:schemeClr>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r>
              <a:rPr lang="en-NZ" sz="1400" b="1" cap="all" dirty="0">
                <a:solidFill>
                  <a:srgbClr val="000000"/>
                </a:solidFill>
                <a:latin typeface="Barlow" panose="00000500000000000000" pitchFamily="2" charset="0"/>
              </a:rPr>
              <a:t>* NPS = </a:t>
            </a:r>
            <a:r>
              <a:rPr lang="en-NZ" sz="1400" b="1" cap="all" dirty="0">
                <a:solidFill>
                  <a:srgbClr val="00B050"/>
                </a:solidFill>
                <a:latin typeface="Barlow" panose="00000500000000000000" pitchFamily="2" charset="0"/>
              </a:rPr>
              <a:t>% PROMOTERS (9-10) </a:t>
            </a:r>
            <a:r>
              <a:rPr lang="en-NZ" sz="1400" b="1" cap="all" dirty="0">
                <a:solidFill>
                  <a:srgbClr val="000000"/>
                </a:solidFill>
                <a:latin typeface="Barlow" panose="00000500000000000000" pitchFamily="2" charset="0"/>
              </a:rPr>
              <a:t>- </a:t>
            </a:r>
            <a:r>
              <a:rPr lang="en-NZ" sz="1400" b="1" cap="all" dirty="0">
                <a:solidFill>
                  <a:srgbClr val="D70036"/>
                </a:solidFill>
                <a:latin typeface="Barlow" panose="00000500000000000000" pitchFamily="2" charset="0"/>
              </a:rPr>
              <a:t>% DETRACTORS (0-6)</a:t>
            </a:r>
          </a:p>
        </p:txBody>
      </p:sp>
      <p:sp>
        <p:nvSpPr>
          <p:cNvPr id="31" name="TextBox 30">
            <a:extLst>
              <a:ext uri="{FF2B5EF4-FFF2-40B4-BE49-F238E27FC236}">
                <a16:creationId xmlns:a16="http://schemas.microsoft.com/office/drawing/2014/main" id="{0C278DD8-5EBC-45DE-AC20-311A74F49650}"/>
              </a:ext>
            </a:extLst>
          </p:cNvPr>
          <p:cNvSpPr txBox="1"/>
          <p:nvPr/>
        </p:nvSpPr>
        <p:spPr>
          <a:xfrm>
            <a:off x="8746435" y="6009320"/>
            <a:ext cx="3010649" cy="230832"/>
          </a:xfrm>
          <a:prstGeom prst="rect">
            <a:avLst/>
          </a:prstGeom>
          <a:noFill/>
        </p:spPr>
        <p:txBody>
          <a:bodyPr wrap="square" rtlCol="0">
            <a:spAutoFit/>
          </a:bodyPr>
          <a:lstStyle/>
          <a:p>
            <a:r>
              <a:rPr lang="en-US" sz="900" dirty="0">
                <a:solidFill>
                  <a:srgbClr val="000000">
                    <a:lumMod val="65000"/>
                    <a:lumOff val="35000"/>
                  </a:srgbClr>
                </a:solidFill>
                <a:latin typeface="Barlow"/>
              </a:rPr>
              <a:t>* See page 3 for the definition of ‘participant’ and ‘parent’</a:t>
            </a:r>
            <a:endParaRPr lang="en-NZ" sz="900" dirty="0">
              <a:solidFill>
                <a:srgbClr val="000000">
                  <a:lumMod val="65000"/>
                  <a:lumOff val="35000"/>
                </a:srgbClr>
              </a:solidFill>
              <a:latin typeface="Barlow"/>
            </a:endParaRPr>
          </a:p>
        </p:txBody>
      </p:sp>
    </p:spTree>
    <p:extLst>
      <p:ext uri="{BB962C8B-B14F-4D97-AF65-F5344CB8AC3E}">
        <p14:creationId xmlns:p14="http://schemas.microsoft.com/office/powerpoint/2010/main" val="3085175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14217" y="15640"/>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chemeClr val="accent6"/>
                </a:solidFill>
                <a:latin typeface="Barlow"/>
                <a:ea typeface="Barlow Black" charset="0"/>
                <a:cs typeface="Arial" panose="020B0604020202020204" pitchFamily="34" charset="0"/>
              </a:rPr>
              <a:t>What is going well?</a:t>
            </a:r>
          </a:p>
        </p:txBody>
      </p:sp>
      <p:grpSp>
        <p:nvGrpSpPr>
          <p:cNvPr id="23" name="Group 22"/>
          <p:cNvGrpSpPr/>
          <p:nvPr/>
        </p:nvGrpSpPr>
        <p:grpSpPr>
          <a:xfrm rot="10800000" flipH="1">
            <a:off x="2453505" y="3673631"/>
            <a:ext cx="2267466" cy="2130639"/>
            <a:chOff x="4806171" y="3536145"/>
            <a:chExt cx="1726034" cy="1584176"/>
          </a:xfrm>
          <a:solidFill>
            <a:schemeClr val="accent4">
              <a:lumMod val="40000"/>
              <a:lumOff val="60000"/>
            </a:schemeClr>
          </a:solidFill>
        </p:grpSpPr>
        <p:sp>
          <p:nvSpPr>
            <p:cNvPr id="24" name="Teardrop 23"/>
            <p:cNvSpPr/>
            <p:nvPr/>
          </p:nvSpPr>
          <p:spPr bwMode="ltGray">
            <a:xfrm rot="5400000">
              <a:off x="4877100" y="3465216"/>
              <a:ext cx="1584176" cy="1726034"/>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Barlow"/>
                <a:ea typeface="Barlow Medium" charset="0"/>
                <a:cs typeface="Arial" panose="020B0604020202020204" pitchFamily="34" charset="0"/>
              </a:endParaRPr>
            </a:p>
          </p:txBody>
        </p:sp>
        <p:sp>
          <p:nvSpPr>
            <p:cNvPr id="25" name="TextBox 24"/>
            <p:cNvSpPr txBox="1"/>
            <p:nvPr/>
          </p:nvSpPr>
          <p:spPr>
            <a:xfrm rot="10800000">
              <a:off x="5133006" y="3536145"/>
              <a:ext cx="1325558" cy="1317520"/>
            </a:xfrm>
            <a:prstGeom prst="rect">
              <a:avLst/>
            </a:prstGeom>
            <a:noFill/>
          </p:spPr>
          <p:txBody>
            <a:bodyPr wrap="square" lIns="0" tIns="0" rIns="0" bIns="0" rtlCol="0">
              <a:noAutofit/>
            </a:bodyPr>
            <a:lstStyle/>
            <a:p>
              <a:pPr>
                <a:spcAft>
                  <a:spcPts val="900"/>
                </a:spcAft>
              </a:pPr>
              <a:r>
                <a:rPr lang="en-NZ" sz="1000" dirty="0">
                  <a:latin typeface="Barlow"/>
                  <a:ea typeface="Barlow Medium" charset="0"/>
                  <a:cs typeface="Arial" panose="020B0604020202020204" pitchFamily="34" charset="0"/>
                </a:rPr>
                <a:t>“He loves the facilities and the opportunity to compete with other children at his level. He is proud to represent the club at events around the country.”</a:t>
              </a:r>
            </a:p>
            <a:p>
              <a:pPr>
                <a:spcAft>
                  <a:spcPts val="900"/>
                </a:spcAft>
              </a:pPr>
              <a:r>
                <a:rPr lang="en-NZ" sz="1000" b="1" dirty="0">
                  <a:latin typeface="Barlow"/>
                  <a:ea typeface="Barlow Medium" charset="0"/>
                  <a:cs typeface="Arial" panose="020B0604020202020204" pitchFamily="34" charset="0"/>
                </a:rPr>
                <a:t>Parent of participant, 12 years, Auckland</a:t>
              </a:r>
              <a:endParaRPr lang="en-GB" sz="1000" b="1" dirty="0">
                <a:latin typeface="Barlow"/>
                <a:ea typeface="Barlow Medium" charset="0"/>
                <a:cs typeface="Arial" panose="020B0604020202020204" pitchFamily="34" charset="0"/>
              </a:endParaRPr>
            </a:p>
          </p:txBody>
        </p:sp>
      </p:grpSp>
      <p:grpSp>
        <p:nvGrpSpPr>
          <p:cNvPr id="26" name="Group 25"/>
          <p:cNvGrpSpPr/>
          <p:nvPr/>
        </p:nvGrpSpPr>
        <p:grpSpPr>
          <a:xfrm flipH="1">
            <a:off x="9169801" y="699159"/>
            <a:ext cx="2775621" cy="2227584"/>
            <a:chOff x="7603899" y="242096"/>
            <a:chExt cx="2573852" cy="2782613"/>
          </a:xfrm>
          <a:solidFill>
            <a:schemeClr val="accent4">
              <a:lumMod val="40000"/>
              <a:lumOff val="60000"/>
            </a:schemeClr>
          </a:solidFill>
        </p:grpSpPr>
        <p:sp>
          <p:nvSpPr>
            <p:cNvPr id="27" name="Teardrop 26"/>
            <p:cNvSpPr/>
            <p:nvPr/>
          </p:nvSpPr>
          <p:spPr bwMode="ltGray">
            <a:xfrm rot="5400000">
              <a:off x="7499518" y="346477"/>
              <a:ext cx="2782613" cy="2573852"/>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Barlow"/>
                <a:ea typeface="Barlow Medium" charset="0"/>
                <a:cs typeface="Arial" panose="020B0604020202020204" pitchFamily="34" charset="0"/>
              </a:endParaRPr>
            </a:p>
          </p:txBody>
        </p:sp>
        <p:sp>
          <p:nvSpPr>
            <p:cNvPr id="28" name="TextBox 27"/>
            <p:cNvSpPr txBox="1"/>
            <p:nvPr/>
          </p:nvSpPr>
          <p:spPr>
            <a:xfrm>
              <a:off x="7815827" y="886930"/>
              <a:ext cx="2063845" cy="770384"/>
            </a:xfrm>
            <a:prstGeom prst="rect">
              <a:avLst/>
            </a:prstGeom>
            <a:noFill/>
          </p:spPr>
          <p:txBody>
            <a:bodyPr wrap="square" lIns="0" tIns="0" rIns="0" bIns="0" rtlCol="0">
              <a:noAutofit/>
            </a:bodyPr>
            <a:lstStyle/>
            <a:p>
              <a:pPr>
                <a:spcAft>
                  <a:spcPts val="900"/>
                </a:spcAft>
              </a:pPr>
              <a:r>
                <a:rPr lang="en-NZ" sz="1000" dirty="0">
                  <a:latin typeface="Barlow"/>
                  <a:ea typeface="Barlow Medium" charset="0"/>
                  <a:cs typeface="Arial" panose="020B0604020202020204" pitchFamily="34" charset="0"/>
                </a:rPr>
                <a:t>“I like the facilities and how organised the coaches are. I like the kind of things we do, whether interval or sprint training, it is all helpful. I enjoy the mix of hard and light sessions and the mix of grass and track work.”</a:t>
              </a:r>
            </a:p>
            <a:p>
              <a:pPr>
                <a:spcAft>
                  <a:spcPts val="900"/>
                </a:spcAft>
              </a:pPr>
              <a:r>
                <a:rPr lang="en-GB" sz="1000" b="1" dirty="0">
                  <a:latin typeface="Barlow"/>
                  <a:ea typeface="Barlow Medium" charset="0"/>
                  <a:cs typeface="Arial" panose="020B0604020202020204" pitchFamily="34" charset="0"/>
                </a:rPr>
                <a:t>Participant, 15 years, Wanganui</a:t>
              </a:r>
            </a:p>
          </p:txBody>
        </p:sp>
      </p:grpSp>
      <p:grpSp>
        <p:nvGrpSpPr>
          <p:cNvPr id="32" name="Group 31"/>
          <p:cNvGrpSpPr/>
          <p:nvPr/>
        </p:nvGrpSpPr>
        <p:grpSpPr>
          <a:xfrm>
            <a:off x="414217" y="939524"/>
            <a:ext cx="3231499" cy="2039959"/>
            <a:chOff x="4703669" y="1803138"/>
            <a:chExt cx="1686678" cy="1584176"/>
          </a:xfrm>
          <a:solidFill>
            <a:schemeClr val="accent4"/>
          </a:solidFill>
        </p:grpSpPr>
        <p:sp>
          <p:nvSpPr>
            <p:cNvPr id="33" name="Teardrop 32"/>
            <p:cNvSpPr/>
            <p:nvPr/>
          </p:nvSpPr>
          <p:spPr bwMode="ltGray">
            <a:xfrm rot="5400000">
              <a:off x="4754920" y="1751887"/>
              <a:ext cx="1584176" cy="1686678"/>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Barlow"/>
                <a:ea typeface="Barlow Medium" charset="0"/>
                <a:cs typeface="Arial" panose="020B0604020202020204" pitchFamily="34" charset="0"/>
              </a:endParaRPr>
            </a:p>
          </p:txBody>
        </p:sp>
        <p:sp>
          <p:nvSpPr>
            <p:cNvPr id="34" name="TextBox 33"/>
            <p:cNvSpPr txBox="1"/>
            <p:nvPr/>
          </p:nvSpPr>
          <p:spPr>
            <a:xfrm>
              <a:off x="4928119" y="2180357"/>
              <a:ext cx="1224172" cy="770384"/>
            </a:xfrm>
            <a:prstGeom prst="rect">
              <a:avLst/>
            </a:prstGeom>
            <a:noFill/>
          </p:spPr>
          <p:txBody>
            <a:bodyPr wrap="square" lIns="0" tIns="0" rIns="0" bIns="0" rtlCol="0">
              <a:noAutofit/>
            </a:bodyPr>
            <a:lstStyle/>
            <a:p>
              <a:pPr>
                <a:spcAft>
                  <a:spcPts val="900"/>
                </a:spcAft>
              </a:pPr>
              <a:r>
                <a:rPr lang="en-NZ" sz="1000" dirty="0">
                  <a:solidFill>
                    <a:schemeClr val="bg1"/>
                  </a:solidFill>
                  <a:latin typeface="Barlow"/>
                  <a:ea typeface="Barlow Medium" charset="0"/>
                  <a:cs typeface="Arial" panose="020B0604020202020204" pitchFamily="34" charset="0"/>
                </a:rPr>
                <a:t>“The club is very respectful to all runners and encourages runners of all levels to get involved. Training is catered and/or adapted to include runners of all abilities so that everyone gets a quality session.” </a:t>
              </a:r>
              <a:br>
                <a:rPr lang="en-NZ" sz="1000" dirty="0">
                  <a:solidFill>
                    <a:schemeClr val="bg1"/>
                  </a:solidFill>
                  <a:latin typeface="Barlow"/>
                  <a:ea typeface="Barlow Medium" charset="0"/>
                  <a:cs typeface="Arial" panose="020B0604020202020204" pitchFamily="34" charset="0"/>
                </a:rPr>
              </a:br>
              <a:br>
                <a:rPr lang="en-NZ" sz="1000" dirty="0">
                  <a:solidFill>
                    <a:schemeClr val="bg1"/>
                  </a:solidFill>
                  <a:latin typeface="Barlow"/>
                  <a:ea typeface="Barlow Medium" charset="0"/>
                  <a:cs typeface="Arial" panose="020B0604020202020204" pitchFamily="34" charset="0"/>
                </a:rPr>
              </a:br>
              <a:r>
                <a:rPr lang="en-GB" sz="1000" b="1" dirty="0">
                  <a:solidFill>
                    <a:schemeClr val="bg1"/>
                  </a:solidFill>
                  <a:latin typeface="Barlow"/>
                  <a:ea typeface="Barlow Medium" charset="0"/>
                  <a:cs typeface="Arial" panose="020B0604020202020204" pitchFamily="34" charset="0"/>
                </a:rPr>
                <a:t>Participant, 25-29 years, Auckland</a:t>
              </a:r>
            </a:p>
            <a:p>
              <a:pPr>
                <a:spcAft>
                  <a:spcPts val="900"/>
                </a:spcAft>
              </a:pPr>
              <a:endParaRPr lang="en-GB" sz="1000" dirty="0">
                <a:solidFill>
                  <a:schemeClr val="bg1"/>
                </a:solidFill>
                <a:latin typeface="Barlow"/>
                <a:ea typeface="Barlow Medium" charset="0"/>
                <a:cs typeface="Arial" panose="020B0604020202020204" pitchFamily="34" charset="0"/>
              </a:endParaRPr>
            </a:p>
          </p:txBody>
        </p:sp>
      </p:grpSp>
      <p:sp>
        <p:nvSpPr>
          <p:cNvPr id="38" name="Text Placeholder 3"/>
          <p:cNvSpPr txBox="1">
            <a:spLocks/>
          </p:cNvSpPr>
          <p:nvPr/>
        </p:nvSpPr>
        <p:spPr>
          <a:xfrm>
            <a:off x="501304" y="6305008"/>
            <a:ext cx="4134850" cy="295818"/>
          </a:xfrm>
          <a:prstGeom prst="rect">
            <a:avLst/>
          </a:prstGeom>
          <a:solidFill>
            <a:schemeClr val="bg1"/>
          </a:solidFill>
        </p:spPr>
        <p:txBody>
          <a:bodyPr vert="horz" wrap="square" lIns="91440" tIns="0" rIns="91440" bIns="0" rtlCol="0" anchor="b" anchorCtr="0">
            <a:noAutofit/>
          </a:bodyPr>
          <a:lstStyle>
            <a:lvl1pPr marL="0" indent="0" algn="l" defTabSz="457200" rtl="0" eaLnBrk="1" latinLnBrk="0" hangingPunct="1">
              <a:lnSpc>
                <a:spcPct val="100000"/>
              </a:lnSpc>
              <a:spcBef>
                <a:spcPts val="60"/>
              </a:spcBef>
              <a:buClr>
                <a:srgbClr val="5F5F5F"/>
              </a:buClr>
              <a:buFont typeface="Arial"/>
              <a:buNone/>
              <a:defRPr sz="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ts val="0"/>
              </a:spcBef>
              <a:spcAft>
                <a:spcPct val="0"/>
              </a:spcAft>
              <a:buClr>
                <a:srgbClr val="5F5F5F"/>
              </a:buClr>
              <a:buSzTx/>
              <a:buFont typeface="Arial"/>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cs typeface="Calibri" panose="020F0502020204030204" pitchFamily="34" charset="0"/>
              </a:rPr>
              <a:t>Base: </a:t>
            </a:r>
            <a:r>
              <a:rPr kumimoji="0" lang="en-US" sz="800" b="0" i="0" u="none" strike="noStrike" kern="1200" cap="none" spc="0" normalizeH="0" baseline="0" noProof="0" dirty="0">
                <a:ln>
                  <a:noFill/>
                </a:ln>
                <a:solidFill>
                  <a:schemeClr val="tx1">
                    <a:lumMod val="65000"/>
                    <a:lumOff val="35000"/>
                  </a:schemeClr>
                </a:solidFill>
                <a:effectLst/>
                <a:uLnTx/>
                <a:uFillTx/>
                <a:latin typeface="Barlow"/>
                <a:cs typeface="Calibri" panose="020F0502020204030204" pitchFamily="34" charset="0"/>
              </a:rPr>
              <a:t>All </a:t>
            </a:r>
            <a:r>
              <a:rPr kumimoji="0" lang="en-NZ" sz="800" b="0" i="0" u="none" strike="noStrike" kern="1200" cap="none" spc="0" normalizeH="0" baseline="0" noProof="0" dirty="0">
                <a:ln>
                  <a:noFill/>
                </a:ln>
                <a:solidFill>
                  <a:schemeClr val="tx1">
                    <a:lumMod val="65000"/>
                    <a:lumOff val="35000"/>
                  </a:schemeClr>
                </a:solidFill>
                <a:effectLst/>
                <a:uLnTx/>
                <a:uFillTx/>
                <a:latin typeface="Barlow"/>
                <a:cs typeface="Calibri" panose="020F0502020204030204" pitchFamily="34" charset="0"/>
              </a:rPr>
              <a:t>respondents excluding don’t know/none </a:t>
            </a:r>
          </a:p>
          <a:p>
            <a:pPr marL="0" marR="0" lvl="0" indent="0" algn="l" defTabSz="457200" rtl="0" eaLnBrk="1" fontAlgn="base" latinLnBrk="0" hangingPunct="1">
              <a:lnSpc>
                <a:spcPct val="100000"/>
              </a:lnSpc>
              <a:spcBef>
                <a:spcPts val="0"/>
              </a:spcBef>
              <a:spcAft>
                <a:spcPct val="0"/>
              </a:spcAft>
              <a:buClr>
                <a:srgbClr val="5F5F5F"/>
              </a:buClr>
              <a:buSzTx/>
              <a:buFont typeface="Arial"/>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cs typeface="Calibri" panose="020F0502020204030204" pitchFamily="34" charset="0"/>
              </a:rPr>
              <a:t>Q8a. What is it that you love about</a:t>
            </a:r>
            <a:r>
              <a:rPr kumimoji="0" lang="en-NZ" sz="800" b="0" i="0" u="none" strike="noStrike" kern="1200" cap="none" spc="0" normalizeH="0" noProof="0" dirty="0">
                <a:ln>
                  <a:noFill/>
                </a:ln>
                <a:solidFill>
                  <a:schemeClr val="tx1">
                    <a:lumMod val="65000"/>
                    <a:lumOff val="35000"/>
                  </a:schemeClr>
                </a:solidFill>
                <a:effectLst/>
                <a:uLnTx/>
                <a:uFillTx/>
                <a:latin typeface="Barlow"/>
                <a:cs typeface="Calibri" panose="020F0502020204030204" pitchFamily="34" charset="0"/>
              </a:rPr>
              <a:t> your/ your child’s club</a:t>
            </a:r>
            <a:r>
              <a:rPr kumimoji="0" lang="en-US" sz="800" b="0" i="0" u="none" strike="noStrike" kern="1200" cap="none" spc="0" normalizeH="0" baseline="0" noProof="0" dirty="0">
                <a:ln>
                  <a:noFill/>
                </a:ln>
                <a:solidFill>
                  <a:schemeClr val="tx1">
                    <a:lumMod val="65000"/>
                    <a:lumOff val="35000"/>
                  </a:schemeClr>
                </a:solidFill>
                <a:effectLst/>
                <a:uLnTx/>
                <a:uFillTx/>
                <a:latin typeface="Barlow"/>
                <a:cs typeface="Calibri" panose="020F0502020204030204" pitchFamily="34" charset="0"/>
              </a:rPr>
              <a:t>?</a:t>
            </a:r>
          </a:p>
        </p:txBody>
      </p:sp>
      <p:sp>
        <p:nvSpPr>
          <p:cNvPr id="2" name="TextBox 1"/>
          <p:cNvSpPr txBox="1"/>
          <p:nvPr/>
        </p:nvSpPr>
        <p:spPr>
          <a:xfrm>
            <a:off x="843578" y="3132542"/>
            <a:ext cx="10233997" cy="369332"/>
          </a:xfrm>
          <a:prstGeom prst="rect">
            <a:avLst/>
          </a:prstGeom>
          <a:solidFill>
            <a:schemeClr val="accent6"/>
          </a:solidFill>
        </p:spPr>
        <p:txBody>
          <a:bodyPr wrap="square" rtlCol="0">
            <a:spAutoFit/>
          </a:bodyPr>
          <a:lstStyle/>
          <a:p>
            <a:pPr algn="ctr"/>
            <a:r>
              <a:rPr lang="en-NZ" b="1" dirty="0">
                <a:solidFill>
                  <a:schemeClr val="bg1"/>
                </a:solidFill>
                <a:latin typeface="Barlow"/>
              </a:rPr>
              <a:t>What people love</a:t>
            </a:r>
          </a:p>
        </p:txBody>
      </p:sp>
      <p:grpSp>
        <p:nvGrpSpPr>
          <p:cNvPr id="22" name="Group 21"/>
          <p:cNvGrpSpPr/>
          <p:nvPr/>
        </p:nvGrpSpPr>
        <p:grpSpPr>
          <a:xfrm rot="10800000">
            <a:off x="4887301" y="3674053"/>
            <a:ext cx="2359214" cy="2121590"/>
            <a:chOff x="4865181" y="3510196"/>
            <a:chExt cx="1481179" cy="1584176"/>
          </a:xfrm>
          <a:solidFill>
            <a:schemeClr val="accent4"/>
          </a:solidFill>
        </p:grpSpPr>
        <p:sp>
          <p:nvSpPr>
            <p:cNvPr id="29" name="Teardrop 28"/>
            <p:cNvSpPr/>
            <p:nvPr/>
          </p:nvSpPr>
          <p:spPr bwMode="ltGray">
            <a:xfrm rot="5400000">
              <a:off x="4813683" y="3561694"/>
              <a:ext cx="1584176" cy="1481179"/>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Barlow"/>
                <a:ea typeface="Barlow Medium" charset="0"/>
                <a:cs typeface="Arial" panose="020B0604020202020204" pitchFamily="34" charset="0"/>
              </a:endParaRPr>
            </a:p>
          </p:txBody>
        </p:sp>
        <p:sp>
          <p:nvSpPr>
            <p:cNvPr id="30" name="TextBox 29"/>
            <p:cNvSpPr txBox="1"/>
            <p:nvPr/>
          </p:nvSpPr>
          <p:spPr>
            <a:xfrm rot="10800000">
              <a:off x="5203328" y="4216674"/>
              <a:ext cx="885444" cy="770384"/>
            </a:xfrm>
            <a:prstGeom prst="rect">
              <a:avLst/>
            </a:prstGeom>
            <a:noFill/>
          </p:spPr>
          <p:txBody>
            <a:bodyPr wrap="square" lIns="0" tIns="0" rIns="0" bIns="0" rtlCol="0">
              <a:noAutofit/>
            </a:bodyPr>
            <a:lstStyle/>
            <a:p>
              <a:pPr>
                <a:spcAft>
                  <a:spcPts val="900"/>
                </a:spcAft>
              </a:pPr>
              <a:r>
                <a:rPr lang="en-NZ" sz="1000" dirty="0">
                  <a:solidFill>
                    <a:schemeClr val="bg1"/>
                  </a:solidFill>
                  <a:latin typeface="Barlow"/>
                  <a:ea typeface="Barlow Medium" charset="0"/>
                  <a:cs typeface="Arial" panose="020B0604020202020204" pitchFamily="34" charset="0"/>
                </a:rPr>
                <a:t>“Chance to mix with like minded people and compete as a member of a team.  Support of other age group athletes gives me an incentive to keep exercising seriously at an advanced age.”</a:t>
              </a:r>
            </a:p>
            <a:p>
              <a:pPr>
                <a:spcAft>
                  <a:spcPts val="900"/>
                </a:spcAft>
              </a:pPr>
              <a:r>
                <a:rPr lang="en-NZ" sz="1000" b="1" dirty="0">
                  <a:solidFill>
                    <a:schemeClr val="bg1"/>
                  </a:solidFill>
                  <a:latin typeface="Barlow"/>
                  <a:ea typeface="Barlow Medium" charset="0"/>
                  <a:cs typeface="Arial" panose="020B0604020202020204" pitchFamily="34" charset="0"/>
                </a:rPr>
                <a:t>Participant, 70-74 years, Wellington</a:t>
              </a:r>
            </a:p>
          </p:txBody>
        </p:sp>
      </p:grpSp>
      <p:grpSp>
        <p:nvGrpSpPr>
          <p:cNvPr id="31" name="Group 30"/>
          <p:cNvGrpSpPr/>
          <p:nvPr/>
        </p:nvGrpSpPr>
        <p:grpSpPr>
          <a:xfrm>
            <a:off x="3702867" y="960417"/>
            <a:ext cx="2344779" cy="2039960"/>
            <a:chOff x="4806171" y="1803138"/>
            <a:chExt cx="1584176" cy="1584176"/>
          </a:xfrm>
          <a:solidFill>
            <a:schemeClr val="accent4">
              <a:lumMod val="40000"/>
              <a:lumOff val="60000"/>
            </a:schemeClr>
          </a:solidFill>
        </p:grpSpPr>
        <p:sp>
          <p:nvSpPr>
            <p:cNvPr id="35" name="Teardrop 34"/>
            <p:cNvSpPr/>
            <p:nvPr/>
          </p:nvSpPr>
          <p:spPr bwMode="ltGray">
            <a:xfrm rot="5400000">
              <a:off x="4806171" y="1803138"/>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Barlow"/>
                <a:ea typeface="Barlow Medium" charset="0"/>
                <a:cs typeface="Arial" panose="020B0604020202020204" pitchFamily="34" charset="0"/>
              </a:endParaRPr>
            </a:p>
          </p:txBody>
        </p:sp>
        <p:sp>
          <p:nvSpPr>
            <p:cNvPr id="44" name="TextBox 43"/>
            <p:cNvSpPr txBox="1"/>
            <p:nvPr/>
          </p:nvSpPr>
          <p:spPr>
            <a:xfrm>
              <a:off x="5012787" y="2102814"/>
              <a:ext cx="1198009" cy="770384"/>
            </a:xfrm>
            <a:prstGeom prst="rect">
              <a:avLst/>
            </a:prstGeom>
            <a:grpFill/>
          </p:spPr>
          <p:txBody>
            <a:bodyPr wrap="square" lIns="0" tIns="0" rIns="0" bIns="0" rtlCol="0">
              <a:noAutofit/>
            </a:bodyPr>
            <a:lstStyle/>
            <a:p>
              <a:pPr>
                <a:spcAft>
                  <a:spcPts val="900"/>
                </a:spcAft>
              </a:pPr>
              <a:r>
                <a:rPr lang="en-NZ" sz="1000" dirty="0">
                  <a:latin typeface="Barlow"/>
                  <a:ea typeface="Barlow Medium" charset="0"/>
                  <a:cs typeface="Arial" panose="020B0604020202020204" pitchFamily="34" charset="0"/>
                </a:rPr>
                <a:t>“He enjoys doing activities with his peers/friends and practicing different events.  He also enjoys helping younger athletes with activities.”</a:t>
              </a:r>
            </a:p>
            <a:p>
              <a:pPr>
                <a:spcAft>
                  <a:spcPts val="900"/>
                </a:spcAft>
              </a:pPr>
              <a:r>
                <a:rPr lang="en-GB" sz="1000" b="1" dirty="0">
                  <a:latin typeface="Barlow"/>
                  <a:ea typeface="Barlow Medium" charset="0"/>
                  <a:cs typeface="Arial" panose="020B0604020202020204" pitchFamily="34" charset="0"/>
                </a:rPr>
                <a:t>Parent of participant, 11 years, Auckland</a:t>
              </a:r>
            </a:p>
            <a:p>
              <a:pPr>
                <a:spcAft>
                  <a:spcPts val="900"/>
                </a:spcAft>
              </a:pPr>
              <a:endParaRPr lang="en-GB" sz="1000" dirty="0">
                <a:latin typeface="Barlow"/>
                <a:ea typeface="Barlow Medium" charset="0"/>
                <a:cs typeface="Arial" panose="020B0604020202020204" pitchFamily="34" charset="0"/>
              </a:endParaRPr>
            </a:p>
          </p:txBody>
        </p:sp>
      </p:grpSp>
      <p:grpSp>
        <p:nvGrpSpPr>
          <p:cNvPr id="45" name="Group 44"/>
          <p:cNvGrpSpPr/>
          <p:nvPr/>
        </p:nvGrpSpPr>
        <p:grpSpPr>
          <a:xfrm flipH="1">
            <a:off x="6257765" y="642536"/>
            <a:ext cx="2775622" cy="2309888"/>
            <a:chOff x="8646171" y="1803138"/>
            <a:chExt cx="1454027" cy="1584176"/>
          </a:xfrm>
          <a:solidFill>
            <a:schemeClr val="accent4"/>
          </a:solidFill>
        </p:grpSpPr>
        <p:sp>
          <p:nvSpPr>
            <p:cNvPr id="46" name="Teardrop 45"/>
            <p:cNvSpPr/>
            <p:nvPr/>
          </p:nvSpPr>
          <p:spPr bwMode="ltGray">
            <a:xfrm rot="5400000">
              <a:off x="8581097" y="1868212"/>
              <a:ext cx="1584176" cy="1454027"/>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Barlow"/>
                <a:ea typeface="Barlow Medium" charset="0"/>
                <a:cs typeface="Arial" panose="020B0604020202020204" pitchFamily="34" charset="0"/>
              </a:endParaRPr>
            </a:p>
          </p:txBody>
        </p:sp>
        <p:sp>
          <p:nvSpPr>
            <p:cNvPr id="47" name="TextBox 46"/>
            <p:cNvSpPr txBox="1"/>
            <p:nvPr/>
          </p:nvSpPr>
          <p:spPr>
            <a:xfrm>
              <a:off x="8850751" y="2028000"/>
              <a:ext cx="989936" cy="1216506"/>
            </a:xfrm>
            <a:prstGeom prst="rect">
              <a:avLst/>
            </a:prstGeom>
            <a:noFill/>
          </p:spPr>
          <p:txBody>
            <a:bodyPr wrap="square" lIns="0" tIns="0" rIns="0" bIns="0" rtlCol="0">
              <a:noAutofit/>
            </a:bodyPr>
            <a:lstStyle/>
            <a:p>
              <a:pPr>
                <a:spcAft>
                  <a:spcPts val="900"/>
                </a:spcAft>
              </a:pPr>
              <a:r>
                <a:rPr lang="en-NZ" sz="1000" dirty="0">
                  <a:solidFill>
                    <a:schemeClr val="bg1"/>
                  </a:solidFill>
                  <a:latin typeface="Barlow"/>
                  <a:ea typeface="Barlow Medium" charset="0"/>
                  <a:cs typeface="Arial" panose="020B0604020202020204" pitchFamily="34" charset="0"/>
                </a:rPr>
                <a:t>“Love the environment and the group I train with. I have an awesome innovative coach who does things differently and who always trying to excel. The family based support of the club has helped me settle in even with accommodation, I couldn’t ask for much more in terms of this.”</a:t>
              </a:r>
            </a:p>
            <a:p>
              <a:pPr>
                <a:spcAft>
                  <a:spcPts val="900"/>
                </a:spcAft>
              </a:pPr>
              <a:r>
                <a:rPr lang="en-GB" sz="1000" b="1" dirty="0">
                  <a:solidFill>
                    <a:schemeClr val="bg1"/>
                  </a:solidFill>
                  <a:latin typeface="Barlow"/>
                  <a:ea typeface="Barlow Medium" charset="0"/>
                  <a:cs typeface="Arial" panose="020B0604020202020204" pitchFamily="34" charset="0"/>
                </a:rPr>
                <a:t>Participant, 20-24 years, Auckland</a:t>
              </a:r>
            </a:p>
          </p:txBody>
        </p:sp>
      </p:grpSp>
      <p:grpSp>
        <p:nvGrpSpPr>
          <p:cNvPr id="36" name="Group 35"/>
          <p:cNvGrpSpPr/>
          <p:nvPr/>
        </p:nvGrpSpPr>
        <p:grpSpPr>
          <a:xfrm rot="10800000" flipH="1">
            <a:off x="320674" y="3710031"/>
            <a:ext cx="1994792" cy="1757244"/>
            <a:chOff x="4806171" y="3536145"/>
            <a:chExt cx="1726034" cy="1584176"/>
          </a:xfrm>
          <a:solidFill>
            <a:schemeClr val="accent4">
              <a:lumMod val="40000"/>
              <a:lumOff val="60000"/>
            </a:schemeClr>
          </a:solidFill>
        </p:grpSpPr>
        <p:sp>
          <p:nvSpPr>
            <p:cNvPr id="37" name="Teardrop 36"/>
            <p:cNvSpPr/>
            <p:nvPr/>
          </p:nvSpPr>
          <p:spPr bwMode="ltGray">
            <a:xfrm rot="5400000">
              <a:off x="4877100" y="3465216"/>
              <a:ext cx="1584176" cy="1726034"/>
            </a:xfrm>
            <a:prstGeom prst="teardrop">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Barlow"/>
                <a:ea typeface="Barlow Medium" charset="0"/>
                <a:cs typeface="Arial" panose="020B0604020202020204" pitchFamily="34" charset="0"/>
              </a:endParaRPr>
            </a:p>
          </p:txBody>
        </p:sp>
        <p:sp>
          <p:nvSpPr>
            <p:cNvPr id="39" name="TextBox 38"/>
            <p:cNvSpPr txBox="1"/>
            <p:nvPr/>
          </p:nvSpPr>
          <p:spPr>
            <a:xfrm rot="10800000">
              <a:off x="5069861" y="3539720"/>
              <a:ext cx="1325558" cy="1317520"/>
            </a:xfrm>
            <a:prstGeom prst="rect">
              <a:avLst/>
            </a:prstGeom>
            <a:noFill/>
          </p:spPr>
          <p:txBody>
            <a:bodyPr wrap="square" lIns="0" tIns="0" rIns="0" bIns="0" rtlCol="0">
              <a:noAutofit/>
            </a:bodyPr>
            <a:lstStyle/>
            <a:p>
              <a:pPr>
                <a:spcAft>
                  <a:spcPts val="900"/>
                </a:spcAft>
              </a:pPr>
              <a:r>
                <a:rPr lang="en-NZ" sz="1000" dirty="0">
                  <a:solidFill>
                    <a:schemeClr val="bg1"/>
                  </a:solidFill>
                  <a:latin typeface="Barlow"/>
                  <a:ea typeface="Barlow Medium" charset="0"/>
                  <a:cs typeface="Arial" panose="020B0604020202020204" pitchFamily="34" charset="0"/>
                </a:rPr>
                <a:t>“Coaches and Volunteers are amazing.  So helpful and encouraging, it is a really neat environment.”</a:t>
              </a:r>
            </a:p>
            <a:p>
              <a:pPr>
                <a:spcAft>
                  <a:spcPts val="900"/>
                </a:spcAft>
              </a:pPr>
              <a:r>
                <a:rPr lang="en-NZ" sz="1000" b="1" dirty="0">
                  <a:solidFill>
                    <a:schemeClr val="bg1"/>
                  </a:solidFill>
                  <a:latin typeface="Barlow"/>
                  <a:ea typeface="Barlow Medium" charset="0"/>
                  <a:cs typeface="Arial" panose="020B0604020202020204" pitchFamily="34" charset="0"/>
                </a:rPr>
                <a:t>Participant, 16 years, Wanganui</a:t>
              </a:r>
              <a:endParaRPr lang="en-GB" sz="1000" b="1" dirty="0">
                <a:solidFill>
                  <a:schemeClr val="bg1"/>
                </a:solidFill>
                <a:latin typeface="Barlow"/>
                <a:ea typeface="Barlow Medium" charset="0"/>
                <a:cs typeface="Arial" panose="020B0604020202020204" pitchFamily="34" charset="0"/>
              </a:endParaRPr>
            </a:p>
          </p:txBody>
        </p:sp>
      </p:grpSp>
      <p:grpSp>
        <p:nvGrpSpPr>
          <p:cNvPr id="40" name="Group 39"/>
          <p:cNvGrpSpPr/>
          <p:nvPr/>
        </p:nvGrpSpPr>
        <p:grpSpPr>
          <a:xfrm rot="10800000">
            <a:off x="7972714" y="3674054"/>
            <a:ext cx="2121345" cy="2220738"/>
            <a:chOff x="4803230" y="3298518"/>
            <a:chExt cx="1584176" cy="1831094"/>
          </a:xfrm>
          <a:solidFill>
            <a:schemeClr val="accent4">
              <a:lumMod val="40000"/>
              <a:lumOff val="60000"/>
            </a:schemeClr>
          </a:solidFill>
        </p:grpSpPr>
        <p:sp>
          <p:nvSpPr>
            <p:cNvPr id="41" name="Teardrop 40"/>
            <p:cNvSpPr/>
            <p:nvPr/>
          </p:nvSpPr>
          <p:spPr bwMode="ltGray">
            <a:xfrm rot="5400000">
              <a:off x="4679771" y="3421977"/>
              <a:ext cx="1831094" cy="1584176"/>
            </a:xfrm>
            <a:prstGeom prst="teardrop">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Barlow"/>
                <a:ea typeface="Barlow Medium" charset="0"/>
                <a:cs typeface="Arial" panose="020B0604020202020204" pitchFamily="34" charset="0"/>
              </a:endParaRPr>
            </a:p>
          </p:txBody>
        </p:sp>
        <p:sp>
          <p:nvSpPr>
            <p:cNvPr id="42" name="TextBox 41"/>
            <p:cNvSpPr txBox="1"/>
            <p:nvPr/>
          </p:nvSpPr>
          <p:spPr>
            <a:xfrm rot="10800000">
              <a:off x="5012787" y="4205881"/>
              <a:ext cx="1198009" cy="770384"/>
            </a:xfrm>
            <a:prstGeom prst="rect">
              <a:avLst/>
            </a:prstGeom>
            <a:noFill/>
          </p:spPr>
          <p:txBody>
            <a:bodyPr wrap="square" lIns="0" tIns="0" rIns="0" bIns="0" rtlCol="0">
              <a:noAutofit/>
            </a:bodyPr>
            <a:lstStyle/>
            <a:p>
              <a:pPr>
                <a:spcAft>
                  <a:spcPts val="900"/>
                </a:spcAft>
              </a:pPr>
              <a:r>
                <a:rPr lang="en-NZ" sz="1000" dirty="0">
                  <a:solidFill>
                    <a:schemeClr val="bg1"/>
                  </a:solidFill>
                  <a:latin typeface="Barlow"/>
                  <a:ea typeface="Barlow Medium" charset="0"/>
                  <a:cs typeface="Arial" panose="020B0604020202020204" pitchFamily="34" charset="0"/>
                </a:rPr>
                <a:t>“&lt;xxx&gt; says because the teachers are all friendly and help him, even in a busy class, to get his arms and legs [technique] right.  It's because of them that I did really well at school swimming sports.”</a:t>
              </a:r>
            </a:p>
            <a:p>
              <a:pPr>
                <a:spcAft>
                  <a:spcPts val="900"/>
                </a:spcAft>
              </a:pPr>
              <a:r>
                <a:rPr lang="en-NZ" sz="1000" b="1" dirty="0">
                  <a:solidFill>
                    <a:schemeClr val="bg1"/>
                  </a:solidFill>
                  <a:latin typeface="Barlow"/>
                  <a:ea typeface="Barlow Medium" charset="0"/>
                  <a:cs typeface="Arial" panose="020B0604020202020204" pitchFamily="34" charset="0"/>
                </a:rPr>
                <a:t>Parent of player, 5-7 years, Bay of Plenty</a:t>
              </a:r>
            </a:p>
          </p:txBody>
        </p:sp>
      </p:grpSp>
      <p:grpSp>
        <p:nvGrpSpPr>
          <p:cNvPr id="43" name="Group 42"/>
          <p:cNvGrpSpPr/>
          <p:nvPr/>
        </p:nvGrpSpPr>
        <p:grpSpPr>
          <a:xfrm rot="10800000">
            <a:off x="7396955" y="3634035"/>
            <a:ext cx="4524752" cy="2335444"/>
            <a:chOff x="4909167" y="3571140"/>
            <a:chExt cx="1481179" cy="1549180"/>
          </a:xfrm>
          <a:solidFill>
            <a:schemeClr val="accent4">
              <a:lumMod val="40000"/>
              <a:lumOff val="60000"/>
            </a:schemeClr>
          </a:solidFill>
        </p:grpSpPr>
        <p:sp>
          <p:nvSpPr>
            <p:cNvPr id="48" name="Teardrop 47"/>
            <p:cNvSpPr/>
            <p:nvPr/>
          </p:nvSpPr>
          <p:spPr bwMode="ltGray">
            <a:xfrm rot="5400000">
              <a:off x="4875167" y="3605140"/>
              <a:ext cx="1549180" cy="1481179"/>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Barlow"/>
                <a:ea typeface="Barlow Medium" charset="0"/>
                <a:cs typeface="Arial" panose="020B0604020202020204" pitchFamily="34" charset="0"/>
              </a:endParaRPr>
            </a:p>
          </p:txBody>
        </p:sp>
        <p:sp>
          <p:nvSpPr>
            <p:cNvPr id="49" name="TextBox 48"/>
            <p:cNvSpPr txBox="1"/>
            <p:nvPr/>
          </p:nvSpPr>
          <p:spPr>
            <a:xfrm rot="10800000">
              <a:off x="5162557" y="3968031"/>
              <a:ext cx="1076409" cy="964361"/>
            </a:xfrm>
            <a:prstGeom prst="rect">
              <a:avLst/>
            </a:prstGeom>
            <a:noFill/>
          </p:spPr>
          <p:txBody>
            <a:bodyPr wrap="square" lIns="0" tIns="0" rIns="0" bIns="0" rtlCol="0">
              <a:noAutofit/>
            </a:bodyPr>
            <a:lstStyle/>
            <a:p>
              <a:pPr>
                <a:spcAft>
                  <a:spcPts val="900"/>
                </a:spcAft>
              </a:pPr>
              <a:r>
                <a:rPr lang="en-NZ" sz="1000" dirty="0">
                  <a:latin typeface="Barlow"/>
                  <a:ea typeface="Barlow Medium" charset="0"/>
                  <a:cs typeface="Arial" panose="020B0604020202020204" pitchFamily="34" charset="0"/>
                </a:rPr>
                <a:t>“There are a dedicated team of experienced athletes who work very hard to compile and present a variety of summer and winter programmes for all ages. Socialising is an important component of the enjoyment. In our walking group, for example, milestone birthdays are celebrated, there are always teas after walking and excess garden produce shared. The clubrooms are well-maintained. The people who take part in our walking group are very nice.”</a:t>
              </a:r>
            </a:p>
            <a:p>
              <a:pPr>
                <a:spcAft>
                  <a:spcPts val="900"/>
                </a:spcAft>
              </a:pPr>
              <a:r>
                <a:rPr lang="en-NZ" sz="1000" b="1" dirty="0">
                  <a:latin typeface="Barlow"/>
                  <a:ea typeface="Barlow Medium" charset="0"/>
                  <a:cs typeface="Arial" panose="020B0604020202020204" pitchFamily="34" charset="0"/>
                </a:rPr>
                <a:t>Participant, 65-69 years, Waikato Bay of Plenty</a:t>
              </a:r>
            </a:p>
          </p:txBody>
        </p:sp>
      </p:grpSp>
    </p:spTree>
    <p:extLst>
      <p:ext uri="{BB962C8B-B14F-4D97-AF65-F5344CB8AC3E}">
        <p14:creationId xmlns:p14="http://schemas.microsoft.com/office/powerpoint/2010/main" val="2975987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14217" y="15640"/>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chemeClr val="accent6"/>
                </a:solidFill>
                <a:latin typeface="Barlow"/>
                <a:ea typeface="Barlow Black" charset="0"/>
                <a:cs typeface="Arial" panose="020B0604020202020204" pitchFamily="34" charset="0"/>
              </a:rPr>
              <a:t>What can be improved?</a:t>
            </a:r>
          </a:p>
        </p:txBody>
      </p:sp>
      <p:grpSp>
        <p:nvGrpSpPr>
          <p:cNvPr id="23" name="Group 22"/>
          <p:cNvGrpSpPr/>
          <p:nvPr/>
        </p:nvGrpSpPr>
        <p:grpSpPr>
          <a:xfrm rot="10800000">
            <a:off x="7556740" y="3709656"/>
            <a:ext cx="4217188" cy="2330914"/>
            <a:chOff x="4806170" y="2928106"/>
            <a:chExt cx="2383721" cy="2192215"/>
          </a:xfrm>
          <a:solidFill>
            <a:schemeClr val="accent4">
              <a:lumMod val="40000"/>
              <a:lumOff val="60000"/>
            </a:schemeClr>
          </a:solidFill>
        </p:grpSpPr>
        <p:sp>
          <p:nvSpPr>
            <p:cNvPr id="24" name="Teardrop 23"/>
            <p:cNvSpPr/>
            <p:nvPr/>
          </p:nvSpPr>
          <p:spPr bwMode="ltGray">
            <a:xfrm rot="5400000">
              <a:off x="4901923" y="2832353"/>
              <a:ext cx="2192215" cy="2383721"/>
            </a:xfrm>
            <a:prstGeom prst="teardrop">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Barlow"/>
                <a:ea typeface="Barlow Medium" charset="0"/>
                <a:cs typeface="Arial" panose="020B0604020202020204" pitchFamily="34" charset="0"/>
              </a:endParaRPr>
            </a:p>
          </p:txBody>
        </p:sp>
        <p:sp>
          <p:nvSpPr>
            <p:cNvPr id="25" name="TextBox 24"/>
            <p:cNvSpPr txBox="1"/>
            <p:nvPr/>
          </p:nvSpPr>
          <p:spPr>
            <a:xfrm rot="10800000">
              <a:off x="5109214" y="4127268"/>
              <a:ext cx="1777635" cy="770384"/>
            </a:xfrm>
            <a:prstGeom prst="rect">
              <a:avLst/>
            </a:prstGeom>
            <a:noFill/>
          </p:spPr>
          <p:txBody>
            <a:bodyPr wrap="square" lIns="0" tIns="0" rIns="0" bIns="0" rtlCol="0">
              <a:noAutofit/>
            </a:bodyPr>
            <a:lstStyle/>
            <a:p>
              <a:pPr>
                <a:spcAft>
                  <a:spcPts val="900"/>
                </a:spcAft>
              </a:pPr>
              <a:r>
                <a:rPr lang="en-NZ" sz="1000" dirty="0">
                  <a:latin typeface="Barlow"/>
                  <a:ea typeface="Barlow Medium" charset="0"/>
                  <a:cs typeface="Arial" panose="020B0604020202020204" pitchFamily="34" charset="0"/>
                </a:rPr>
                <a:t>“The image of the club and the inclusivity of all runners/walkers. Currently it is seen as very competitive and that holds people back from joining. More social events need to happen. Better communication about what you get for being a paid member, currently this information is not communicated at all. So prospective members aren't sure why they should join, they don't see the value. There are perks to joining, but they aren't advertised.”</a:t>
              </a:r>
            </a:p>
            <a:p>
              <a:pPr>
                <a:spcAft>
                  <a:spcPts val="900"/>
                </a:spcAft>
              </a:pPr>
              <a:r>
                <a:rPr lang="en-NZ" sz="1000" b="1" dirty="0">
                  <a:latin typeface="Barlow"/>
                  <a:ea typeface="Barlow Medium" charset="0"/>
                  <a:cs typeface="Arial" panose="020B0604020202020204" pitchFamily="34" charset="0"/>
                </a:rPr>
                <a:t>Participant, 30-34 years, Waikato Bay of Plenty</a:t>
              </a:r>
              <a:endParaRPr lang="en-GB" sz="1000" b="1" dirty="0">
                <a:latin typeface="Barlow"/>
                <a:ea typeface="Barlow Medium" charset="0"/>
                <a:cs typeface="Arial" panose="020B0604020202020204" pitchFamily="34" charset="0"/>
              </a:endParaRPr>
            </a:p>
          </p:txBody>
        </p:sp>
      </p:grpSp>
      <p:sp>
        <p:nvSpPr>
          <p:cNvPr id="38" name="Text Placeholder 3"/>
          <p:cNvSpPr txBox="1">
            <a:spLocks/>
          </p:cNvSpPr>
          <p:nvPr/>
        </p:nvSpPr>
        <p:spPr>
          <a:xfrm>
            <a:off x="501304" y="6286501"/>
            <a:ext cx="4134850" cy="395122"/>
          </a:xfrm>
          <a:prstGeom prst="rect">
            <a:avLst/>
          </a:prstGeom>
          <a:solidFill>
            <a:schemeClr val="bg1"/>
          </a:solidFill>
        </p:spPr>
        <p:txBody>
          <a:bodyPr vert="horz" wrap="square" lIns="91440" tIns="0" rIns="91440" bIns="0" rtlCol="0" anchor="b" anchorCtr="0">
            <a:noAutofit/>
          </a:bodyPr>
          <a:lstStyle>
            <a:lvl1pPr marL="0" indent="0" algn="l" defTabSz="457200" rtl="0" eaLnBrk="1" latinLnBrk="0" hangingPunct="1">
              <a:lnSpc>
                <a:spcPct val="100000"/>
              </a:lnSpc>
              <a:spcBef>
                <a:spcPts val="60"/>
              </a:spcBef>
              <a:buClr>
                <a:srgbClr val="5F5F5F"/>
              </a:buClr>
              <a:buFont typeface="Arial"/>
              <a:buNone/>
              <a:defRPr sz="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ts val="0"/>
              </a:spcBef>
              <a:spcAft>
                <a:spcPct val="0"/>
              </a:spcAft>
              <a:buClr>
                <a:srgbClr val="5F5F5F"/>
              </a:buClr>
              <a:buSzTx/>
              <a:buFont typeface="Arial"/>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cs typeface="Calibri" panose="020F0502020204030204" pitchFamily="34" charset="0"/>
              </a:rPr>
              <a:t>Base: </a:t>
            </a:r>
            <a:r>
              <a:rPr kumimoji="0" lang="en-US" sz="800" b="0" i="0" u="none" strike="noStrike" kern="1200" cap="none" spc="0" normalizeH="0" baseline="0" noProof="0" dirty="0">
                <a:ln>
                  <a:noFill/>
                </a:ln>
                <a:solidFill>
                  <a:schemeClr val="tx1">
                    <a:lumMod val="65000"/>
                    <a:lumOff val="35000"/>
                  </a:schemeClr>
                </a:solidFill>
                <a:effectLst/>
                <a:uLnTx/>
                <a:uFillTx/>
                <a:latin typeface="Barlow"/>
                <a:cs typeface="Calibri" panose="020F0502020204030204" pitchFamily="34" charset="0"/>
              </a:rPr>
              <a:t>All </a:t>
            </a:r>
            <a:r>
              <a:rPr kumimoji="0" lang="en-NZ" sz="800" b="0" i="0" u="none" strike="noStrike" kern="1200" cap="none" spc="0" normalizeH="0" baseline="0" noProof="0" dirty="0">
                <a:ln>
                  <a:noFill/>
                </a:ln>
                <a:solidFill>
                  <a:schemeClr val="tx1">
                    <a:lumMod val="65000"/>
                    <a:lumOff val="35000"/>
                  </a:schemeClr>
                </a:solidFill>
                <a:effectLst/>
                <a:uLnTx/>
                <a:uFillTx/>
                <a:latin typeface="Barlow"/>
                <a:cs typeface="Calibri" panose="020F0502020204030204" pitchFamily="34" charset="0"/>
              </a:rPr>
              <a:t>respondents excluding don’t know/none </a:t>
            </a:r>
          </a:p>
          <a:p>
            <a:pPr lvl="0" fontAlgn="base">
              <a:spcBef>
                <a:spcPts val="0"/>
              </a:spcBef>
              <a:spcAft>
                <a:spcPct val="0"/>
              </a:spcAft>
              <a:defRPr/>
            </a:pPr>
            <a:r>
              <a:rPr lang="en-US" dirty="0">
                <a:solidFill>
                  <a:schemeClr val="tx1">
                    <a:lumMod val="65000"/>
                    <a:lumOff val="35000"/>
                  </a:schemeClr>
                </a:solidFill>
                <a:latin typeface="Barlow"/>
                <a:cs typeface="Calibri" panose="020F0502020204030204" pitchFamily="34" charset="0"/>
              </a:rPr>
              <a:t>Q8b. What would need to improve at your club for you to give it a score of 9 or 10?</a:t>
            </a:r>
          </a:p>
          <a:p>
            <a:pPr lvl="0" fontAlgn="base">
              <a:spcBef>
                <a:spcPts val="0"/>
              </a:spcBef>
              <a:spcAft>
                <a:spcPct val="0"/>
              </a:spcAft>
              <a:defRPr/>
            </a:pPr>
            <a:r>
              <a:rPr lang="en-US" dirty="0">
                <a:solidFill>
                  <a:schemeClr val="tx1">
                    <a:lumMod val="65000"/>
                    <a:lumOff val="35000"/>
                  </a:schemeClr>
                </a:solidFill>
                <a:latin typeface="Barlow"/>
                <a:cs typeface="Calibri" panose="020F0502020204030204" pitchFamily="34" charset="0"/>
              </a:rPr>
              <a:t>Q8c. What would need to improve at your club for you to improve your rating?</a:t>
            </a:r>
          </a:p>
        </p:txBody>
      </p:sp>
      <p:sp>
        <p:nvSpPr>
          <p:cNvPr id="36" name="TextBox 35"/>
          <p:cNvSpPr txBox="1"/>
          <p:nvPr/>
        </p:nvSpPr>
        <p:spPr>
          <a:xfrm>
            <a:off x="773723" y="3132542"/>
            <a:ext cx="10455981" cy="369332"/>
          </a:xfrm>
          <a:prstGeom prst="rect">
            <a:avLst/>
          </a:prstGeom>
          <a:solidFill>
            <a:schemeClr val="accent6"/>
          </a:solidFill>
        </p:spPr>
        <p:txBody>
          <a:bodyPr wrap="square" rtlCol="0">
            <a:spAutoFit/>
          </a:bodyPr>
          <a:lstStyle/>
          <a:p>
            <a:pPr algn="ctr"/>
            <a:r>
              <a:rPr lang="en-NZ" b="1" dirty="0">
                <a:solidFill>
                  <a:schemeClr val="bg1"/>
                </a:solidFill>
                <a:latin typeface="Barlow"/>
              </a:rPr>
              <a:t>What could improve</a:t>
            </a:r>
          </a:p>
        </p:txBody>
      </p:sp>
      <p:grpSp>
        <p:nvGrpSpPr>
          <p:cNvPr id="37" name="Group 36"/>
          <p:cNvGrpSpPr/>
          <p:nvPr/>
        </p:nvGrpSpPr>
        <p:grpSpPr>
          <a:xfrm>
            <a:off x="2592107" y="819467"/>
            <a:ext cx="2754716" cy="2134117"/>
            <a:chOff x="6274161" y="1627614"/>
            <a:chExt cx="2207989" cy="1919132"/>
          </a:xfrm>
          <a:solidFill>
            <a:schemeClr val="bg2"/>
          </a:solidFill>
        </p:grpSpPr>
        <p:sp>
          <p:nvSpPr>
            <p:cNvPr id="39" name="Teardrop 38"/>
            <p:cNvSpPr/>
            <p:nvPr/>
          </p:nvSpPr>
          <p:spPr bwMode="ltGray">
            <a:xfrm rot="5400000">
              <a:off x="6418590" y="1483185"/>
              <a:ext cx="1919132" cy="2207989"/>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Barlow"/>
                <a:ea typeface="Barlow Medium" charset="0"/>
                <a:cs typeface="Arial" panose="020B0604020202020204" pitchFamily="34" charset="0"/>
              </a:endParaRPr>
            </a:p>
          </p:txBody>
        </p:sp>
        <p:sp>
          <p:nvSpPr>
            <p:cNvPr id="40" name="TextBox 39"/>
            <p:cNvSpPr txBox="1"/>
            <p:nvPr/>
          </p:nvSpPr>
          <p:spPr>
            <a:xfrm>
              <a:off x="6580719" y="1964296"/>
              <a:ext cx="1626575" cy="1304460"/>
            </a:xfrm>
            <a:prstGeom prst="rect">
              <a:avLst/>
            </a:prstGeom>
            <a:noFill/>
          </p:spPr>
          <p:txBody>
            <a:bodyPr wrap="square" lIns="0" tIns="0" rIns="0" bIns="0" rtlCol="0">
              <a:noAutofit/>
            </a:bodyPr>
            <a:lstStyle/>
            <a:p>
              <a:pPr>
                <a:spcAft>
                  <a:spcPts val="900"/>
                </a:spcAft>
              </a:pPr>
              <a:r>
                <a:rPr lang="en-NZ" sz="1000" dirty="0">
                  <a:latin typeface="Barlow"/>
                  <a:ea typeface="Barlow Medium" charset="0"/>
                  <a:cs typeface="Arial" panose="020B0604020202020204" pitchFamily="34" charset="0"/>
                </a:rPr>
                <a:t>“Assistance from parents/caregivers in delivering Run Jump Throw. Numbers are going up but coaches/volunteer numbers are going down. Our club has expertise in Sprint, Distance Running and Jumps but very little in throws.”</a:t>
              </a:r>
            </a:p>
            <a:p>
              <a:pPr>
                <a:spcAft>
                  <a:spcPts val="900"/>
                </a:spcAft>
              </a:pPr>
              <a:r>
                <a:rPr lang="en-NZ" sz="1000" b="1" dirty="0">
                  <a:latin typeface="Barlow"/>
                  <a:ea typeface="Barlow Medium" charset="0"/>
                  <a:cs typeface="Arial" panose="020B0604020202020204" pitchFamily="34" charset="0"/>
                </a:rPr>
                <a:t>Participant, 25-29 years, Wanganui</a:t>
              </a:r>
              <a:endParaRPr lang="en-GB" sz="1000" b="1" dirty="0">
                <a:latin typeface="Barlow"/>
                <a:ea typeface="Barlow Medium" charset="0"/>
                <a:cs typeface="Arial" panose="020B0604020202020204" pitchFamily="34" charset="0"/>
              </a:endParaRPr>
            </a:p>
          </p:txBody>
        </p:sp>
      </p:grpSp>
      <p:grpSp>
        <p:nvGrpSpPr>
          <p:cNvPr id="41" name="Group 40"/>
          <p:cNvGrpSpPr/>
          <p:nvPr/>
        </p:nvGrpSpPr>
        <p:grpSpPr>
          <a:xfrm>
            <a:off x="432294" y="932714"/>
            <a:ext cx="1984767" cy="1968747"/>
            <a:chOff x="4806171" y="1803138"/>
            <a:chExt cx="1584176" cy="1584176"/>
          </a:xfrm>
          <a:solidFill>
            <a:schemeClr val="accent3"/>
          </a:solidFill>
        </p:grpSpPr>
        <p:sp>
          <p:nvSpPr>
            <p:cNvPr id="42" name="Teardrop 41"/>
            <p:cNvSpPr/>
            <p:nvPr/>
          </p:nvSpPr>
          <p:spPr bwMode="ltGray">
            <a:xfrm rot="5400000">
              <a:off x="4806171" y="1803138"/>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Barlow"/>
                <a:ea typeface="Barlow Medium" charset="0"/>
                <a:cs typeface="Arial" panose="020B0604020202020204" pitchFamily="34" charset="0"/>
              </a:endParaRPr>
            </a:p>
          </p:txBody>
        </p:sp>
        <p:sp>
          <p:nvSpPr>
            <p:cNvPr id="43" name="TextBox 42"/>
            <p:cNvSpPr txBox="1"/>
            <p:nvPr/>
          </p:nvSpPr>
          <p:spPr>
            <a:xfrm>
              <a:off x="5044461" y="2159400"/>
              <a:ext cx="1198009" cy="951422"/>
            </a:xfrm>
            <a:prstGeom prst="rect">
              <a:avLst/>
            </a:prstGeom>
            <a:noFill/>
          </p:spPr>
          <p:txBody>
            <a:bodyPr wrap="square" lIns="0" tIns="0" rIns="0" bIns="0" rtlCol="0">
              <a:noAutofit/>
            </a:bodyPr>
            <a:lstStyle/>
            <a:p>
              <a:pPr>
                <a:spcAft>
                  <a:spcPts val="900"/>
                </a:spcAft>
              </a:pPr>
              <a:r>
                <a:rPr lang="en-NZ" sz="1000" dirty="0">
                  <a:solidFill>
                    <a:schemeClr val="bg1"/>
                  </a:solidFill>
                  <a:latin typeface="Barlow"/>
                  <a:ea typeface="Barlow Medium" charset="0"/>
                  <a:cs typeface="Arial" panose="020B0604020202020204" pitchFamily="34" charset="0"/>
                </a:rPr>
                <a:t>“Be welcoming, be open to change, improve communication and promotion of the sport.”</a:t>
              </a:r>
            </a:p>
            <a:p>
              <a:pPr>
                <a:spcAft>
                  <a:spcPts val="900"/>
                </a:spcAft>
              </a:pPr>
              <a:r>
                <a:rPr lang="en-NZ" sz="1000" b="1" dirty="0">
                  <a:solidFill>
                    <a:schemeClr val="bg1"/>
                  </a:solidFill>
                  <a:latin typeface="Barlow"/>
                  <a:ea typeface="Barlow Medium" charset="0"/>
                  <a:cs typeface="Arial" panose="020B0604020202020204" pitchFamily="34" charset="0"/>
                </a:rPr>
                <a:t>Participant, 60-64 years, Wanganui</a:t>
              </a:r>
              <a:endParaRPr lang="en-GB" sz="1000" b="1" dirty="0">
                <a:solidFill>
                  <a:schemeClr val="bg1"/>
                </a:solidFill>
                <a:latin typeface="Barlow"/>
                <a:ea typeface="Barlow Medium" charset="0"/>
                <a:cs typeface="Arial" panose="020B0604020202020204" pitchFamily="34" charset="0"/>
              </a:endParaRPr>
            </a:p>
          </p:txBody>
        </p:sp>
      </p:grpSp>
      <p:grpSp>
        <p:nvGrpSpPr>
          <p:cNvPr id="22" name="Group 21"/>
          <p:cNvGrpSpPr/>
          <p:nvPr/>
        </p:nvGrpSpPr>
        <p:grpSpPr>
          <a:xfrm>
            <a:off x="5504249" y="627632"/>
            <a:ext cx="3233385" cy="2330915"/>
            <a:chOff x="4806171" y="1803138"/>
            <a:chExt cx="1584176" cy="1584176"/>
          </a:xfrm>
          <a:solidFill>
            <a:schemeClr val="accent3"/>
          </a:solidFill>
        </p:grpSpPr>
        <p:sp>
          <p:nvSpPr>
            <p:cNvPr id="29" name="Teardrop 28"/>
            <p:cNvSpPr/>
            <p:nvPr/>
          </p:nvSpPr>
          <p:spPr bwMode="ltGray">
            <a:xfrm rot="5400000">
              <a:off x="4806171" y="1803138"/>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Barlow"/>
                <a:ea typeface="Barlow Medium" charset="0"/>
                <a:cs typeface="Arial" panose="020B0604020202020204" pitchFamily="34" charset="0"/>
              </a:endParaRPr>
            </a:p>
          </p:txBody>
        </p:sp>
        <p:sp>
          <p:nvSpPr>
            <p:cNvPr id="30" name="TextBox 29"/>
            <p:cNvSpPr txBox="1"/>
            <p:nvPr/>
          </p:nvSpPr>
          <p:spPr>
            <a:xfrm>
              <a:off x="5096096" y="2135370"/>
              <a:ext cx="1198009" cy="1142732"/>
            </a:xfrm>
            <a:prstGeom prst="rect">
              <a:avLst/>
            </a:prstGeom>
            <a:noFill/>
          </p:spPr>
          <p:txBody>
            <a:bodyPr wrap="square" lIns="0" tIns="0" rIns="0" bIns="0" rtlCol="0">
              <a:noAutofit/>
            </a:bodyPr>
            <a:lstStyle/>
            <a:p>
              <a:pPr>
                <a:spcAft>
                  <a:spcPts val="900"/>
                </a:spcAft>
              </a:pPr>
              <a:r>
                <a:rPr lang="en-NZ" sz="1000" dirty="0">
                  <a:solidFill>
                    <a:schemeClr val="bg1"/>
                  </a:solidFill>
                  <a:latin typeface="Barlow"/>
                  <a:ea typeface="Barlow Medium" charset="0"/>
                  <a:cs typeface="Arial" panose="020B0604020202020204" pitchFamily="34" charset="0"/>
                </a:rPr>
                <a:t>“A club is useful only for fairly serious athletes. Others may get put off by the competitive nature of the club and thus avoid giving athletics a try. Clubs state they welcome all but the overall vibe at meetings/events is - how fast did you go?”</a:t>
              </a:r>
            </a:p>
            <a:p>
              <a:pPr>
                <a:spcAft>
                  <a:spcPts val="900"/>
                </a:spcAft>
              </a:pPr>
              <a:r>
                <a:rPr lang="en-NZ" sz="1000" b="1" dirty="0">
                  <a:solidFill>
                    <a:schemeClr val="bg1"/>
                  </a:solidFill>
                  <a:latin typeface="Barlow"/>
                  <a:ea typeface="Barlow Medium" charset="0"/>
                  <a:cs typeface="Arial" panose="020B0604020202020204" pitchFamily="34" charset="0"/>
                </a:rPr>
                <a:t>Participant and parent of participant, 55-59 years, Canterbury</a:t>
              </a:r>
              <a:endParaRPr lang="en-GB" sz="1000" b="1" dirty="0">
                <a:solidFill>
                  <a:schemeClr val="bg1"/>
                </a:solidFill>
                <a:latin typeface="Barlow"/>
                <a:ea typeface="Barlow Medium" charset="0"/>
                <a:cs typeface="Arial" panose="020B0604020202020204" pitchFamily="34" charset="0"/>
              </a:endParaRPr>
            </a:p>
          </p:txBody>
        </p:sp>
      </p:grpSp>
      <p:grpSp>
        <p:nvGrpSpPr>
          <p:cNvPr id="31" name="Group 30"/>
          <p:cNvGrpSpPr/>
          <p:nvPr/>
        </p:nvGrpSpPr>
        <p:grpSpPr>
          <a:xfrm flipH="1">
            <a:off x="8968977" y="570548"/>
            <a:ext cx="2908466" cy="2330913"/>
            <a:chOff x="6274161" y="1627614"/>
            <a:chExt cx="2207989" cy="1919132"/>
          </a:xfrm>
          <a:solidFill>
            <a:schemeClr val="bg2"/>
          </a:solidFill>
        </p:grpSpPr>
        <p:sp>
          <p:nvSpPr>
            <p:cNvPr id="35" name="Teardrop 34"/>
            <p:cNvSpPr/>
            <p:nvPr/>
          </p:nvSpPr>
          <p:spPr bwMode="ltGray">
            <a:xfrm rot="5400000">
              <a:off x="6418590" y="1483185"/>
              <a:ext cx="1919132" cy="2207989"/>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Barlow"/>
                <a:ea typeface="Barlow Medium" charset="0"/>
                <a:cs typeface="Arial" panose="020B0604020202020204" pitchFamily="34" charset="0"/>
              </a:endParaRPr>
            </a:p>
          </p:txBody>
        </p:sp>
        <p:sp>
          <p:nvSpPr>
            <p:cNvPr id="44" name="TextBox 43"/>
            <p:cNvSpPr txBox="1"/>
            <p:nvPr/>
          </p:nvSpPr>
          <p:spPr>
            <a:xfrm>
              <a:off x="6449786" y="1997752"/>
              <a:ext cx="1731111" cy="1426178"/>
            </a:xfrm>
            <a:prstGeom prst="rect">
              <a:avLst/>
            </a:prstGeom>
            <a:noFill/>
          </p:spPr>
          <p:txBody>
            <a:bodyPr wrap="square" lIns="0" tIns="0" rIns="0" bIns="0" rtlCol="0">
              <a:noAutofit/>
            </a:bodyPr>
            <a:lstStyle/>
            <a:p>
              <a:pPr>
                <a:spcAft>
                  <a:spcPts val="900"/>
                </a:spcAft>
              </a:pPr>
              <a:r>
                <a:rPr lang="en-NZ" sz="1000" dirty="0">
                  <a:latin typeface="Barlow"/>
                  <a:ea typeface="Barlow Medium" charset="0"/>
                  <a:cs typeface="Arial" panose="020B0604020202020204" pitchFamily="34" charset="0"/>
                </a:rPr>
                <a:t>“We're struggling to find volunteers to run training and event organisation and they may end up having to be that person. We need to find better ways of running a club or clubs that mean we collectively organise and avoid burning out our willing volunteer.”</a:t>
              </a:r>
            </a:p>
            <a:p>
              <a:pPr>
                <a:spcAft>
                  <a:spcPts val="900"/>
                </a:spcAft>
              </a:pPr>
              <a:r>
                <a:rPr lang="en-NZ" sz="1000" b="1" dirty="0">
                  <a:latin typeface="Barlow"/>
                  <a:ea typeface="Barlow Medium" charset="0"/>
                  <a:cs typeface="Arial" panose="020B0604020202020204" pitchFamily="34" charset="0"/>
                </a:rPr>
                <a:t>Participant, 50-54 years, Canterbury</a:t>
              </a:r>
              <a:endParaRPr lang="en-GB" sz="1000" b="1" dirty="0">
                <a:latin typeface="Barlow"/>
                <a:ea typeface="Barlow Medium" charset="0"/>
                <a:cs typeface="Arial" panose="020B0604020202020204" pitchFamily="34" charset="0"/>
              </a:endParaRPr>
            </a:p>
          </p:txBody>
        </p:sp>
      </p:grpSp>
      <p:grpSp>
        <p:nvGrpSpPr>
          <p:cNvPr id="26" name="Group 25"/>
          <p:cNvGrpSpPr/>
          <p:nvPr/>
        </p:nvGrpSpPr>
        <p:grpSpPr>
          <a:xfrm rot="10800000">
            <a:off x="4631394" y="3718280"/>
            <a:ext cx="2563033" cy="1600502"/>
            <a:chOff x="4903887" y="2868571"/>
            <a:chExt cx="2383721" cy="2234995"/>
          </a:xfrm>
          <a:solidFill>
            <a:schemeClr val="accent4">
              <a:lumMod val="40000"/>
              <a:lumOff val="60000"/>
            </a:schemeClr>
          </a:solidFill>
        </p:grpSpPr>
        <p:sp>
          <p:nvSpPr>
            <p:cNvPr id="27" name="Teardrop 26"/>
            <p:cNvSpPr/>
            <p:nvPr/>
          </p:nvSpPr>
          <p:spPr bwMode="ltGray">
            <a:xfrm rot="5400000">
              <a:off x="4999640" y="2815598"/>
              <a:ext cx="2192215" cy="2383721"/>
            </a:xfrm>
            <a:prstGeom prst="teardrop">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Barlow"/>
                <a:ea typeface="Barlow Medium" charset="0"/>
                <a:cs typeface="Arial" panose="020B0604020202020204" pitchFamily="34" charset="0"/>
              </a:endParaRPr>
            </a:p>
          </p:txBody>
        </p:sp>
        <p:sp>
          <p:nvSpPr>
            <p:cNvPr id="28" name="TextBox 27"/>
            <p:cNvSpPr txBox="1"/>
            <p:nvPr/>
          </p:nvSpPr>
          <p:spPr>
            <a:xfrm rot="10800000">
              <a:off x="5354797" y="2868571"/>
              <a:ext cx="1628752" cy="1809451"/>
            </a:xfrm>
            <a:prstGeom prst="rect">
              <a:avLst/>
            </a:prstGeom>
            <a:noFill/>
          </p:spPr>
          <p:txBody>
            <a:bodyPr wrap="square" lIns="0" tIns="0" rIns="0" bIns="0" rtlCol="0">
              <a:noAutofit/>
            </a:bodyPr>
            <a:lstStyle/>
            <a:p>
              <a:pPr>
                <a:spcAft>
                  <a:spcPts val="900"/>
                </a:spcAft>
              </a:pPr>
              <a:r>
                <a:rPr lang="en-NZ" sz="1000" dirty="0">
                  <a:solidFill>
                    <a:schemeClr val="bg1"/>
                  </a:solidFill>
                  <a:latin typeface="Barlow"/>
                  <a:ea typeface="Barlow Medium" charset="0"/>
                  <a:cs typeface="Arial" panose="020B0604020202020204" pitchFamily="34" charset="0"/>
                </a:rPr>
                <a:t>“An all weather track, to avoid so many cancellations.”</a:t>
              </a:r>
            </a:p>
            <a:p>
              <a:pPr>
                <a:spcAft>
                  <a:spcPts val="900"/>
                </a:spcAft>
              </a:pPr>
              <a:r>
                <a:rPr lang="en-NZ" sz="1000" b="1" dirty="0">
                  <a:solidFill>
                    <a:schemeClr val="bg1"/>
                  </a:solidFill>
                  <a:latin typeface="Barlow"/>
                  <a:ea typeface="Barlow Medium" charset="0"/>
                  <a:cs typeface="Arial" panose="020B0604020202020204" pitchFamily="34" charset="0"/>
                </a:rPr>
                <a:t>Parent of participant, 11 years, Auckland</a:t>
              </a:r>
              <a:endParaRPr lang="en-GB" sz="1000" b="1" dirty="0">
                <a:solidFill>
                  <a:schemeClr val="bg1"/>
                </a:solidFill>
                <a:latin typeface="Barlow"/>
                <a:ea typeface="Barlow Medium" charset="0"/>
                <a:cs typeface="Arial" panose="020B0604020202020204" pitchFamily="34" charset="0"/>
              </a:endParaRPr>
            </a:p>
          </p:txBody>
        </p:sp>
      </p:grpSp>
      <p:grpSp>
        <p:nvGrpSpPr>
          <p:cNvPr id="32" name="Group 31"/>
          <p:cNvGrpSpPr/>
          <p:nvPr/>
        </p:nvGrpSpPr>
        <p:grpSpPr>
          <a:xfrm rot="10800000" flipH="1">
            <a:off x="480695" y="3709655"/>
            <a:ext cx="3746248" cy="2319838"/>
            <a:chOff x="4695416" y="2834360"/>
            <a:chExt cx="2494473" cy="2285963"/>
          </a:xfrm>
          <a:solidFill>
            <a:schemeClr val="accent4">
              <a:lumMod val="40000"/>
              <a:lumOff val="60000"/>
            </a:schemeClr>
          </a:solidFill>
        </p:grpSpPr>
        <p:sp>
          <p:nvSpPr>
            <p:cNvPr id="33" name="Teardrop 32"/>
            <p:cNvSpPr/>
            <p:nvPr/>
          </p:nvSpPr>
          <p:spPr bwMode="ltGray">
            <a:xfrm rot="5400000">
              <a:off x="4799671" y="2730105"/>
              <a:ext cx="2285963" cy="2494473"/>
            </a:xfrm>
            <a:prstGeom prst="teardrop">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Barlow"/>
                <a:ea typeface="Barlow Medium" charset="0"/>
                <a:cs typeface="Arial" panose="020B0604020202020204" pitchFamily="34" charset="0"/>
              </a:endParaRPr>
            </a:p>
          </p:txBody>
        </p:sp>
        <p:sp>
          <p:nvSpPr>
            <p:cNvPr id="34" name="TextBox 33"/>
            <p:cNvSpPr txBox="1"/>
            <p:nvPr/>
          </p:nvSpPr>
          <p:spPr>
            <a:xfrm rot="10800000">
              <a:off x="5200344" y="3314321"/>
              <a:ext cx="1859557" cy="1491311"/>
            </a:xfrm>
            <a:prstGeom prst="rect">
              <a:avLst/>
            </a:prstGeom>
            <a:noFill/>
          </p:spPr>
          <p:txBody>
            <a:bodyPr wrap="square" lIns="0" tIns="0" rIns="0" bIns="0" rtlCol="0">
              <a:noAutofit/>
            </a:bodyPr>
            <a:lstStyle/>
            <a:p>
              <a:pPr>
                <a:spcAft>
                  <a:spcPts val="900"/>
                </a:spcAft>
              </a:pPr>
              <a:r>
                <a:rPr lang="en-NZ" sz="1000" dirty="0">
                  <a:latin typeface="Barlow"/>
                  <a:ea typeface="Barlow Medium" charset="0"/>
                  <a:cs typeface="Arial" panose="020B0604020202020204" pitchFamily="34" charset="0"/>
                </a:rPr>
                <a:t>“I think it could be more organized. You spend the first 10 mins of the hour trying to listen to someone on the loud speaker. There were too many kids in each year group for the amount of stations set up in the arena so there was a lot of waiting around for your next turn. I don't think my children really learnt anything about athletics techniques around high jump, long jump or sprinting.”</a:t>
              </a:r>
            </a:p>
            <a:p>
              <a:pPr>
                <a:spcAft>
                  <a:spcPts val="900"/>
                </a:spcAft>
              </a:pPr>
              <a:r>
                <a:rPr lang="en-NZ" sz="1000" b="1" dirty="0">
                  <a:latin typeface="Barlow"/>
                  <a:ea typeface="Barlow Medium" charset="0"/>
                  <a:cs typeface="Arial" panose="020B0604020202020204" pitchFamily="34" charset="0"/>
                </a:rPr>
                <a:t>Parent of participant, 8 years, Auckland</a:t>
              </a:r>
              <a:endParaRPr lang="en-GB" sz="1000" b="1" dirty="0">
                <a:latin typeface="Barlow"/>
                <a:ea typeface="Barlow Medium" charset="0"/>
                <a:cs typeface="Arial" panose="020B0604020202020204" pitchFamily="34" charset="0"/>
              </a:endParaRPr>
            </a:p>
          </p:txBody>
        </p:sp>
      </p:grpSp>
    </p:spTree>
    <p:extLst>
      <p:ext uri="{BB962C8B-B14F-4D97-AF65-F5344CB8AC3E}">
        <p14:creationId xmlns:p14="http://schemas.microsoft.com/office/powerpoint/2010/main" val="4211924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t1"/>
          <p:cNvGraphicFramePr>
            <a:graphicFrameLocks/>
          </p:cNvGraphicFramePr>
          <p:nvPr>
            <p:extLst>
              <p:ext uri="{D42A27DB-BD31-4B8C-83A1-F6EECF244321}">
                <p14:modId xmlns:p14="http://schemas.microsoft.com/office/powerpoint/2010/main" val="2714881123"/>
              </p:ext>
            </p:extLst>
          </p:nvPr>
        </p:nvGraphicFramePr>
        <p:xfrm>
          <a:off x="1187931" y="2381870"/>
          <a:ext cx="7856314" cy="2801973"/>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Straight Connector 27">
            <a:extLst>
              <a:ext uri="{FF2B5EF4-FFF2-40B4-BE49-F238E27FC236}">
                <a16:creationId xmlns:a16="http://schemas.microsoft.com/office/drawing/2014/main" id="{EBA7C037-50A8-4FB8-9DDF-E23B9EA6E342}"/>
              </a:ext>
            </a:extLst>
          </p:cNvPr>
          <p:cNvCxnSpPr>
            <a:cxnSpLocks/>
          </p:cNvCxnSpPr>
          <p:nvPr/>
        </p:nvCxnSpPr>
        <p:spPr>
          <a:xfrm>
            <a:off x="5684675" y="2059242"/>
            <a:ext cx="0" cy="2691434"/>
          </a:xfrm>
          <a:prstGeom prst="line">
            <a:avLst/>
          </a:prstGeom>
          <a:ln w="15875">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1706128" y="2088949"/>
            <a:ext cx="588037" cy="291487"/>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latin typeface="Barlow"/>
            </a:endParaRPr>
          </a:p>
        </p:txBody>
      </p:sp>
      <p:graphicFrame>
        <p:nvGraphicFramePr>
          <p:cNvPr id="9" name="tbl1"/>
          <p:cNvGraphicFramePr>
            <a:graphicFrameLocks noGrp="1"/>
          </p:cNvGraphicFramePr>
          <p:nvPr>
            <p:extLst>
              <p:ext uri="{D42A27DB-BD31-4B8C-83A1-F6EECF244321}">
                <p14:modId xmlns:p14="http://schemas.microsoft.com/office/powerpoint/2010/main" val="964310202"/>
              </p:ext>
            </p:extLst>
          </p:nvPr>
        </p:nvGraphicFramePr>
        <p:xfrm>
          <a:off x="1195267" y="2164451"/>
          <a:ext cx="6799197" cy="389868"/>
        </p:xfrm>
        <a:graphic>
          <a:graphicData uri="http://schemas.openxmlformats.org/drawingml/2006/table">
            <a:tbl>
              <a:tblPr firstRow="1" bandRow="1">
                <a:tableStyleId>{5C22544A-7EE6-4342-B048-85BDC9FD1C3A}</a:tableStyleId>
              </a:tblPr>
              <a:tblGrid>
                <a:gridCol w="2266399">
                  <a:extLst>
                    <a:ext uri="{9D8B030D-6E8A-4147-A177-3AD203B41FA5}">
                      <a16:colId xmlns:a16="http://schemas.microsoft.com/office/drawing/2014/main" val="20000"/>
                    </a:ext>
                  </a:extLst>
                </a:gridCol>
                <a:gridCol w="2266399">
                  <a:extLst>
                    <a:ext uri="{9D8B030D-6E8A-4147-A177-3AD203B41FA5}">
                      <a16:colId xmlns:a16="http://schemas.microsoft.com/office/drawing/2014/main" val="20001"/>
                    </a:ext>
                  </a:extLst>
                </a:gridCol>
                <a:gridCol w="2266399">
                  <a:extLst>
                    <a:ext uri="{9D8B030D-6E8A-4147-A177-3AD203B41FA5}">
                      <a16:colId xmlns:a16="http://schemas.microsoft.com/office/drawing/2014/main" val="20004"/>
                    </a:ext>
                  </a:extLst>
                </a:gridCol>
              </a:tblGrid>
              <a:tr h="389868">
                <a:tc>
                  <a:txBody>
                    <a:bodyPr/>
                    <a:lstStyle/>
                    <a:p>
                      <a:pPr algn="ctr"/>
                      <a:r>
                        <a:rPr lang="en-NZ" sz="1400" dirty="0">
                          <a:solidFill>
                            <a:schemeClr val="tx1"/>
                          </a:solidFill>
                          <a:latin typeface="Barlow"/>
                        </a:rPr>
                        <a:t>87%</a:t>
                      </a:r>
                      <a:r>
                        <a:rPr lang="en-US" sz="1400" b="0" i="0" u="none" strike="noStrike" kern="1200" baseline="0" dirty="0">
                          <a:solidFill>
                            <a:srgbClr val="000000"/>
                          </a:solidFill>
                          <a:latin typeface="Barlow"/>
                          <a:cs typeface="Calibri" panose="020F0502020204030204" pitchFamily="34" charset="0"/>
                          <a:sym typeface="Wingdings 3"/>
                        </a:rPr>
                        <a:t></a:t>
                      </a:r>
                      <a:endParaRPr lang="en-NZ" sz="1400" dirty="0">
                        <a:solidFill>
                          <a:schemeClr val="tx1"/>
                        </a:solidFill>
                        <a:latin typeface="Barlow"/>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400" dirty="0">
                          <a:solidFill>
                            <a:schemeClr val="tx1"/>
                          </a:solidFill>
                          <a:latin typeface="Barlow"/>
                        </a:rPr>
                        <a:t>77%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400" dirty="0">
                          <a:solidFill>
                            <a:schemeClr val="tx1"/>
                          </a:solidFill>
                          <a:latin typeface="Barlow"/>
                        </a:rPr>
                        <a:t>87%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TextBox 14"/>
          <p:cNvSpPr txBox="1"/>
          <p:nvPr/>
        </p:nvSpPr>
        <p:spPr>
          <a:xfrm>
            <a:off x="3169270" y="1868193"/>
            <a:ext cx="251455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accent6"/>
                </a:solidFill>
                <a:latin typeface="Barlow"/>
                <a:cs typeface="Arial"/>
              </a:rPr>
              <a:t>Likelihood to rejoin</a:t>
            </a:r>
            <a:endParaRPr lang="en-US" sz="1200" dirty="0">
              <a:solidFill>
                <a:schemeClr val="accent6"/>
              </a:solidFill>
              <a:latin typeface="Barlow"/>
              <a:cs typeface="Arial"/>
            </a:endParaRPr>
          </a:p>
        </p:txBody>
      </p:sp>
      <p:sp>
        <p:nvSpPr>
          <p:cNvPr id="8" name="TextBox 14"/>
          <p:cNvSpPr txBox="1"/>
          <p:nvPr/>
        </p:nvSpPr>
        <p:spPr>
          <a:xfrm>
            <a:off x="232869" y="2202878"/>
            <a:ext cx="137747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solidFill>
                  <a:schemeClr val="bg1">
                    <a:lumMod val="50000"/>
                  </a:schemeClr>
                </a:solidFill>
                <a:latin typeface="Barlow"/>
                <a:ea typeface="ＭＳ Ｐゴシック" charset="0"/>
                <a:cs typeface="ＭＳ Ｐゴシック" charset="0"/>
              </a:rPr>
              <a:t>NET LIKELY OR VERY LIKELY TO REJOIN</a:t>
            </a:r>
          </a:p>
        </p:txBody>
      </p:sp>
      <p:cxnSp>
        <p:nvCxnSpPr>
          <p:cNvPr id="10" name="Straight Connector 9"/>
          <p:cNvCxnSpPr/>
          <p:nvPr/>
        </p:nvCxnSpPr>
        <p:spPr>
          <a:xfrm flipH="1">
            <a:off x="1654578" y="2379263"/>
            <a:ext cx="234783" cy="0"/>
          </a:xfrm>
          <a:prstGeom prst="line">
            <a:avLst/>
          </a:prstGeom>
          <a:ln w="15875">
            <a:solidFill>
              <a:schemeClr val="accent6"/>
            </a:solidFill>
            <a:prstDash val="sysDot"/>
            <a:tailEnd type="oval"/>
          </a:ln>
        </p:spPr>
        <p:style>
          <a:lnRef idx="2">
            <a:schemeClr val="accent1"/>
          </a:lnRef>
          <a:fillRef idx="0">
            <a:schemeClr val="accent1"/>
          </a:fillRef>
          <a:effectRef idx="1">
            <a:schemeClr val="accent1"/>
          </a:effectRef>
          <a:fontRef idx="minor">
            <a:schemeClr val="tx1"/>
          </a:fontRef>
        </p:style>
      </p:cxnSp>
      <p:grpSp>
        <p:nvGrpSpPr>
          <p:cNvPr id="38" name="Group 37"/>
          <p:cNvGrpSpPr/>
          <p:nvPr/>
        </p:nvGrpSpPr>
        <p:grpSpPr>
          <a:xfrm>
            <a:off x="8528854" y="2342878"/>
            <a:ext cx="3097995" cy="1403731"/>
            <a:chOff x="393698" y="1376359"/>
            <a:chExt cx="3997326" cy="4635648"/>
          </a:xfrm>
        </p:grpSpPr>
        <p:sp>
          <p:nvSpPr>
            <p:cNvPr id="39"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a:t>
              </a:r>
              <a:r>
                <a:rPr lang="en-US" sz="1000" b="1" dirty="0">
                  <a:solidFill>
                    <a:schemeClr val="bg1"/>
                  </a:solidFill>
                  <a:latin typeface="Barlow"/>
                  <a:ea typeface="Barlow" charset="0"/>
                  <a:cs typeface="Arial" panose="020B0604020202020204" pitchFamily="34" charset="0"/>
                </a:rPr>
                <a:t> likely to rejoin are:</a:t>
              </a:r>
            </a:p>
          </p:txBody>
        </p:sp>
        <p:sp>
          <p:nvSpPr>
            <p:cNvPr id="40" name="Text Placeholder 5"/>
            <p:cNvSpPr txBox="1">
              <a:spLocks/>
            </p:cNvSpPr>
            <p:nvPr/>
          </p:nvSpPr>
          <p:spPr>
            <a:xfrm>
              <a:off x="393698" y="2213092"/>
              <a:ext cx="3997325" cy="3798915"/>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Aged </a:t>
              </a:r>
              <a:r>
                <a:rPr lang="en-US" sz="800" b="1" dirty="0">
                  <a:solidFill>
                    <a:srgbClr val="313131"/>
                  </a:solidFill>
                  <a:latin typeface="Barlow"/>
                  <a:cs typeface="Arial" panose="020B0604020202020204" pitchFamily="34" charset="0"/>
                </a:rPr>
                <a:t>35+ years </a:t>
              </a:r>
              <a:r>
                <a:rPr lang="en-US" sz="800" dirty="0">
                  <a:solidFill>
                    <a:srgbClr val="313131"/>
                  </a:solidFill>
                  <a:latin typeface="Barlow"/>
                  <a:cs typeface="Arial" panose="020B0604020202020204" pitchFamily="34" charset="0"/>
                </a:rPr>
                <a:t>(92% vs. 87%)</a:t>
              </a:r>
            </a:p>
            <a:p>
              <a:pPr marL="171450" lvl="1" indent="-171450">
                <a:spcBef>
                  <a:spcPts val="0"/>
                </a:spcBef>
                <a:spcAft>
                  <a:spcPts val="600"/>
                </a:spcAft>
                <a:buFont typeface="Arial" panose="020B0604020202020204" pitchFamily="34" charset="0"/>
                <a:buChar char="•"/>
              </a:pPr>
              <a:r>
                <a:rPr lang="en-US" sz="800" b="1" dirty="0">
                  <a:solidFill>
                    <a:srgbClr val="313131"/>
                  </a:solidFill>
                  <a:latin typeface="Barlow"/>
                  <a:cs typeface="Arial" panose="020B0604020202020204" pitchFamily="34" charset="0"/>
                </a:rPr>
                <a:t>Participants* </a:t>
              </a:r>
              <a:r>
                <a:rPr lang="en-US" sz="800" dirty="0">
                  <a:solidFill>
                    <a:srgbClr val="313131"/>
                  </a:solidFill>
                  <a:latin typeface="Barlow"/>
                  <a:cs typeface="Arial" panose="020B0604020202020204" pitchFamily="34" charset="0"/>
                </a:rPr>
                <a:t>(90%).</a:t>
              </a:r>
            </a:p>
            <a:p>
              <a:pPr marL="171450" lvl="1" indent="-171450">
                <a:spcBef>
                  <a:spcPts val="0"/>
                </a:spcBef>
                <a:spcAft>
                  <a:spcPts val="600"/>
                </a:spcAft>
                <a:buFont typeface="Arial" panose="020B0604020202020204" pitchFamily="34" charset="0"/>
                <a:buChar char="•"/>
              </a:pPr>
              <a:endParaRPr lang="en-US" sz="800" b="1" dirty="0">
                <a:solidFill>
                  <a:srgbClr val="313131"/>
                </a:solidFill>
                <a:latin typeface="Barlow"/>
                <a:cs typeface="Arial" panose="020B0604020202020204" pitchFamily="34" charset="0"/>
              </a:endParaRPr>
            </a:p>
          </p:txBody>
        </p:sp>
      </p:grpSp>
      <p:grpSp>
        <p:nvGrpSpPr>
          <p:cNvPr id="44" name="Group 43"/>
          <p:cNvGrpSpPr/>
          <p:nvPr/>
        </p:nvGrpSpPr>
        <p:grpSpPr>
          <a:xfrm>
            <a:off x="8528855" y="3984088"/>
            <a:ext cx="3097996" cy="1547096"/>
            <a:chOff x="393698" y="1376359"/>
            <a:chExt cx="3997326" cy="3648174"/>
          </a:xfrm>
        </p:grpSpPr>
        <p:sp>
          <p:nvSpPr>
            <p:cNvPr id="45"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rejoin are:</a:t>
              </a:r>
            </a:p>
          </p:txBody>
        </p:sp>
        <p:sp>
          <p:nvSpPr>
            <p:cNvPr id="46"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800" b="1" dirty="0">
                  <a:solidFill>
                    <a:srgbClr val="313131"/>
                  </a:solidFill>
                  <a:latin typeface="Barlow"/>
                  <a:cs typeface="Arial" panose="020B0604020202020204" pitchFamily="34" charset="0"/>
                </a:rPr>
                <a:t>Parents*</a:t>
              </a:r>
              <a:r>
                <a:rPr lang="en-US" sz="800" dirty="0">
                  <a:solidFill>
                    <a:srgbClr val="313131"/>
                  </a:solidFill>
                  <a:latin typeface="Barlow"/>
                  <a:cs typeface="Arial" panose="020B0604020202020204" pitchFamily="34" charset="0"/>
                </a:rPr>
                <a:t> (82% vs. 87%)</a:t>
              </a:r>
            </a:p>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From </a:t>
              </a:r>
              <a:r>
                <a:rPr lang="en-US" sz="800" b="1" dirty="0">
                  <a:solidFill>
                    <a:srgbClr val="313131"/>
                  </a:solidFill>
                  <a:latin typeface="Barlow"/>
                  <a:cs typeface="Arial" panose="020B0604020202020204" pitchFamily="34" charset="0"/>
                </a:rPr>
                <a:t>Auckland </a:t>
              </a:r>
              <a:r>
                <a:rPr lang="en-US" sz="800" dirty="0">
                  <a:solidFill>
                    <a:srgbClr val="313131"/>
                  </a:solidFill>
                  <a:latin typeface="Barlow"/>
                  <a:cs typeface="Arial" panose="020B0604020202020204" pitchFamily="34" charset="0"/>
                </a:rPr>
                <a:t>(83%)</a:t>
              </a:r>
            </a:p>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Aged </a:t>
              </a:r>
              <a:r>
                <a:rPr lang="en-US" sz="800" b="1" dirty="0">
                  <a:solidFill>
                    <a:srgbClr val="313131"/>
                  </a:solidFill>
                  <a:latin typeface="Barlow"/>
                  <a:cs typeface="Arial" panose="020B0604020202020204" pitchFamily="34" charset="0"/>
                </a:rPr>
                <a:t>5-12 years </a:t>
              </a:r>
              <a:r>
                <a:rPr lang="en-US" sz="800" dirty="0">
                  <a:solidFill>
                    <a:srgbClr val="313131"/>
                  </a:solidFill>
                  <a:latin typeface="Barlow"/>
                  <a:cs typeface="Arial" panose="020B0604020202020204" pitchFamily="34" charset="0"/>
                </a:rPr>
                <a:t>(84%).</a:t>
              </a:r>
            </a:p>
          </p:txBody>
        </p:sp>
      </p:grpSp>
      <p:sp>
        <p:nvSpPr>
          <p:cNvPr id="49" name="Rectangle 48">
            <a:extLst>
              <a:ext uri="{FF2B5EF4-FFF2-40B4-BE49-F238E27FC236}">
                <a16:creationId xmlns:a16="http://schemas.microsoft.com/office/drawing/2014/main" id="{725D9EAB-0B9D-4647-B21C-0B225E4BF7B7}"/>
              </a:ext>
            </a:extLst>
          </p:cNvPr>
          <p:cNvSpPr/>
          <p:nvPr/>
        </p:nvSpPr>
        <p:spPr>
          <a:xfrm>
            <a:off x="463891" y="893145"/>
            <a:ext cx="11366636" cy="523220"/>
          </a:xfrm>
          <a:prstGeom prst="rect">
            <a:avLst/>
          </a:prstGeom>
        </p:spPr>
        <p:txBody>
          <a:bodyPr wrap="square">
            <a:spAutoFit/>
          </a:bodyPr>
          <a:lstStyle/>
          <a:p>
            <a:r>
              <a:rPr lang="en-NZ" sz="1400" dirty="0">
                <a:solidFill>
                  <a:schemeClr val="bg1">
                    <a:lumMod val="50000"/>
                  </a:schemeClr>
                </a:solidFill>
                <a:latin typeface="Barlow"/>
              </a:rPr>
              <a:t>A significantly larger proportion of members intend to rejoin their athletics club next season compared with 2017 (87% vs. 77%). This is the same result as the All Sports 2020/21 average.  </a:t>
            </a:r>
          </a:p>
        </p:txBody>
      </p:sp>
      <p:sp>
        <p:nvSpPr>
          <p:cNvPr id="50" name="Footer Placeholder 5"/>
          <p:cNvSpPr txBox="1">
            <a:spLocks/>
          </p:cNvSpPr>
          <p:nvPr/>
        </p:nvSpPr>
        <p:spPr>
          <a:xfrm>
            <a:off x="461297" y="6308439"/>
            <a:ext cx="4751472" cy="317243"/>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solidFill>
                  <a:schemeClr val="tx1">
                    <a:lumMod val="65000"/>
                    <a:lumOff val="35000"/>
                  </a:schemeClr>
                </a:solidFill>
                <a:latin typeface="Barlow"/>
              </a:rPr>
              <a:t>Base: </a:t>
            </a:r>
            <a:r>
              <a:rPr lang="en-US" sz="800" dirty="0">
                <a:solidFill>
                  <a:schemeClr val="tx1">
                    <a:lumMod val="65000"/>
                    <a:lumOff val="35000"/>
                  </a:schemeClr>
                </a:solidFill>
                <a:latin typeface="Barlow"/>
              </a:rPr>
              <a:t>All respondents who are members (Excluding Don't know/not applicable)</a:t>
            </a:r>
          </a:p>
          <a:p>
            <a:r>
              <a:rPr lang="en-NZ" sz="800" dirty="0">
                <a:solidFill>
                  <a:schemeClr val="tx1">
                    <a:lumMod val="65000"/>
                    <a:lumOff val="35000"/>
                  </a:schemeClr>
                </a:solidFill>
                <a:latin typeface="Barlow"/>
              </a:rPr>
              <a:t>Q9. </a:t>
            </a:r>
            <a:r>
              <a:rPr lang="en-US" sz="800" dirty="0">
                <a:solidFill>
                  <a:schemeClr val="tx1">
                    <a:lumMod val="65000"/>
                    <a:lumOff val="35000"/>
                  </a:schemeClr>
                </a:solidFill>
                <a:latin typeface="Barlow"/>
              </a:rPr>
              <a:t>How likely are/ is you/ your child to play for or rejoin &lt;insert club from Q2a&gt; next season? </a:t>
            </a:r>
          </a:p>
        </p:txBody>
      </p:sp>
      <p:grpSp>
        <p:nvGrpSpPr>
          <p:cNvPr id="52" name="Group 51"/>
          <p:cNvGrpSpPr/>
          <p:nvPr/>
        </p:nvGrpSpPr>
        <p:grpSpPr>
          <a:xfrm>
            <a:off x="2611554" y="4980145"/>
            <a:ext cx="4390640" cy="215443"/>
            <a:chOff x="2685607" y="5639368"/>
            <a:chExt cx="4390640" cy="215443"/>
          </a:xfrm>
        </p:grpSpPr>
        <p:grpSp>
          <p:nvGrpSpPr>
            <p:cNvPr id="53" name="Group 52"/>
            <p:cNvGrpSpPr/>
            <p:nvPr/>
          </p:nvGrpSpPr>
          <p:grpSpPr>
            <a:xfrm>
              <a:off x="5849967" y="5639368"/>
              <a:ext cx="1226280" cy="215443"/>
              <a:chOff x="9550390" y="6535915"/>
              <a:chExt cx="1231624" cy="198938"/>
            </a:xfrm>
          </p:grpSpPr>
          <p:sp>
            <p:nvSpPr>
              <p:cNvPr id="66" name="TextBox 65"/>
              <p:cNvSpPr txBox="1"/>
              <p:nvPr/>
            </p:nvSpPr>
            <p:spPr>
              <a:xfrm>
                <a:off x="9628482" y="6535915"/>
                <a:ext cx="1153532" cy="198938"/>
              </a:xfrm>
              <a:prstGeom prst="rect">
                <a:avLst/>
              </a:prstGeom>
              <a:noFill/>
            </p:spPr>
            <p:txBody>
              <a:bodyPr wrap="square" rtlCol="0">
                <a:spAutoFit/>
              </a:bodyPr>
              <a:lstStyle/>
              <a:p>
                <a:r>
                  <a:rPr lang="en-NZ" sz="800" dirty="0">
                    <a:latin typeface="Barlow"/>
                  </a:rPr>
                  <a:t>Very likely</a:t>
                </a:r>
              </a:p>
            </p:txBody>
          </p:sp>
          <p:sp>
            <p:nvSpPr>
              <p:cNvPr id="67" name="Oval 66"/>
              <p:cNvSpPr/>
              <p:nvPr/>
            </p:nvSpPr>
            <p:spPr>
              <a:xfrm>
                <a:off x="9550390" y="6593932"/>
                <a:ext cx="108000" cy="108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20000"/>
                      <a:lumOff val="80000"/>
                    </a:schemeClr>
                  </a:solidFill>
                  <a:latin typeface="Barlow"/>
                </a:endParaRPr>
              </a:p>
            </p:txBody>
          </p:sp>
        </p:grpSp>
        <p:grpSp>
          <p:nvGrpSpPr>
            <p:cNvPr id="54" name="Group 53"/>
            <p:cNvGrpSpPr/>
            <p:nvPr/>
          </p:nvGrpSpPr>
          <p:grpSpPr>
            <a:xfrm>
              <a:off x="5260235" y="5639368"/>
              <a:ext cx="1243835" cy="215443"/>
              <a:chOff x="8847991" y="6533383"/>
              <a:chExt cx="1249256" cy="198938"/>
            </a:xfrm>
          </p:grpSpPr>
          <p:sp>
            <p:nvSpPr>
              <p:cNvPr id="64" name="TextBox 63"/>
              <p:cNvSpPr txBox="1"/>
              <p:nvPr/>
            </p:nvSpPr>
            <p:spPr>
              <a:xfrm>
                <a:off x="8943714" y="6533383"/>
                <a:ext cx="1153533" cy="198938"/>
              </a:xfrm>
              <a:prstGeom prst="rect">
                <a:avLst/>
              </a:prstGeom>
              <a:noFill/>
            </p:spPr>
            <p:txBody>
              <a:bodyPr wrap="square" rtlCol="0">
                <a:spAutoFit/>
              </a:bodyPr>
              <a:lstStyle/>
              <a:p>
                <a:r>
                  <a:rPr lang="en-NZ" sz="800" dirty="0">
                    <a:latin typeface="Barlow"/>
                  </a:rPr>
                  <a:t>Likely</a:t>
                </a:r>
              </a:p>
            </p:txBody>
          </p:sp>
          <p:sp>
            <p:nvSpPr>
              <p:cNvPr id="65" name="Oval 64"/>
              <p:cNvSpPr/>
              <p:nvPr/>
            </p:nvSpPr>
            <p:spPr>
              <a:xfrm>
                <a:off x="8847991" y="6585172"/>
                <a:ext cx="108000" cy="10800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40000"/>
                      <a:lumOff val="60000"/>
                    </a:schemeClr>
                  </a:solidFill>
                  <a:latin typeface="Barlow"/>
                </a:endParaRPr>
              </a:p>
            </p:txBody>
          </p:sp>
        </p:grpSp>
        <p:grpSp>
          <p:nvGrpSpPr>
            <p:cNvPr id="55" name="Group 54"/>
            <p:cNvGrpSpPr/>
            <p:nvPr/>
          </p:nvGrpSpPr>
          <p:grpSpPr>
            <a:xfrm>
              <a:off x="4242751" y="5639368"/>
              <a:ext cx="1168484" cy="215443"/>
              <a:chOff x="7760087" y="6538361"/>
              <a:chExt cx="1173577" cy="198938"/>
            </a:xfrm>
          </p:grpSpPr>
          <p:sp>
            <p:nvSpPr>
              <p:cNvPr id="62" name="TextBox 61"/>
              <p:cNvSpPr txBox="1"/>
              <p:nvPr/>
            </p:nvSpPr>
            <p:spPr>
              <a:xfrm>
                <a:off x="7855838" y="6538361"/>
                <a:ext cx="1077826" cy="198938"/>
              </a:xfrm>
              <a:prstGeom prst="rect">
                <a:avLst/>
              </a:prstGeom>
              <a:noFill/>
            </p:spPr>
            <p:txBody>
              <a:bodyPr wrap="square" rtlCol="0">
                <a:spAutoFit/>
              </a:bodyPr>
              <a:lstStyle/>
              <a:p>
                <a:r>
                  <a:rPr lang="en-NZ" sz="800" dirty="0">
                    <a:latin typeface="Barlow"/>
                  </a:rPr>
                  <a:t>Somewhat likely</a:t>
                </a:r>
              </a:p>
            </p:txBody>
          </p:sp>
          <p:sp>
            <p:nvSpPr>
              <p:cNvPr id="63" name="Oval 62"/>
              <p:cNvSpPr/>
              <p:nvPr/>
            </p:nvSpPr>
            <p:spPr>
              <a:xfrm>
                <a:off x="7760087" y="6598344"/>
                <a:ext cx="108000" cy="1080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60000"/>
                      <a:lumOff val="40000"/>
                    </a:schemeClr>
                  </a:solidFill>
                  <a:latin typeface="Barlow"/>
                </a:endParaRPr>
              </a:p>
            </p:txBody>
          </p:sp>
        </p:grpSp>
        <p:grpSp>
          <p:nvGrpSpPr>
            <p:cNvPr id="56" name="Group 55"/>
            <p:cNvGrpSpPr/>
            <p:nvPr/>
          </p:nvGrpSpPr>
          <p:grpSpPr>
            <a:xfrm>
              <a:off x="3550817" y="5639368"/>
              <a:ext cx="1256057" cy="215443"/>
              <a:chOff x="8675286" y="6184318"/>
              <a:chExt cx="1261531" cy="198938"/>
            </a:xfrm>
          </p:grpSpPr>
          <p:sp>
            <p:nvSpPr>
              <p:cNvPr id="60" name="TextBox 59"/>
              <p:cNvSpPr txBox="1"/>
              <p:nvPr/>
            </p:nvSpPr>
            <p:spPr>
              <a:xfrm>
                <a:off x="8783284" y="6184318"/>
                <a:ext cx="1153533" cy="198938"/>
              </a:xfrm>
              <a:prstGeom prst="rect">
                <a:avLst/>
              </a:prstGeom>
              <a:noFill/>
            </p:spPr>
            <p:txBody>
              <a:bodyPr wrap="square" rtlCol="0">
                <a:spAutoFit/>
              </a:bodyPr>
              <a:lstStyle/>
              <a:p>
                <a:r>
                  <a:rPr lang="en-NZ" sz="800" dirty="0">
                    <a:latin typeface="Barlow"/>
                  </a:rPr>
                  <a:t>Unlikely</a:t>
                </a:r>
              </a:p>
            </p:txBody>
          </p:sp>
          <p:sp>
            <p:nvSpPr>
              <p:cNvPr id="61" name="Oval 60"/>
              <p:cNvSpPr/>
              <p:nvPr/>
            </p:nvSpPr>
            <p:spPr>
              <a:xfrm>
                <a:off x="8675286" y="6231926"/>
                <a:ext cx="108000" cy="10800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40000"/>
                      <a:lumOff val="60000"/>
                    </a:schemeClr>
                  </a:solidFill>
                  <a:latin typeface="Barlow"/>
                </a:endParaRPr>
              </a:p>
            </p:txBody>
          </p:sp>
        </p:grpSp>
        <p:grpSp>
          <p:nvGrpSpPr>
            <p:cNvPr id="57" name="Group 56"/>
            <p:cNvGrpSpPr/>
            <p:nvPr/>
          </p:nvGrpSpPr>
          <p:grpSpPr>
            <a:xfrm>
              <a:off x="2685607" y="5639368"/>
              <a:ext cx="1091253" cy="215443"/>
              <a:chOff x="7672955" y="6213212"/>
              <a:chExt cx="1096009" cy="198938"/>
            </a:xfrm>
          </p:grpSpPr>
          <p:sp>
            <p:nvSpPr>
              <p:cNvPr id="58" name="TextBox 57"/>
              <p:cNvSpPr txBox="1"/>
              <p:nvPr/>
            </p:nvSpPr>
            <p:spPr>
              <a:xfrm>
                <a:off x="7763137" y="6213212"/>
                <a:ext cx="1005827" cy="198938"/>
              </a:xfrm>
              <a:prstGeom prst="rect">
                <a:avLst/>
              </a:prstGeom>
              <a:noFill/>
            </p:spPr>
            <p:txBody>
              <a:bodyPr wrap="square" rtlCol="0">
                <a:spAutoFit/>
              </a:bodyPr>
              <a:lstStyle/>
              <a:p>
                <a:r>
                  <a:rPr lang="en-NZ" sz="800" dirty="0">
                    <a:latin typeface="Barlow"/>
                  </a:rPr>
                  <a:t>Very unlikely</a:t>
                </a:r>
              </a:p>
            </p:txBody>
          </p:sp>
          <p:sp>
            <p:nvSpPr>
              <p:cNvPr id="59" name="Oval 58"/>
              <p:cNvSpPr/>
              <p:nvPr/>
            </p:nvSpPr>
            <p:spPr>
              <a:xfrm>
                <a:off x="7672955" y="6258682"/>
                <a:ext cx="108000" cy="10800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60000"/>
                      <a:lumOff val="40000"/>
                    </a:schemeClr>
                  </a:solidFill>
                  <a:latin typeface="Barlow"/>
                </a:endParaRPr>
              </a:p>
            </p:txBody>
          </p:sp>
        </p:grpSp>
      </p:grpSp>
      <p:sp>
        <p:nvSpPr>
          <p:cNvPr id="42" name="Title 2"/>
          <p:cNvSpPr txBox="1">
            <a:spLocks/>
          </p:cNvSpPr>
          <p:nvPr/>
        </p:nvSpPr>
        <p:spPr>
          <a:xfrm>
            <a:off x="444729" y="152561"/>
            <a:ext cx="11182123" cy="84865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chemeClr val="tx2"/>
                </a:solidFill>
                <a:latin typeface="Barlow"/>
              </a:rPr>
              <a:t>Almost 9 in 10 members intend to rejoin their club next season</a:t>
            </a:r>
          </a:p>
        </p:txBody>
      </p:sp>
      <p:sp>
        <p:nvSpPr>
          <p:cNvPr id="68" name="TextBox 67">
            <a:extLst>
              <a:ext uri="{FF2B5EF4-FFF2-40B4-BE49-F238E27FC236}">
                <a16:creationId xmlns:a16="http://schemas.microsoft.com/office/drawing/2014/main" id="{6ED48532-D2CE-4B12-B3A1-81E353558D81}"/>
              </a:ext>
            </a:extLst>
          </p:cNvPr>
          <p:cNvSpPr txBox="1"/>
          <p:nvPr/>
        </p:nvSpPr>
        <p:spPr>
          <a:xfrm>
            <a:off x="8605525" y="6286957"/>
            <a:ext cx="279446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a:t>
            </a:r>
            <a:r>
              <a:rPr lang="en-NZ" sz="800" dirty="0">
                <a:solidFill>
                  <a:schemeClr val="tx1">
                    <a:lumMod val="65000"/>
                    <a:lumOff val="35000"/>
                  </a:schemeClr>
                </a:solidFill>
                <a:latin typeface="Barlow"/>
                <a:sym typeface="Wingdings 3"/>
              </a:rPr>
              <a:t>Significantly higher/lower than Total Athletics 2017</a:t>
            </a:r>
          </a:p>
          <a:p>
            <a:r>
              <a:rPr lang="en-NZ" sz="1400" b="1" dirty="0">
                <a:solidFill>
                  <a:srgbClr val="218535"/>
                </a:solidFill>
                <a:latin typeface="Barlow"/>
                <a:cs typeface="Arial"/>
                <a:sym typeface="Wingdings 3"/>
              </a:rPr>
              <a:t>□</a:t>
            </a:r>
            <a:r>
              <a:rPr lang="en-NZ" sz="1400" b="1" dirty="0">
                <a:solidFill>
                  <a:srgbClr val="DC0015"/>
                </a:solidFill>
                <a:latin typeface="Barlow"/>
                <a:cs typeface="Arial"/>
                <a:sym typeface="Wingdings 3"/>
              </a:rPr>
              <a:t>□ </a:t>
            </a:r>
            <a:r>
              <a:rPr lang="en-NZ" sz="800" dirty="0">
                <a:solidFill>
                  <a:schemeClr val="tx1">
                    <a:lumMod val="65000"/>
                    <a:lumOff val="35000"/>
                  </a:schemeClr>
                </a:solidFill>
                <a:latin typeface="Barlow"/>
                <a:sym typeface="Wingdings 3"/>
              </a:rPr>
              <a:t>Significantly higher/lower than All Sports 2020/21</a:t>
            </a:r>
            <a:endParaRPr lang="en-NZ" sz="800" dirty="0">
              <a:solidFill>
                <a:schemeClr val="tx1">
                  <a:lumMod val="65000"/>
                  <a:lumOff val="35000"/>
                </a:schemeClr>
              </a:solidFill>
              <a:latin typeface="Barlow"/>
            </a:endParaRPr>
          </a:p>
        </p:txBody>
      </p:sp>
      <p:sp>
        <p:nvSpPr>
          <p:cNvPr id="35" name="TextBox 34">
            <a:extLst>
              <a:ext uri="{FF2B5EF4-FFF2-40B4-BE49-F238E27FC236}">
                <a16:creationId xmlns:a16="http://schemas.microsoft.com/office/drawing/2014/main" id="{54CD2024-0659-446E-AB67-79F675AC7020}"/>
              </a:ext>
            </a:extLst>
          </p:cNvPr>
          <p:cNvSpPr txBox="1"/>
          <p:nvPr/>
        </p:nvSpPr>
        <p:spPr>
          <a:xfrm>
            <a:off x="8746435" y="6009320"/>
            <a:ext cx="3010649" cy="230832"/>
          </a:xfrm>
          <a:prstGeom prst="rect">
            <a:avLst/>
          </a:prstGeom>
          <a:noFill/>
        </p:spPr>
        <p:txBody>
          <a:bodyPr wrap="square" rtlCol="0">
            <a:spAutoFit/>
          </a:bodyPr>
          <a:lstStyle/>
          <a:p>
            <a:r>
              <a:rPr lang="en-US" sz="900" dirty="0">
                <a:solidFill>
                  <a:srgbClr val="000000">
                    <a:lumMod val="65000"/>
                    <a:lumOff val="35000"/>
                  </a:srgbClr>
                </a:solidFill>
                <a:latin typeface="Barlow"/>
              </a:rPr>
              <a:t>* See page 3 for the definition of ‘participant’ and ‘parent’</a:t>
            </a:r>
            <a:endParaRPr lang="en-NZ" sz="900" dirty="0">
              <a:solidFill>
                <a:srgbClr val="000000">
                  <a:lumMod val="65000"/>
                  <a:lumOff val="35000"/>
                </a:srgbClr>
              </a:solidFill>
              <a:latin typeface="Barlow"/>
            </a:endParaRPr>
          </a:p>
        </p:txBody>
      </p:sp>
    </p:spTree>
    <p:extLst>
      <p:ext uri="{BB962C8B-B14F-4D97-AF65-F5344CB8AC3E}">
        <p14:creationId xmlns:p14="http://schemas.microsoft.com/office/powerpoint/2010/main" val="3395343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t1"/>
          <p:cNvGraphicFramePr>
            <a:graphicFrameLocks/>
          </p:cNvGraphicFramePr>
          <p:nvPr>
            <p:extLst>
              <p:ext uri="{D42A27DB-BD31-4B8C-83A1-F6EECF244321}">
                <p14:modId xmlns:p14="http://schemas.microsoft.com/office/powerpoint/2010/main" val="2623263431"/>
              </p:ext>
            </p:extLst>
          </p:nvPr>
        </p:nvGraphicFramePr>
        <p:xfrm>
          <a:off x="1187931" y="2600945"/>
          <a:ext cx="7856314" cy="2801973"/>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Straight Connector 27">
            <a:extLst>
              <a:ext uri="{FF2B5EF4-FFF2-40B4-BE49-F238E27FC236}">
                <a16:creationId xmlns:a16="http://schemas.microsoft.com/office/drawing/2014/main" id="{EBA7C037-50A8-4FB8-9DDF-E23B9EA6E342}"/>
              </a:ext>
            </a:extLst>
          </p:cNvPr>
          <p:cNvCxnSpPr>
            <a:cxnSpLocks/>
          </p:cNvCxnSpPr>
          <p:nvPr/>
        </p:nvCxnSpPr>
        <p:spPr>
          <a:xfrm>
            <a:off x="5683826" y="2443160"/>
            <a:ext cx="2795" cy="2454661"/>
          </a:xfrm>
          <a:prstGeom prst="line">
            <a:avLst/>
          </a:prstGeom>
          <a:ln w="15875">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9" name="tbl1"/>
          <p:cNvGraphicFramePr>
            <a:graphicFrameLocks noGrp="1"/>
          </p:cNvGraphicFramePr>
          <p:nvPr>
            <p:extLst>
              <p:ext uri="{D42A27DB-BD31-4B8C-83A1-F6EECF244321}">
                <p14:modId xmlns:p14="http://schemas.microsoft.com/office/powerpoint/2010/main" val="3448407999"/>
              </p:ext>
            </p:extLst>
          </p:nvPr>
        </p:nvGraphicFramePr>
        <p:xfrm>
          <a:off x="1195269" y="2443160"/>
          <a:ext cx="6802317" cy="389868"/>
        </p:xfrm>
        <a:graphic>
          <a:graphicData uri="http://schemas.openxmlformats.org/drawingml/2006/table">
            <a:tbl>
              <a:tblPr firstRow="1" bandRow="1">
                <a:tableStyleId>{5C22544A-7EE6-4342-B048-85BDC9FD1C3A}</a:tableStyleId>
              </a:tblPr>
              <a:tblGrid>
                <a:gridCol w="2267439">
                  <a:extLst>
                    <a:ext uri="{9D8B030D-6E8A-4147-A177-3AD203B41FA5}">
                      <a16:colId xmlns:a16="http://schemas.microsoft.com/office/drawing/2014/main" val="20000"/>
                    </a:ext>
                  </a:extLst>
                </a:gridCol>
                <a:gridCol w="2267439">
                  <a:extLst>
                    <a:ext uri="{9D8B030D-6E8A-4147-A177-3AD203B41FA5}">
                      <a16:colId xmlns:a16="http://schemas.microsoft.com/office/drawing/2014/main" val="20001"/>
                    </a:ext>
                  </a:extLst>
                </a:gridCol>
                <a:gridCol w="2267439">
                  <a:extLst>
                    <a:ext uri="{9D8B030D-6E8A-4147-A177-3AD203B41FA5}">
                      <a16:colId xmlns:a16="http://schemas.microsoft.com/office/drawing/2014/main" val="20004"/>
                    </a:ext>
                  </a:extLst>
                </a:gridCol>
              </a:tblGrid>
              <a:tr h="389868">
                <a:tc>
                  <a:txBody>
                    <a:bodyPr/>
                    <a:lstStyle/>
                    <a:p>
                      <a:pPr algn="ctr"/>
                      <a:r>
                        <a:rPr lang="en-NZ" sz="1400" dirty="0">
                          <a:solidFill>
                            <a:schemeClr val="tx1"/>
                          </a:solidFill>
                          <a:latin typeface="Barlow"/>
                        </a:rPr>
                        <a:t>75%</a:t>
                      </a:r>
                      <a:endParaRPr lang="en-NZ" sz="1400" dirty="0">
                        <a:solidFill>
                          <a:srgbClr val="00B050"/>
                        </a:solidFill>
                        <a:latin typeface="Barlow"/>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400" dirty="0">
                          <a:solidFill>
                            <a:schemeClr val="tx1"/>
                          </a:solidFill>
                          <a:latin typeface="Barlow"/>
                        </a:rPr>
                        <a:t>72%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400" dirty="0">
                          <a:solidFill>
                            <a:schemeClr val="tx1"/>
                          </a:solidFill>
                          <a:latin typeface="Barlow"/>
                        </a:rPr>
                        <a:t>81%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TextBox 14"/>
          <p:cNvSpPr txBox="1"/>
          <p:nvPr/>
        </p:nvSpPr>
        <p:spPr>
          <a:xfrm>
            <a:off x="3169270" y="2087268"/>
            <a:ext cx="251455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accent6"/>
                </a:solidFill>
                <a:latin typeface="Barlow"/>
                <a:cs typeface="Arial"/>
              </a:rPr>
              <a:t>Value for money</a:t>
            </a:r>
            <a:endParaRPr lang="en-US" sz="1200" dirty="0">
              <a:solidFill>
                <a:schemeClr val="accent6"/>
              </a:solidFill>
              <a:latin typeface="Barlow"/>
              <a:cs typeface="Arial"/>
            </a:endParaRPr>
          </a:p>
        </p:txBody>
      </p:sp>
      <p:sp>
        <p:nvSpPr>
          <p:cNvPr id="8" name="TextBox 14"/>
          <p:cNvSpPr txBox="1"/>
          <p:nvPr/>
        </p:nvSpPr>
        <p:spPr>
          <a:xfrm>
            <a:off x="252747" y="2471648"/>
            <a:ext cx="137747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solidFill>
                  <a:schemeClr val="bg1">
                    <a:lumMod val="50000"/>
                  </a:schemeClr>
                </a:solidFill>
                <a:latin typeface="Barlow"/>
                <a:ea typeface="ＭＳ Ｐゴシック" charset="0"/>
                <a:cs typeface="ＭＳ Ｐゴシック" charset="0"/>
              </a:rPr>
              <a:t>NET AGREE OR STRONGLY AGREE</a:t>
            </a:r>
          </a:p>
        </p:txBody>
      </p:sp>
      <p:cxnSp>
        <p:nvCxnSpPr>
          <p:cNvPr id="10" name="Straight Connector 9"/>
          <p:cNvCxnSpPr/>
          <p:nvPr/>
        </p:nvCxnSpPr>
        <p:spPr>
          <a:xfrm flipH="1">
            <a:off x="1654578" y="2648033"/>
            <a:ext cx="234783" cy="0"/>
          </a:xfrm>
          <a:prstGeom prst="line">
            <a:avLst/>
          </a:prstGeom>
          <a:ln w="15875">
            <a:solidFill>
              <a:schemeClr val="accent6"/>
            </a:solidFill>
            <a:prstDash val="sysDot"/>
            <a:tailEnd type="ova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1805518" y="2377597"/>
            <a:ext cx="588037" cy="291487"/>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grpSp>
        <p:nvGrpSpPr>
          <p:cNvPr id="38" name="Group 37"/>
          <p:cNvGrpSpPr/>
          <p:nvPr/>
        </p:nvGrpSpPr>
        <p:grpSpPr>
          <a:xfrm>
            <a:off x="8528854" y="2384604"/>
            <a:ext cx="3097995" cy="1533455"/>
            <a:chOff x="393698" y="947962"/>
            <a:chExt cx="3997326" cy="5064045"/>
          </a:xfrm>
        </p:grpSpPr>
        <p:sp>
          <p:nvSpPr>
            <p:cNvPr id="39" name="Text Box 10"/>
            <p:cNvSpPr txBox="1">
              <a:spLocks noChangeArrowheads="1"/>
            </p:cNvSpPr>
            <p:nvPr/>
          </p:nvSpPr>
          <p:spPr bwMode="auto">
            <a:xfrm>
              <a:off x="393699" y="947962"/>
              <a:ext cx="3997325" cy="1163678"/>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a:t>
              </a:r>
              <a:r>
                <a:rPr lang="en-US" sz="1000" b="1" dirty="0">
                  <a:solidFill>
                    <a:schemeClr val="bg1"/>
                  </a:solidFill>
                  <a:latin typeface="Barlow"/>
                  <a:ea typeface="Barlow" charset="0"/>
                  <a:cs typeface="Arial" panose="020B0604020202020204" pitchFamily="34" charset="0"/>
                </a:rPr>
                <a:t> likely to perceive value for money are:</a:t>
              </a:r>
            </a:p>
          </p:txBody>
        </p:sp>
        <p:sp>
          <p:nvSpPr>
            <p:cNvPr id="40" name="Text Placeholder 5"/>
            <p:cNvSpPr txBox="1">
              <a:spLocks/>
            </p:cNvSpPr>
            <p:nvPr/>
          </p:nvSpPr>
          <p:spPr>
            <a:xfrm>
              <a:off x="393698" y="2213092"/>
              <a:ext cx="3997325" cy="3798915"/>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From </a:t>
              </a:r>
              <a:r>
                <a:rPr lang="en-US" sz="800" b="1" dirty="0">
                  <a:solidFill>
                    <a:srgbClr val="313131"/>
                  </a:solidFill>
                  <a:latin typeface="Barlow"/>
                  <a:cs typeface="Arial" panose="020B0604020202020204" pitchFamily="34" charset="0"/>
                </a:rPr>
                <a:t>Wellington </a:t>
              </a:r>
              <a:r>
                <a:rPr lang="en-US" sz="800" dirty="0">
                  <a:solidFill>
                    <a:srgbClr val="313131"/>
                  </a:solidFill>
                  <a:latin typeface="Barlow"/>
                  <a:cs typeface="Arial" panose="020B0604020202020204" pitchFamily="34" charset="0"/>
                </a:rPr>
                <a:t>(81% vs. 75%)</a:t>
              </a:r>
            </a:p>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Aged </a:t>
              </a:r>
              <a:r>
                <a:rPr lang="en-US" sz="800" b="1" dirty="0">
                  <a:solidFill>
                    <a:srgbClr val="313131"/>
                  </a:solidFill>
                  <a:latin typeface="Barlow"/>
                  <a:cs typeface="Arial" panose="020B0604020202020204" pitchFamily="34" charset="0"/>
                </a:rPr>
                <a:t>35+ years </a:t>
              </a:r>
              <a:r>
                <a:rPr lang="en-US" sz="800" dirty="0">
                  <a:solidFill>
                    <a:srgbClr val="313131"/>
                  </a:solidFill>
                  <a:latin typeface="Barlow"/>
                  <a:cs typeface="Arial" panose="020B0604020202020204" pitchFamily="34" charset="0"/>
                </a:rPr>
                <a:t>(78%).</a:t>
              </a:r>
            </a:p>
          </p:txBody>
        </p:sp>
      </p:grpSp>
      <p:grpSp>
        <p:nvGrpSpPr>
          <p:cNvPr id="44" name="Group 43"/>
          <p:cNvGrpSpPr/>
          <p:nvPr/>
        </p:nvGrpSpPr>
        <p:grpSpPr>
          <a:xfrm>
            <a:off x="8528855" y="4155538"/>
            <a:ext cx="3097996" cy="1547096"/>
            <a:chOff x="393698" y="1376359"/>
            <a:chExt cx="3997326" cy="3648174"/>
          </a:xfrm>
        </p:grpSpPr>
        <p:sp>
          <p:nvSpPr>
            <p:cNvPr id="45"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rejoin are:</a:t>
              </a:r>
            </a:p>
          </p:txBody>
        </p:sp>
        <p:sp>
          <p:nvSpPr>
            <p:cNvPr id="46"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Aged </a:t>
              </a:r>
              <a:r>
                <a:rPr lang="en-US" sz="800" b="1" dirty="0">
                  <a:solidFill>
                    <a:srgbClr val="313131"/>
                  </a:solidFill>
                  <a:latin typeface="Barlow"/>
                  <a:cs typeface="Arial" panose="020B0604020202020204" pitchFamily="34" charset="0"/>
                </a:rPr>
                <a:t>19-34 years </a:t>
              </a:r>
              <a:r>
                <a:rPr lang="en-US" sz="800" dirty="0">
                  <a:solidFill>
                    <a:srgbClr val="313131"/>
                  </a:solidFill>
                  <a:latin typeface="Barlow"/>
                  <a:cs typeface="Arial" panose="020B0604020202020204" pitchFamily="34" charset="0"/>
                </a:rPr>
                <a:t>(61% vs. 75%).</a:t>
              </a:r>
            </a:p>
          </p:txBody>
        </p:sp>
      </p:grpSp>
      <p:grpSp>
        <p:nvGrpSpPr>
          <p:cNvPr id="52" name="Group 51"/>
          <p:cNvGrpSpPr/>
          <p:nvPr/>
        </p:nvGrpSpPr>
        <p:grpSpPr>
          <a:xfrm>
            <a:off x="2511064" y="5199220"/>
            <a:ext cx="4491130" cy="224679"/>
            <a:chOff x="2585117" y="5639368"/>
            <a:chExt cx="4491130" cy="224679"/>
          </a:xfrm>
        </p:grpSpPr>
        <p:grpSp>
          <p:nvGrpSpPr>
            <p:cNvPr id="53" name="Group 52"/>
            <p:cNvGrpSpPr/>
            <p:nvPr/>
          </p:nvGrpSpPr>
          <p:grpSpPr>
            <a:xfrm>
              <a:off x="5849967" y="5648604"/>
              <a:ext cx="1226280" cy="215443"/>
              <a:chOff x="9550390" y="6544443"/>
              <a:chExt cx="1231624" cy="198938"/>
            </a:xfrm>
          </p:grpSpPr>
          <p:sp>
            <p:nvSpPr>
              <p:cNvPr id="66" name="TextBox 65"/>
              <p:cNvSpPr txBox="1"/>
              <p:nvPr/>
            </p:nvSpPr>
            <p:spPr>
              <a:xfrm>
                <a:off x="9628482" y="6544443"/>
                <a:ext cx="1153532" cy="198938"/>
              </a:xfrm>
              <a:prstGeom prst="rect">
                <a:avLst/>
              </a:prstGeom>
              <a:noFill/>
            </p:spPr>
            <p:txBody>
              <a:bodyPr wrap="square" rtlCol="0">
                <a:spAutoFit/>
              </a:bodyPr>
              <a:lstStyle/>
              <a:p>
                <a:r>
                  <a:rPr lang="en-NZ" sz="800" dirty="0">
                    <a:latin typeface="Barlow"/>
                  </a:rPr>
                  <a:t>Strongly agree</a:t>
                </a:r>
              </a:p>
            </p:txBody>
          </p:sp>
          <p:sp>
            <p:nvSpPr>
              <p:cNvPr id="67" name="Oval 66"/>
              <p:cNvSpPr/>
              <p:nvPr/>
            </p:nvSpPr>
            <p:spPr>
              <a:xfrm>
                <a:off x="9550390" y="6593932"/>
                <a:ext cx="108000" cy="108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20000"/>
                      <a:lumOff val="80000"/>
                    </a:schemeClr>
                  </a:solidFill>
                  <a:latin typeface="Barlow"/>
                </a:endParaRPr>
              </a:p>
            </p:txBody>
          </p:sp>
        </p:grpSp>
        <p:grpSp>
          <p:nvGrpSpPr>
            <p:cNvPr id="54" name="Group 53"/>
            <p:cNvGrpSpPr/>
            <p:nvPr/>
          </p:nvGrpSpPr>
          <p:grpSpPr>
            <a:xfrm>
              <a:off x="5260235" y="5644170"/>
              <a:ext cx="1202292" cy="215443"/>
              <a:chOff x="8847991" y="6537817"/>
              <a:chExt cx="1207532" cy="198938"/>
            </a:xfrm>
          </p:grpSpPr>
          <p:sp>
            <p:nvSpPr>
              <p:cNvPr id="64" name="TextBox 63"/>
              <p:cNvSpPr txBox="1"/>
              <p:nvPr/>
            </p:nvSpPr>
            <p:spPr>
              <a:xfrm>
                <a:off x="8901990" y="6537817"/>
                <a:ext cx="1153533" cy="198938"/>
              </a:xfrm>
              <a:prstGeom prst="rect">
                <a:avLst/>
              </a:prstGeom>
              <a:noFill/>
            </p:spPr>
            <p:txBody>
              <a:bodyPr wrap="square" rtlCol="0">
                <a:spAutoFit/>
              </a:bodyPr>
              <a:lstStyle/>
              <a:p>
                <a:r>
                  <a:rPr lang="en-NZ" sz="800" dirty="0">
                    <a:latin typeface="Barlow"/>
                  </a:rPr>
                  <a:t>Agree</a:t>
                </a:r>
              </a:p>
            </p:txBody>
          </p:sp>
          <p:sp>
            <p:nvSpPr>
              <p:cNvPr id="65" name="Oval 64"/>
              <p:cNvSpPr/>
              <p:nvPr/>
            </p:nvSpPr>
            <p:spPr>
              <a:xfrm>
                <a:off x="8847991" y="6585172"/>
                <a:ext cx="108000" cy="108000"/>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40000"/>
                      <a:lumOff val="60000"/>
                    </a:schemeClr>
                  </a:solidFill>
                  <a:latin typeface="Barlow"/>
                </a:endParaRPr>
              </a:p>
            </p:txBody>
          </p:sp>
        </p:grpSp>
        <p:grpSp>
          <p:nvGrpSpPr>
            <p:cNvPr id="55" name="Group 54"/>
            <p:cNvGrpSpPr/>
            <p:nvPr/>
          </p:nvGrpSpPr>
          <p:grpSpPr>
            <a:xfrm>
              <a:off x="4242748" y="5643713"/>
              <a:ext cx="1124077" cy="215443"/>
              <a:chOff x="7760087" y="6542374"/>
              <a:chExt cx="1128977" cy="198938"/>
            </a:xfrm>
          </p:grpSpPr>
          <p:sp>
            <p:nvSpPr>
              <p:cNvPr id="62" name="TextBox 61"/>
              <p:cNvSpPr txBox="1"/>
              <p:nvPr/>
            </p:nvSpPr>
            <p:spPr>
              <a:xfrm>
                <a:off x="7811238" y="6542374"/>
                <a:ext cx="1077826" cy="198938"/>
              </a:xfrm>
              <a:prstGeom prst="rect">
                <a:avLst/>
              </a:prstGeom>
              <a:noFill/>
            </p:spPr>
            <p:txBody>
              <a:bodyPr wrap="square" rtlCol="0">
                <a:spAutoFit/>
              </a:bodyPr>
              <a:lstStyle/>
              <a:p>
                <a:r>
                  <a:rPr lang="en-NZ" sz="800" dirty="0">
                    <a:latin typeface="Barlow"/>
                  </a:rPr>
                  <a:t>Somewhat agree</a:t>
                </a:r>
              </a:p>
            </p:txBody>
          </p:sp>
          <p:sp>
            <p:nvSpPr>
              <p:cNvPr id="63" name="Oval 62"/>
              <p:cNvSpPr/>
              <p:nvPr/>
            </p:nvSpPr>
            <p:spPr>
              <a:xfrm>
                <a:off x="7760087" y="6598344"/>
                <a:ext cx="108000" cy="1080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60000"/>
                      <a:lumOff val="40000"/>
                    </a:schemeClr>
                  </a:solidFill>
                  <a:latin typeface="Barlow"/>
                </a:endParaRPr>
              </a:p>
            </p:txBody>
          </p:sp>
        </p:grpSp>
        <p:grpSp>
          <p:nvGrpSpPr>
            <p:cNvPr id="56" name="Group 55"/>
            <p:cNvGrpSpPr/>
            <p:nvPr/>
          </p:nvGrpSpPr>
          <p:grpSpPr>
            <a:xfrm>
              <a:off x="3550817" y="5639368"/>
              <a:ext cx="1256057" cy="215443"/>
              <a:chOff x="8675286" y="6184318"/>
              <a:chExt cx="1261531" cy="198938"/>
            </a:xfrm>
          </p:grpSpPr>
          <p:sp>
            <p:nvSpPr>
              <p:cNvPr id="60" name="TextBox 59"/>
              <p:cNvSpPr txBox="1"/>
              <p:nvPr/>
            </p:nvSpPr>
            <p:spPr>
              <a:xfrm>
                <a:off x="8783284" y="6184318"/>
                <a:ext cx="1153533" cy="198938"/>
              </a:xfrm>
              <a:prstGeom prst="rect">
                <a:avLst/>
              </a:prstGeom>
              <a:noFill/>
            </p:spPr>
            <p:txBody>
              <a:bodyPr wrap="square" rtlCol="0">
                <a:spAutoFit/>
              </a:bodyPr>
              <a:lstStyle/>
              <a:p>
                <a:r>
                  <a:rPr lang="en-NZ" sz="800" dirty="0">
                    <a:latin typeface="Barlow"/>
                  </a:rPr>
                  <a:t>Agree</a:t>
                </a:r>
              </a:p>
            </p:txBody>
          </p:sp>
          <p:sp>
            <p:nvSpPr>
              <p:cNvPr id="61" name="Oval 60"/>
              <p:cNvSpPr/>
              <p:nvPr/>
            </p:nvSpPr>
            <p:spPr>
              <a:xfrm>
                <a:off x="8675286" y="6231926"/>
                <a:ext cx="108000" cy="10800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40000"/>
                      <a:lumOff val="60000"/>
                    </a:schemeClr>
                  </a:solidFill>
                  <a:latin typeface="Barlow"/>
                </a:endParaRPr>
              </a:p>
            </p:txBody>
          </p:sp>
        </p:grpSp>
        <p:grpSp>
          <p:nvGrpSpPr>
            <p:cNvPr id="57" name="Group 56"/>
            <p:cNvGrpSpPr/>
            <p:nvPr/>
          </p:nvGrpSpPr>
          <p:grpSpPr>
            <a:xfrm>
              <a:off x="2585117" y="5639368"/>
              <a:ext cx="1046994" cy="215443"/>
              <a:chOff x="7572026" y="6213212"/>
              <a:chExt cx="1051557" cy="198938"/>
            </a:xfrm>
          </p:grpSpPr>
          <p:sp>
            <p:nvSpPr>
              <p:cNvPr id="58" name="TextBox 57"/>
              <p:cNvSpPr txBox="1"/>
              <p:nvPr/>
            </p:nvSpPr>
            <p:spPr>
              <a:xfrm>
                <a:off x="7617756" y="6213212"/>
                <a:ext cx="1005827" cy="198938"/>
              </a:xfrm>
              <a:prstGeom prst="rect">
                <a:avLst/>
              </a:prstGeom>
              <a:noFill/>
            </p:spPr>
            <p:txBody>
              <a:bodyPr wrap="square" rtlCol="0">
                <a:spAutoFit/>
              </a:bodyPr>
              <a:lstStyle/>
              <a:p>
                <a:r>
                  <a:rPr lang="en-NZ" sz="800" dirty="0">
                    <a:latin typeface="Barlow"/>
                  </a:rPr>
                  <a:t>Strongly disagree</a:t>
                </a:r>
              </a:p>
            </p:txBody>
          </p:sp>
          <p:sp>
            <p:nvSpPr>
              <p:cNvPr id="59" name="Oval 58"/>
              <p:cNvSpPr/>
              <p:nvPr/>
            </p:nvSpPr>
            <p:spPr>
              <a:xfrm>
                <a:off x="7572026" y="6258682"/>
                <a:ext cx="108000" cy="10800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60000"/>
                      <a:lumOff val="40000"/>
                    </a:schemeClr>
                  </a:solidFill>
                  <a:latin typeface="Barlow"/>
                </a:endParaRPr>
              </a:p>
            </p:txBody>
          </p:sp>
        </p:grpSp>
      </p:grpSp>
      <p:sp>
        <p:nvSpPr>
          <p:cNvPr id="36" name="Footer Placeholder 5"/>
          <p:cNvSpPr txBox="1">
            <a:spLocks/>
          </p:cNvSpPr>
          <p:nvPr/>
        </p:nvSpPr>
        <p:spPr>
          <a:xfrm>
            <a:off x="461297" y="6300531"/>
            <a:ext cx="7313733" cy="371992"/>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solidFill>
                  <a:schemeClr val="tx1">
                    <a:lumMod val="65000"/>
                    <a:lumOff val="35000"/>
                  </a:schemeClr>
                </a:solidFill>
                <a:latin typeface="Barlow"/>
              </a:rPr>
              <a:t>Base: </a:t>
            </a:r>
            <a:r>
              <a:rPr lang="en-US" sz="800" dirty="0">
                <a:solidFill>
                  <a:schemeClr val="tx1">
                    <a:lumMod val="65000"/>
                    <a:lumOff val="35000"/>
                  </a:schemeClr>
                </a:solidFill>
                <a:latin typeface="Barlow"/>
              </a:rPr>
              <a:t>All respondents (Excluding Don't know/not applicable)</a:t>
            </a:r>
          </a:p>
          <a:p>
            <a:r>
              <a:rPr lang="en-NZ" sz="800" dirty="0">
                <a:solidFill>
                  <a:schemeClr val="tx1">
                    <a:lumMod val="65000"/>
                    <a:lumOff val="35000"/>
                  </a:schemeClr>
                </a:solidFill>
                <a:latin typeface="Barlow"/>
              </a:rPr>
              <a:t>Q11. To what extent do you agree or disagree with the following… The opportunities, services and benefits that I/ your child receive/ receives from my/ their club make it well worth the money I/ you or they pay</a:t>
            </a:r>
            <a:endParaRPr lang="en-US" sz="800" dirty="0">
              <a:solidFill>
                <a:schemeClr val="tx1">
                  <a:lumMod val="65000"/>
                  <a:lumOff val="35000"/>
                </a:schemeClr>
              </a:solidFill>
              <a:latin typeface="Barlow"/>
            </a:endParaRPr>
          </a:p>
        </p:txBody>
      </p:sp>
      <p:sp>
        <p:nvSpPr>
          <p:cNvPr id="47" name="Title 2"/>
          <p:cNvSpPr txBox="1">
            <a:spLocks/>
          </p:cNvSpPr>
          <p:nvPr/>
        </p:nvSpPr>
        <p:spPr>
          <a:xfrm>
            <a:off x="444729" y="242160"/>
            <a:ext cx="11182122"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chemeClr val="tx2"/>
                </a:solidFill>
                <a:latin typeface="Barlow"/>
              </a:rPr>
              <a:t>Three-quarters of respondents feel they receive value for money from their club</a:t>
            </a:r>
          </a:p>
        </p:txBody>
      </p:sp>
      <p:sp>
        <p:nvSpPr>
          <p:cNvPr id="48" name="Rectangle 47">
            <a:extLst>
              <a:ext uri="{FF2B5EF4-FFF2-40B4-BE49-F238E27FC236}">
                <a16:creationId xmlns:a16="http://schemas.microsoft.com/office/drawing/2014/main" id="{725D9EAB-0B9D-4647-B21C-0B225E4BF7B7}"/>
              </a:ext>
            </a:extLst>
          </p:cNvPr>
          <p:cNvSpPr/>
          <p:nvPr/>
        </p:nvSpPr>
        <p:spPr>
          <a:xfrm>
            <a:off x="444729" y="1050317"/>
            <a:ext cx="11366636" cy="523220"/>
          </a:xfrm>
          <a:prstGeom prst="rect">
            <a:avLst/>
          </a:prstGeom>
        </p:spPr>
        <p:txBody>
          <a:bodyPr wrap="square">
            <a:spAutoFit/>
          </a:bodyPr>
          <a:lstStyle/>
          <a:p>
            <a:r>
              <a:rPr lang="en-NZ" sz="1400" dirty="0">
                <a:solidFill>
                  <a:schemeClr val="bg1">
                    <a:lumMod val="50000"/>
                  </a:schemeClr>
                </a:solidFill>
                <a:latin typeface="Barlow"/>
              </a:rPr>
              <a:t>The proportion of those who agree that the opportunities, services and benefits they receive from their club make it worth the money they pay is similar to 2017. However, perceived value for money is significantly lower than the All Sports 2020/21 average (75% vs. 81%).</a:t>
            </a:r>
          </a:p>
        </p:txBody>
      </p:sp>
      <p:sp>
        <p:nvSpPr>
          <p:cNvPr id="41" name="Rectangle 40">
            <a:extLst>
              <a:ext uri="{FF2B5EF4-FFF2-40B4-BE49-F238E27FC236}">
                <a16:creationId xmlns:a16="http://schemas.microsoft.com/office/drawing/2014/main" id="{47A5D2F7-F6A4-4E5A-931B-8EF2A6533389}"/>
              </a:ext>
            </a:extLst>
          </p:cNvPr>
          <p:cNvSpPr/>
          <p:nvPr/>
        </p:nvSpPr>
        <p:spPr>
          <a:xfrm>
            <a:off x="2033769" y="2513776"/>
            <a:ext cx="550782" cy="24385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49" name="TextBox 48">
            <a:extLst>
              <a:ext uri="{FF2B5EF4-FFF2-40B4-BE49-F238E27FC236}">
                <a16:creationId xmlns:a16="http://schemas.microsoft.com/office/drawing/2014/main" id="{D2CFC57A-3317-4908-A469-C8F2140675AF}"/>
              </a:ext>
            </a:extLst>
          </p:cNvPr>
          <p:cNvSpPr txBox="1"/>
          <p:nvPr/>
        </p:nvSpPr>
        <p:spPr>
          <a:xfrm>
            <a:off x="8605525" y="6286957"/>
            <a:ext cx="279446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a:t>
            </a:r>
            <a:r>
              <a:rPr lang="en-NZ" sz="800" dirty="0">
                <a:solidFill>
                  <a:schemeClr val="tx1">
                    <a:lumMod val="65000"/>
                    <a:lumOff val="35000"/>
                  </a:schemeClr>
                </a:solidFill>
                <a:latin typeface="Barlow"/>
                <a:sym typeface="Wingdings 3"/>
              </a:rPr>
              <a:t>Significantly higher/lower than Total Athletics 2017</a:t>
            </a:r>
          </a:p>
          <a:p>
            <a:r>
              <a:rPr lang="en-NZ" sz="1400" b="1" dirty="0">
                <a:solidFill>
                  <a:srgbClr val="218535"/>
                </a:solidFill>
                <a:latin typeface="Barlow"/>
                <a:cs typeface="Arial"/>
                <a:sym typeface="Wingdings 3"/>
              </a:rPr>
              <a:t>□</a:t>
            </a:r>
            <a:r>
              <a:rPr lang="en-NZ" sz="1400" b="1" dirty="0">
                <a:solidFill>
                  <a:srgbClr val="DC0015"/>
                </a:solidFill>
                <a:latin typeface="Barlow"/>
                <a:cs typeface="Arial"/>
                <a:sym typeface="Wingdings 3"/>
              </a:rPr>
              <a:t>□ </a:t>
            </a:r>
            <a:r>
              <a:rPr lang="en-NZ" sz="800" dirty="0">
                <a:solidFill>
                  <a:schemeClr val="tx1">
                    <a:lumMod val="65000"/>
                    <a:lumOff val="35000"/>
                  </a:schemeClr>
                </a:solidFill>
                <a:latin typeface="Barlow"/>
                <a:sym typeface="Wingdings 3"/>
              </a:rPr>
              <a:t>Significantly higher/lower than All Sports 2020/21</a:t>
            </a:r>
            <a:endParaRPr lang="en-NZ" sz="800" dirty="0">
              <a:solidFill>
                <a:schemeClr val="tx1">
                  <a:lumMod val="65000"/>
                  <a:lumOff val="35000"/>
                </a:schemeClr>
              </a:solidFill>
              <a:latin typeface="Barlow"/>
            </a:endParaRPr>
          </a:p>
        </p:txBody>
      </p:sp>
    </p:spTree>
    <p:extLst>
      <p:ext uri="{BB962C8B-B14F-4D97-AF65-F5344CB8AC3E}">
        <p14:creationId xmlns:p14="http://schemas.microsoft.com/office/powerpoint/2010/main" val="229253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147"/>
          <p:cNvSpPr txBox="1"/>
          <p:nvPr/>
        </p:nvSpPr>
        <p:spPr>
          <a:xfrm>
            <a:off x="6900886" y="193041"/>
            <a:ext cx="720676" cy="35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3000" b="1" i="0" u="none" strike="noStrike" kern="1200" cap="none" spc="0" normalizeH="0" baseline="0" noProof="0" dirty="0">
                <a:ln>
                  <a:noFill/>
                </a:ln>
                <a:solidFill>
                  <a:srgbClr val="FFFFFF"/>
                </a:solidFill>
                <a:effectLst/>
                <a:uLnTx/>
                <a:uFillTx/>
                <a:latin typeface="Arial" panose="020B0604020202020204" pitchFamily="34" charset="0"/>
                <a:ea typeface="Barlow" charset="0"/>
                <a:cs typeface="Arial" panose="020B0604020202020204" pitchFamily="34" charset="0"/>
              </a:rPr>
              <a:t>1</a:t>
            </a:r>
          </a:p>
        </p:txBody>
      </p:sp>
      <p:sp>
        <p:nvSpPr>
          <p:cNvPr id="31" name="Rectangle 15"/>
          <p:cNvSpPr>
            <a:spLocks noChangeArrowheads="1"/>
          </p:cNvSpPr>
          <p:nvPr/>
        </p:nvSpPr>
        <p:spPr bwMode="gray">
          <a:xfrm>
            <a:off x="7052236" y="1323498"/>
            <a:ext cx="1752083" cy="276999"/>
          </a:xfrm>
          <a:prstGeom prst="rect">
            <a:avLst/>
          </a:prstGeom>
          <a:noFill/>
          <a:ln w="9525" algn="ctr">
            <a:noFill/>
            <a:miter lim="800000"/>
            <a:headEnd/>
            <a:tailEnd/>
          </a:ln>
        </p:spPr>
        <p:txBody>
          <a:bodyPr wrap="none" lIns="0" tIns="45720" rIns="0" bIns="45720">
            <a:spAutoFit/>
          </a:bodyPr>
          <a:lstStyle/>
          <a:p>
            <a:pPr marL="0" marR="0" lvl="0" indent="0" algn="l" defTabSz="1019175" rtl="0" eaLnBrk="1" fontAlgn="auto" latinLnBrk="0" hangingPunct="1">
              <a:lnSpc>
                <a:spcPct val="100000"/>
              </a:lnSpc>
              <a:spcBef>
                <a:spcPts val="0"/>
              </a:spcBef>
              <a:spcAft>
                <a:spcPts val="0"/>
              </a:spcAft>
              <a:buClrTx/>
              <a:buSzTx/>
              <a:buFontTx/>
              <a:buNone/>
              <a:tabLst/>
              <a:defRPr/>
            </a:pPr>
            <a:r>
              <a:rPr lang="en-US" sz="1200" b="1" dirty="0">
                <a:solidFill>
                  <a:schemeClr val="tx2"/>
                </a:solidFill>
                <a:latin typeface="Barlow"/>
                <a:cs typeface="Arial" panose="020B0604020202020204" pitchFamily="34" charset="0"/>
              </a:rPr>
              <a:t>Main r</a:t>
            </a:r>
            <a:r>
              <a:rPr kumimoji="0" lang="en-US" sz="1200" b="1" i="0" u="none" strike="noStrike" kern="1200" cap="none" spc="0" normalizeH="0" baseline="0" noProof="0" dirty="0">
                <a:ln>
                  <a:noFill/>
                </a:ln>
                <a:solidFill>
                  <a:schemeClr val="tx2"/>
                </a:solidFill>
                <a:effectLst/>
                <a:uLnTx/>
                <a:uFillTx/>
                <a:latin typeface="Barlow"/>
                <a:cs typeface="Arial" panose="020B0604020202020204" pitchFamily="34" charset="0"/>
              </a:rPr>
              <a:t>eason for belonging</a:t>
            </a:r>
          </a:p>
        </p:txBody>
      </p:sp>
      <p:graphicFrame>
        <p:nvGraphicFramePr>
          <p:cNvPr id="32" name="cht1"/>
          <p:cNvGraphicFramePr/>
          <p:nvPr>
            <p:extLst>
              <p:ext uri="{D42A27DB-BD31-4B8C-83A1-F6EECF244321}">
                <p14:modId xmlns:p14="http://schemas.microsoft.com/office/powerpoint/2010/main" val="2195184421"/>
              </p:ext>
            </p:extLst>
          </p:nvPr>
        </p:nvGraphicFramePr>
        <p:xfrm>
          <a:off x="5054138" y="1504978"/>
          <a:ext cx="6325985" cy="438885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48ABB708-46A1-5D45-A828-B59B09F0DB8F}"/>
              </a:ext>
            </a:extLst>
          </p:cNvPr>
          <p:cNvSpPr/>
          <p:nvPr/>
        </p:nvSpPr>
        <p:spPr>
          <a:xfrm>
            <a:off x="493873" y="1433582"/>
            <a:ext cx="4461764" cy="4175502"/>
          </a:xfrm>
          <a:prstGeom prst="rect">
            <a:avLst/>
          </a:prstGeom>
        </p:spPr>
        <p:txBody>
          <a:bodyPr wrap="square">
            <a:spAutoFit/>
          </a:bodyPr>
          <a:lstStyle/>
          <a:p>
            <a:pPr defTabSz="798513" eaLnBrk="0" hangingPunct="0">
              <a:spcAft>
                <a:spcPts val="200"/>
              </a:spcAft>
              <a:defRPr/>
            </a:pPr>
            <a:r>
              <a:rPr lang="en-NZ" sz="1200" kern="0" dirty="0">
                <a:solidFill>
                  <a:schemeClr val="tx1">
                    <a:lumMod val="65000"/>
                    <a:lumOff val="35000"/>
                  </a:schemeClr>
                </a:solidFill>
                <a:latin typeface="Barlow"/>
                <a:ea typeface="Barlow" charset="0"/>
                <a:cs typeface="Arial" panose="020B0604020202020204" pitchFamily="34" charset="0"/>
              </a:rPr>
              <a:t>While slightly lower than it was in 2017, belonging </a:t>
            </a:r>
            <a:r>
              <a:rPr lang="en-NZ" sz="1200" i="1" kern="0" dirty="0">
                <a:solidFill>
                  <a:schemeClr val="tx1">
                    <a:lumMod val="65000"/>
                    <a:lumOff val="35000"/>
                  </a:schemeClr>
                </a:solidFill>
                <a:latin typeface="Barlow"/>
                <a:ea typeface="Barlow" charset="0"/>
                <a:cs typeface="Arial" panose="020B0604020202020204" pitchFamily="34" charset="0"/>
              </a:rPr>
              <a:t>to participate competitively </a:t>
            </a:r>
            <a:r>
              <a:rPr lang="en-NZ" sz="1200" kern="0" dirty="0">
                <a:solidFill>
                  <a:schemeClr val="tx1">
                    <a:lumMod val="65000"/>
                    <a:lumOff val="35000"/>
                  </a:schemeClr>
                </a:solidFill>
                <a:latin typeface="Barlow"/>
                <a:ea typeface="Barlow" charset="0"/>
                <a:cs typeface="Arial" panose="020B0604020202020204" pitchFamily="34" charset="0"/>
              </a:rPr>
              <a:t>remains at the top, with more than a third (36%) selecting this reason. This is a significantly higher result than the All Sports 2020/21 average (22%).</a:t>
            </a:r>
          </a:p>
          <a:p>
            <a:pPr defTabSz="798513" eaLnBrk="0" hangingPunct="0">
              <a:spcAft>
                <a:spcPts val="200"/>
              </a:spcAft>
              <a:defRPr/>
            </a:pPr>
            <a:endParaRPr lang="en-NZ" sz="1200" kern="0" dirty="0">
              <a:solidFill>
                <a:schemeClr val="tx1">
                  <a:lumMod val="65000"/>
                  <a:lumOff val="35000"/>
                </a:schemeClr>
              </a:solidFill>
              <a:latin typeface="Barlow"/>
              <a:ea typeface="Barlow" charset="0"/>
              <a:cs typeface="Arial" panose="020B0604020202020204" pitchFamily="34" charset="0"/>
            </a:endParaRPr>
          </a:p>
          <a:p>
            <a:pPr defTabSz="798513" eaLnBrk="0" hangingPunct="0">
              <a:spcAft>
                <a:spcPts val="200"/>
              </a:spcAft>
              <a:defRPr/>
            </a:pPr>
            <a:r>
              <a:rPr lang="en-NZ" sz="1200" kern="0" dirty="0">
                <a:solidFill>
                  <a:schemeClr val="tx1">
                    <a:lumMod val="65000"/>
                    <a:lumOff val="35000"/>
                  </a:schemeClr>
                </a:solidFill>
                <a:latin typeface="Barlow"/>
                <a:ea typeface="Barlow" charset="0"/>
                <a:cs typeface="Arial" panose="020B0604020202020204" pitchFamily="34" charset="0"/>
              </a:rPr>
              <a:t>Belonging </a:t>
            </a:r>
            <a:r>
              <a:rPr lang="en-NZ" sz="1200" i="1" kern="0" dirty="0">
                <a:solidFill>
                  <a:schemeClr val="tx1">
                    <a:lumMod val="65000"/>
                    <a:lumOff val="35000"/>
                  </a:schemeClr>
                </a:solidFill>
                <a:latin typeface="Barlow"/>
                <a:ea typeface="Barlow" charset="0"/>
                <a:cs typeface="Arial" panose="020B0604020202020204" pitchFamily="34" charset="0"/>
              </a:rPr>
              <a:t>to have fun </a:t>
            </a:r>
            <a:r>
              <a:rPr lang="en-NZ" sz="1200" kern="0" dirty="0">
                <a:solidFill>
                  <a:schemeClr val="tx1">
                    <a:lumMod val="65000"/>
                    <a:lumOff val="35000"/>
                  </a:schemeClr>
                </a:solidFill>
                <a:latin typeface="Barlow"/>
                <a:ea typeface="Barlow" charset="0"/>
                <a:cs typeface="Arial" panose="020B0604020202020204" pitchFamily="34" charset="0"/>
              </a:rPr>
              <a:t>and </a:t>
            </a:r>
            <a:r>
              <a:rPr lang="en-NZ" sz="1200" i="1" kern="0" dirty="0">
                <a:solidFill>
                  <a:schemeClr val="tx1">
                    <a:lumMod val="65000"/>
                    <a:lumOff val="35000"/>
                  </a:schemeClr>
                </a:solidFill>
                <a:latin typeface="Barlow"/>
                <a:ea typeface="Barlow" charset="0"/>
                <a:cs typeface="Arial" panose="020B0604020202020204" pitchFamily="34" charset="0"/>
              </a:rPr>
              <a:t>to socialise </a:t>
            </a:r>
            <a:r>
              <a:rPr lang="en-NZ" sz="1200" kern="0" dirty="0">
                <a:solidFill>
                  <a:schemeClr val="tx1">
                    <a:lumMod val="65000"/>
                    <a:lumOff val="35000"/>
                  </a:schemeClr>
                </a:solidFill>
                <a:latin typeface="Barlow"/>
                <a:ea typeface="Barlow" charset="0"/>
                <a:cs typeface="Arial" panose="020B0604020202020204" pitchFamily="34" charset="0"/>
              </a:rPr>
              <a:t>have both increased significantly since 2017 while belonging </a:t>
            </a:r>
            <a:r>
              <a:rPr lang="en-NZ" sz="1200" i="1" kern="0" dirty="0">
                <a:solidFill>
                  <a:schemeClr val="tx1">
                    <a:lumMod val="65000"/>
                    <a:lumOff val="35000"/>
                  </a:schemeClr>
                </a:solidFill>
                <a:latin typeface="Barlow"/>
                <a:ea typeface="Barlow" charset="0"/>
                <a:cs typeface="Arial" panose="020B0604020202020204" pitchFamily="34" charset="0"/>
              </a:rPr>
              <a:t>to learn/ improve skills </a:t>
            </a:r>
            <a:r>
              <a:rPr lang="en-NZ" sz="1200" kern="0" dirty="0">
                <a:solidFill>
                  <a:schemeClr val="tx1">
                    <a:lumMod val="65000"/>
                    <a:lumOff val="35000"/>
                  </a:schemeClr>
                </a:solidFill>
                <a:latin typeface="Barlow"/>
                <a:ea typeface="Barlow" charset="0"/>
                <a:cs typeface="Arial" panose="020B0604020202020204" pitchFamily="34" charset="0"/>
              </a:rPr>
              <a:t>has significantly declined.</a:t>
            </a:r>
          </a:p>
          <a:p>
            <a:pPr defTabSz="798513" eaLnBrk="0" hangingPunct="0">
              <a:spcAft>
                <a:spcPts val="200"/>
              </a:spcAft>
              <a:defRPr/>
            </a:pPr>
            <a:endParaRPr lang="en-GB" sz="1200" kern="0" dirty="0">
              <a:solidFill>
                <a:schemeClr val="tx1">
                  <a:lumMod val="65000"/>
                  <a:lumOff val="35000"/>
                </a:schemeClr>
              </a:solidFill>
              <a:latin typeface="Barlow"/>
              <a:ea typeface="Barlow" charset="0"/>
              <a:cs typeface="Arial" panose="020B0604020202020204" pitchFamily="34" charset="0"/>
            </a:endParaRPr>
          </a:p>
          <a:p>
            <a:pPr defTabSz="798513" eaLnBrk="0" hangingPunct="0">
              <a:spcAft>
                <a:spcPts val="200"/>
              </a:spcAft>
              <a:defRPr/>
            </a:pPr>
            <a:r>
              <a:rPr lang="en-NZ" sz="1200" b="1" kern="0" dirty="0">
                <a:solidFill>
                  <a:schemeClr val="tx1">
                    <a:lumMod val="65000"/>
                    <a:lumOff val="35000"/>
                  </a:schemeClr>
                </a:solidFill>
                <a:latin typeface="Barlow"/>
                <a:ea typeface="Barlow" charset="0"/>
                <a:cs typeface="Arial" panose="020B0604020202020204" pitchFamily="34" charset="0"/>
              </a:rPr>
              <a:t>Participants*</a:t>
            </a:r>
            <a:r>
              <a:rPr lang="en-NZ" sz="1200" kern="0" dirty="0">
                <a:solidFill>
                  <a:schemeClr val="tx1">
                    <a:lumMod val="65000"/>
                    <a:lumOff val="35000"/>
                  </a:schemeClr>
                </a:solidFill>
                <a:latin typeface="Barlow"/>
                <a:ea typeface="Barlow" charset="0"/>
                <a:cs typeface="Arial" panose="020B0604020202020204" pitchFamily="34" charset="0"/>
              </a:rPr>
              <a:t> are more likely than parents to state that the main reason they belong to a club is </a:t>
            </a:r>
            <a:r>
              <a:rPr lang="en-NZ" sz="1200" i="1" kern="0" dirty="0">
                <a:solidFill>
                  <a:schemeClr val="tx1">
                    <a:lumMod val="65000"/>
                    <a:lumOff val="35000"/>
                  </a:schemeClr>
                </a:solidFill>
                <a:latin typeface="Barlow"/>
                <a:ea typeface="Barlow" charset="0"/>
                <a:cs typeface="Arial" panose="020B0604020202020204" pitchFamily="34" charset="0"/>
              </a:rPr>
              <a:t>to participate competitively </a:t>
            </a:r>
            <a:r>
              <a:rPr lang="en-NZ" sz="1200" kern="0" dirty="0">
                <a:solidFill>
                  <a:schemeClr val="tx1">
                    <a:lumMod val="65000"/>
                    <a:lumOff val="35000"/>
                  </a:schemeClr>
                </a:solidFill>
                <a:latin typeface="Barlow"/>
                <a:ea typeface="Barlow" charset="0"/>
                <a:cs typeface="Arial" panose="020B0604020202020204" pitchFamily="34" charset="0"/>
              </a:rPr>
              <a:t>(48% vs. 19%), </a:t>
            </a:r>
            <a:r>
              <a:rPr lang="en-NZ" sz="1200" i="1" kern="0" dirty="0">
                <a:solidFill>
                  <a:schemeClr val="tx1">
                    <a:lumMod val="65000"/>
                    <a:lumOff val="35000"/>
                  </a:schemeClr>
                </a:solidFill>
                <a:latin typeface="Barlow"/>
                <a:ea typeface="Barlow" charset="0"/>
                <a:cs typeface="Arial" panose="020B0604020202020204" pitchFamily="34" charset="0"/>
              </a:rPr>
              <a:t>to get fit and healthy </a:t>
            </a:r>
            <a:r>
              <a:rPr lang="en-NZ" sz="1200" kern="0" dirty="0">
                <a:solidFill>
                  <a:schemeClr val="tx1">
                    <a:lumMod val="65000"/>
                    <a:lumOff val="35000"/>
                  </a:schemeClr>
                </a:solidFill>
                <a:latin typeface="Barlow"/>
                <a:ea typeface="Barlow" charset="0"/>
                <a:cs typeface="Arial" panose="020B0604020202020204" pitchFamily="34" charset="0"/>
              </a:rPr>
              <a:t>(16% vs. 10%) or </a:t>
            </a:r>
            <a:r>
              <a:rPr lang="en-NZ" sz="1200" i="1" kern="0" dirty="0">
                <a:solidFill>
                  <a:schemeClr val="tx1">
                    <a:lumMod val="65000"/>
                    <a:lumOff val="35000"/>
                  </a:schemeClr>
                </a:solidFill>
                <a:latin typeface="Barlow"/>
                <a:ea typeface="Barlow" charset="0"/>
                <a:cs typeface="Arial" panose="020B0604020202020204" pitchFamily="34" charset="0"/>
              </a:rPr>
              <a:t>to socialise </a:t>
            </a:r>
            <a:r>
              <a:rPr lang="en-NZ" sz="1200" kern="0" dirty="0">
                <a:solidFill>
                  <a:schemeClr val="tx1">
                    <a:lumMod val="65000"/>
                    <a:lumOff val="35000"/>
                  </a:schemeClr>
                </a:solidFill>
                <a:latin typeface="Barlow"/>
                <a:ea typeface="Barlow" charset="0"/>
                <a:cs typeface="Arial" panose="020B0604020202020204" pitchFamily="34" charset="0"/>
              </a:rPr>
              <a:t>(7% vs. 2%). </a:t>
            </a:r>
            <a:r>
              <a:rPr lang="en-NZ" sz="1200" b="1" kern="0" dirty="0">
                <a:solidFill>
                  <a:schemeClr val="tx1">
                    <a:lumMod val="65000"/>
                    <a:lumOff val="35000"/>
                  </a:schemeClr>
                </a:solidFill>
                <a:latin typeface="Barlow"/>
                <a:ea typeface="Barlow" charset="0"/>
                <a:cs typeface="Arial" panose="020B0604020202020204" pitchFamily="34" charset="0"/>
              </a:rPr>
              <a:t>Parents </a:t>
            </a:r>
            <a:r>
              <a:rPr lang="en-NZ" sz="1200" kern="0" dirty="0">
                <a:solidFill>
                  <a:schemeClr val="tx1">
                    <a:lumMod val="65000"/>
                    <a:lumOff val="35000"/>
                  </a:schemeClr>
                </a:solidFill>
                <a:latin typeface="Barlow"/>
                <a:ea typeface="Barlow" charset="0"/>
                <a:cs typeface="Arial" panose="020B0604020202020204" pitchFamily="34" charset="0"/>
              </a:rPr>
              <a:t>are more likely than participants to indicate their child belongs </a:t>
            </a:r>
            <a:r>
              <a:rPr lang="en-NZ" sz="1200" i="1" kern="0" dirty="0">
                <a:solidFill>
                  <a:schemeClr val="tx1">
                    <a:lumMod val="65000"/>
                    <a:lumOff val="35000"/>
                  </a:schemeClr>
                </a:solidFill>
                <a:latin typeface="Barlow"/>
                <a:ea typeface="Barlow" charset="0"/>
                <a:cs typeface="Arial" panose="020B0604020202020204" pitchFamily="34" charset="0"/>
              </a:rPr>
              <a:t>to have fun </a:t>
            </a:r>
            <a:r>
              <a:rPr lang="en-NZ" sz="1200" kern="0" dirty="0">
                <a:solidFill>
                  <a:schemeClr val="tx1">
                    <a:lumMod val="65000"/>
                    <a:lumOff val="35000"/>
                  </a:schemeClr>
                </a:solidFill>
                <a:latin typeface="Barlow"/>
                <a:ea typeface="Barlow" charset="0"/>
                <a:cs typeface="Arial" panose="020B0604020202020204" pitchFamily="34" charset="0"/>
              </a:rPr>
              <a:t>(29% vs. 9%) or </a:t>
            </a:r>
            <a:r>
              <a:rPr lang="en-NZ" sz="1200" i="1" kern="0" dirty="0">
                <a:solidFill>
                  <a:schemeClr val="tx1">
                    <a:lumMod val="65000"/>
                    <a:lumOff val="35000"/>
                  </a:schemeClr>
                </a:solidFill>
                <a:latin typeface="Barlow"/>
                <a:ea typeface="Barlow" charset="0"/>
                <a:cs typeface="Arial" panose="020B0604020202020204" pitchFamily="34" charset="0"/>
              </a:rPr>
              <a:t>to learn/ improve skills </a:t>
            </a:r>
            <a:r>
              <a:rPr lang="en-NZ" sz="1200" kern="0" dirty="0">
                <a:solidFill>
                  <a:schemeClr val="tx1">
                    <a:lumMod val="65000"/>
                    <a:lumOff val="35000"/>
                  </a:schemeClr>
                </a:solidFill>
                <a:latin typeface="Barlow"/>
                <a:ea typeface="Barlow" charset="0"/>
                <a:cs typeface="Arial" panose="020B0604020202020204" pitchFamily="34" charset="0"/>
              </a:rPr>
              <a:t>(38% vs. 8%). </a:t>
            </a:r>
          </a:p>
          <a:p>
            <a:pPr defTabSz="798513" eaLnBrk="0" hangingPunct="0">
              <a:spcAft>
                <a:spcPts val="200"/>
              </a:spcAft>
              <a:defRPr/>
            </a:pPr>
            <a:endParaRPr lang="en-NZ" sz="1200" kern="0" dirty="0">
              <a:solidFill>
                <a:schemeClr val="tx1">
                  <a:lumMod val="65000"/>
                  <a:lumOff val="35000"/>
                </a:schemeClr>
              </a:solidFill>
              <a:latin typeface="Barlow"/>
              <a:ea typeface="Barlow" charset="0"/>
              <a:cs typeface="Arial" panose="020B0604020202020204" pitchFamily="34" charset="0"/>
            </a:endParaRPr>
          </a:p>
          <a:p>
            <a:pPr defTabSz="798513" eaLnBrk="0" hangingPunct="0">
              <a:spcAft>
                <a:spcPts val="200"/>
              </a:spcAft>
              <a:defRPr/>
            </a:pPr>
            <a:r>
              <a:rPr lang="en-NZ"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Those of </a:t>
            </a:r>
            <a:r>
              <a:rPr lang="en-NZ" sz="1200" b="1" kern="0" dirty="0">
                <a:solidFill>
                  <a:schemeClr val="tx1">
                    <a:lumMod val="65000"/>
                    <a:lumOff val="35000"/>
                  </a:schemeClr>
                </a:solidFill>
                <a:latin typeface="Barlow" panose="00000500000000000000" pitchFamily="2" charset="0"/>
                <a:ea typeface="Barlow" charset="0"/>
                <a:cs typeface="Arial" panose="020B0604020202020204" pitchFamily="34" charset="0"/>
              </a:rPr>
              <a:t>Pasifika, Asian/Indian </a:t>
            </a:r>
            <a:r>
              <a:rPr lang="en-NZ"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and </a:t>
            </a:r>
            <a:r>
              <a:rPr lang="en-NZ" sz="1200" b="1" kern="0" dirty="0">
                <a:solidFill>
                  <a:schemeClr val="tx1">
                    <a:lumMod val="65000"/>
                    <a:lumOff val="35000"/>
                  </a:schemeClr>
                </a:solidFill>
                <a:latin typeface="Barlow" panose="00000500000000000000" pitchFamily="2" charset="0"/>
                <a:ea typeface="Barlow" charset="0"/>
                <a:cs typeface="Arial" panose="020B0604020202020204" pitchFamily="34" charset="0"/>
              </a:rPr>
              <a:t>M</a:t>
            </a:r>
            <a:r>
              <a:rPr lang="en-NZ" sz="1200" b="1" kern="0" dirty="0">
                <a:solidFill>
                  <a:schemeClr val="tx1">
                    <a:lumMod val="65000"/>
                    <a:lumOff val="35000"/>
                  </a:schemeClr>
                </a:solidFill>
                <a:latin typeface="Barlow" panose="00000500000000000000" pitchFamily="2" charset="0"/>
                <a:ea typeface="Barlow" charset="0"/>
                <a:cs typeface="Calibri" panose="020F0502020204030204" pitchFamily="34" charset="0"/>
              </a:rPr>
              <a:t>āori </a:t>
            </a:r>
            <a:r>
              <a:rPr lang="en-NZ" sz="1200" kern="0" dirty="0">
                <a:solidFill>
                  <a:schemeClr val="tx1">
                    <a:lumMod val="65000"/>
                    <a:lumOff val="35000"/>
                  </a:schemeClr>
                </a:solidFill>
                <a:latin typeface="Barlow" panose="00000500000000000000" pitchFamily="2" charset="0"/>
                <a:ea typeface="Barlow" charset="0"/>
                <a:cs typeface="Calibri" panose="020F0502020204030204" pitchFamily="34" charset="0"/>
              </a:rPr>
              <a:t>ethnicities are more likely to belong to their club </a:t>
            </a:r>
            <a:r>
              <a:rPr lang="en-NZ" sz="1200" i="1" kern="0" dirty="0">
                <a:solidFill>
                  <a:schemeClr val="tx1">
                    <a:lumMod val="65000"/>
                    <a:lumOff val="35000"/>
                  </a:schemeClr>
                </a:solidFill>
                <a:latin typeface="Barlow" panose="00000500000000000000" pitchFamily="2" charset="0"/>
                <a:ea typeface="Barlow" charset="0"/>
                <a:cs typeface="Calibri" panose="020F0502020204030204" pitchFamily="34" charset="0"/>
              </a:rPr>
              <a:t>to learn/ improve skills </a:t>
            </a:r>
            <a:r>
              <a:rPr lang="en-NZ" sz="1200" kern="0" dirty="0">
                <a:solidFill>
                  <a:schemeClr val="tx1">
                    <a:lumMod val="65000"/>
                    <a:lumOff val="35000"/>
                  </a:schemeClr>
                </a:solidFill>
                <a:latin typeface="Barlow" panose="00000500000000000000" pitchFamily="2" charset="0"/>
                <a:ea typeface="Barlow" charset="0"/>
                <a:cs typeface="Calibri" panose="020F0502020204030204" pitchFamily="34" charset="0"/>
              </a:rPr>
              <a:t>(36%, 34% and 28% respectively vs. 21%). </a:t>
            </a:r>
            <a:endParaRPr lang="en-NZ" sz="1200" kern="0" dirty="0">
              <a:solidFill>
                <a:schemeClr val="tx1">
                  <a:lumMod val="65000"/>
                  <a:lumOff val="35000"/>
                </a:schemeClr>
              </a:solidFill>
              <a:latin typeface="Barlow" panose="00000500000000000000" pitchFamily="2" charset="0"/>
              <a:ea typeface="Barlow" charset="0"/>
              <a:cs typeface="Arial" panose="020B0604020202020204" pitchFamily="34" charset="0"/>
            </a:endParaRPr>
          </a:p>
          <a:p>
            <a:pPr defTabSz="798513" eaLnBrk="0" hangingPunct="0">
              <a:spcAft>
                <a:spcPts val="200"/>
              </a:spcAft>
              <a:defRPr/>
            </a:pPr>
            <a:endParaRPr lang="en-GB" sz="1200" kern="0" dirty="0">
              <a:solidFill>
                <a:schemeClr val="tx1">
                  <a:lumMod val="65000"/>
                  <a:lumOff val="35000"/>
                </a:schemeClr>
              </a:solidFill>
              <a:latin typeface="Barlow"/>
              <a:ea typeface="Barlow" charset="0"/>
              <a:cs typeface="Arial" panose="020B0604020202020204" pitchFamily="34" charset="0"/>
            </a:endParaRPr>
          </a:p>
          <a:p>
            <a:pPr defTabSz="798513" eaLnBrk="0" hangingPunct="0">
              <a:spcAft>
                <a:spcPts val="200"/>
              </a:spcAft>
              <a:defRPr/>
            </a:pPr>
            <a:endParaRPr lang="en-GB" sz="1200" kern="0" dirty="0">
              <a:solidFill>
                <a:schemeClr val="tx1">
                  <a:lumMod val="65000"/>
                  <a:lumOff val="35000"/>
                </a:schemeClr>
              </a:solidFill>
              <a:latin typeface="Barlow"/>
              <a:ea typeface="Barlow" charset="0"/>
              <a:cs typeface="Arial" panose="020B0604020202020204" pitchFamily="34" charset="0"/>
            </a:endParaRPr>
          </a:p>
        </p:txBody>
      </p:sp>
      <p:sp>
        <p:nvSpPr>
          <p:cNvPr id="9" name="TextBox 8"/>
          <p:cNvSpPr txBox="1"/>
          <p:nvPr/>
        </p:nvSpPr>
        <p:spPr>
          <a:xfrm>
            <a:off x="493873" y="6325491"/>
            <a:ext cx="4285945" cy="338554"/>
          </a:xfrm>
          <a:prstGeom prst="rect">
            <a:avLst/>
          </a:prstGeom>
          <a:solidFill>
            <a:schemeClr val="bg1"/>
          </a:solidFill>
        </p:spPr>
        <p:txBody>
          <a:bodyPr wrap="square" rtlCol="0" anchor="b">
            <a:spAutoFit/>
          </a:bodyPr>
          <a:lstStyle/>
          <a:p>
            <a:pPr>
              <a:spcBef>
                <a:spcPts val="0"/>
              </a:spcBef>
            </a:pPr>
            <a:r>
              <a:rPr lang="en-NZ" sz="800" dirty="0">
                <a:solidFill>
                  <a:schemeClr val="tx1">
                    <a:lumMod val="65000"/>
                    <a:lumOff val="35000"/>
                  </a:schemeClr>
                </a:solidFill>
                <a:latin typeface="Barlow"/>
              </a:rPr>
              <a:t>Base: </a:t>
            </a:r>
            <a:r>
              <a:rPr lang="en-US" sz="800" dirty="0">
                <a:solidFill>
                  <a:schemeClr val="tx1">
                    <a:lumMod val="65000"/>
                    <a:lumOff val="35000"/>
                  </a:schemeClr>
                </a:solidFill>
                <a:latin typeface="Barlow"/>
              </a:rPr>
              <a:t>All respondents who are members 2017/2021 (n=1,901/1,505)</a:t>
            </a:r>
          </a:p>
          <a:p>
            <a:pPr>
              <a:spcBef>
                <a:spcPts val="0"/>
              </a:spcBef>
            </a:pPr>
            <a:r>
              <a:rPr lang="en-NZ" sz="800" dirty="0">
                <a:solidFill>
                  <a:schemeClr val="tx1">
                    <a:lumMod val="65000"/>
                    <a:lumOff val="35000"/>
                  </a:schemeClr>
                </a:solidFill>
                <a:latin typeface="Barlow"/>
              </a:rPr>
              <a:t>Q4. What is the </a:t>
            </a:r>
            <a:r>
              <a:rPr lang="en-NZ" sz="800" b="1" dirty="0">
                <a:solidFill>
                  <a:schemeClr val="tx1">
                    <a:lumMod val="65000"/>
                    <a:lumOff val="35000"/>
                  </a:schemeClr>
                </a:solidFill>
                <a:latin typeface="Barlow"/>
              </a:rPr>
              <a:t>main</a:t>
            </a:r>
            <a:r>
              <a:rPr lang="en-NZ" sz="800" dirty="0">
                <a:solidFill>
                  <a:schemeClr val="tx1">
                    <a:lumMod val="65000"/>
                    <a:lumOff val="35000"/>
                  </a:schemeClr>
                </a:solidFill>
                <a:latin typeface="Barlow"/>
              </a:rPr>
              <a:t> reason you/ your child belong/ belongs to an athletics club?</a:t>
            </a:r>
            <a:endParaRPr lang="en-US" sz="800" dirty="0">
              <a:solidFill>
                <a:schemeClr val="tx1">
                  <a:lumMod val="65000"/>
                  <a:lumOff val="35000"/>
                </a:schemeClr>
              </a:solidFill>
              <a:latin typeface="Barlow"/>
            </a:endParaRPr>
          </a:p>
        </p:txBody>
      </p:sp>
      <p:sp>
        <p:nvSpPr>
          <p:cNvPr id="11" name="Title 1"/>
          <p:cNvSpPr txBox="1">
            <a:spLocks/>
          </p:cNvSpPr>
          <p:nvPr/>
        </p:nvSpPr>
        <p:spPr>
          <a:xfrm>
            <a:off x="414217" y="174664"/>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GB" sz="2800" b="1" dirty="0">
                <a:solidFill>
                  <a:srgbClr val="9C132A"/>
                </a:solidFill>
                <a:latin typeface="Barlow"/>
                <a:ea typeface="Barlow Black" charset="0"/>
                <a:cs typeface="Arial" panose="020B0604020202020204" pitchFamily="34" charset="0"/>
              </a:rPr>
              <a:t>The most common main reason to belong to a club is </a:t>
            </a:r>
            <a:r>
              <a:rPr lang="en-GB" sz="2800" b="1" i="1" dirty="0">
                <a:solidFill>
                  <a:srgbClr val="9C132A"/>
                </a:solidFill>
                <a:latin typeface="Barlow"/>
                <a:ea typeface="Barlow Black" charset="0"/>
                <a:cs typeface="Arial" panose="020B0604020202020204" pitchFamily="34" charset="0"/>
              </a:rPr>
              <a:t>to participate competitively</a:t>
            </a:r>
          </a:p>
        </p:txBody>
      </p:sp>
      <p:cxnSp>
        <p:nvCxnSpPr>
          <p:cNvPr id="12" name="Straight Connector 11"/>
          <p:cNvCxnSpPr>
            <a:cxnSpLocks/>
          </p:cNvCxnSpPr>
          <p:nvPr/>
        </p:nvCxnSpPr>
        <p:spPr>
          <a:xfrm>
            <a:off x="5045139" y="1355630"/>
            <a:ext cx="0" cy="443783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605525" y="6286957"/>
            <a:ext cx="279446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a:t>
            </a:r>
            <a:r>
              <a:rPr lang="en-US" sz="800" dirty="0">
                <a:solidFill>
                  <a:schemeClr val="tx1">
                    <a:lumMod val="65000"/>
                    <a:lumOff val="35000"/>
                  </a:schemeClr>
                </a:solidFill>
                <a:latin typeface="Barlow"/>
                <a:sym typeface="Wingdings 3"/>
              </a:rPr>
              <a:t>Significantly higher/lower than Total Athletics 2017</a:t>
            </a:r>
            <a:endParaRPr lang="en-NZ" sz="800" dirty="0">
              <a:solidFill>
                <a:schemeClr val="tx1">
                  <a:lumMod val="65000"/>
                  <a:lumOff val="35000"/>
                </a:schemeClr>
              </a:solidFill>
              <a:latin typeface="Barlow"/>
              <a:sym typeface="Wingdings 3"/>
            </a:endParaRPr>
          </a:p>
          <a:p>
            <a:r>
              <a:rPr lang="en-NZ" sz="1400" b="1" dirty="0">
                <a:solidFill>
                  <a:srgbClr val="218535"/>
                </a:solidFill>
                <a:latin typeface="Barlow"/>
                <a:cs typeface="Arial"/>
                <a:sym typeface="Wingdings 3"/>
              </a:rPr>
              <a:t>□</a:t>
            </a:r>
            <a:r>
              <a:rPr lang="en-NZ" sz="1400" b="1" dirty="0">
                <a:solidFill>
                  <a:srgbClr val="DC0015"/>
                </a:solidFill>
                <a:latin typeface="Barlow"/>
                <a:cs typeface="Arial"/>
                <a:sym typeface="Wingdings 3"/>
              </a:rPr>
              <a:t>□ </a:t>
            </a:r>
            <a:r>
              <a:rPr lang="en-NZ" sz="800" dirty="0">
                <a:solidFill>
                  <a:schemeClr val="tx1">
                    <a:lumMod val="65000"/>
                    <a:lumOff val="35000"/>
                  </a:schemeClr>
                </a:solidFill>
                <a:latin typeface="Barlow"/>
                <a:sym typeface="Wingdings 3"/>
              </a:rPr>
              <a:t>Significantly higher/lower than All Sports 2020/21</a:t>
            </a:r>
            <a:endParaRPr lang="en-NZ" sz="800" dirty="0">
              <a:solidFill>
                <a:schemeClr val="tx1">
                  <a:lumMod val="65000"/>
                  <a:lumOff val="35000"/>
                </a:schemeClr>
              </a:solidFill>
              <a:latin typeface="Barlow"/>
            </a:endParaRPr>
          </a:p>
        </p:txBody>
      </p:sp>
      <p:sp>
        <p:nvSpPr>
          <p:cNvPr id="10" name="TextBox 9">
            <a:extLst>
              <a:ext uri="{FF2B5EF4-FFF2-40B4-BE49-F238E27FC236}">
                <a16:creationId xmlns:a16="http://schemas.microsoft.com/office/drawing/2014/main" id="{C2289EFA-48EA-4E3B-9BBE-8DE37D60BC7A}"/>
              </a:ext>
            </a:extLst>
          </p:cNvPr>
          <p:cNvSpPr txBox="1"/>
          <p:nvPr/>
        </p:nvSpPr>
        <p:spPr>
          <a:xfrm>
            <a:off x="8746435" y="6009320"/>
            <a:ext cx="3010649" cy="230832"/>
          </a:xfrm>
          <a:prstGeom prst="rect">
            <a:avLst/>
          </a:prstGeom>
          <a:noFill/>
        </p:spPr>
        <p:txBody>
          <a:bodyPr wrap="square" rtlCol="0">
            <a:spAutoFit/>
          </a:bodyPr>
          <a:lstStyle/>
          <a:p>
            <a:r>
              <a:rPr lang="en-US" sz="900" dirty="0">
                <a:solidFill>
                  <a:srgbClr val="000000">
                    <a:lumMod val="65000"/>
                    <a:lumOff val="35000"/>
                  </a:srgbClr>
                </a:solidFill>
                <a:latin typeface="Barlow"/>
              </a:rPr>
              <a:t>* See page 3 for the definition of ‘participant’ and ‘parent’</a:t>
            </a:r>
            <a:endParaRPr lang="en-NZ" sz="900" dirty="0">
              <a:solidFill>
                <a:srgbClr val="000000">
                  <a:lumMod val="65000"/>
                  <a:lumOff val="35000"/>
                </a:srgbClr>
              </a:solidFill>
              <a:latin typeface="Barlow"/>
            </a:endParaRPr>
          </a:p>
        </p:txBody>
      </p:sp>
    </p:spTree>
    <p:extLst>
      <p:ext uri="{BB962C8B-B14F-4D97-AF65-F5344CB8AC3E}">
        <p14:creationId xmlns:p14="http://schemas.microsoft.com/office/powerpoint/2010/main" val="3108417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t1">
            <a:extLst>
              <a:ext uri="{FF2B5EF4-FFF2-40B4-BE49-F238E27FC236}">
                <a16:creationId xmlns:a16="http://schemas.microsoft.com/office/drawing/2014/main" id="{7284386E-099C-4E65-8334-69E3A2D64D07}"/>
              </a:ext>
            </a:extLst>
          </p:cNvPr>
          <p:cNvGraphicFramePr/>
          <p:nvPr>
            <p:extLst>
              <p:ext uri="{D42A27DB-BD31-4B8C-83A1-F6EECF244321}">
                <p14:modId xmlns:p14="http://schemas.microsoft.com/office/powerpoint/2010/main" val="2094656497"/>
              </p:ext>
            </p:extLst>
          </p:nvPr>
        </p:nvGraphicFramePr>
        <p:xfrm>
          <a:off x="326527" y="1990400"/>
          <a:ext cx="11231489"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48" name="TextBox 147"/>
          <p:cNvSpPr txBox="1"/>
          <p:nvPr/>
        </p:nvSpPr>
        <p:spPr>
          <a:xfrm>
            <a:off x="6900886" y="193041"/>
            <a:ext cx="720676" cy="35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3000" b="1" i="0" u="none" strike="noStrike" kern="1200" cap="none" spc="0" normalizeH="0" baseline="0" noProof="0" dirty="0">
                <a:ln>
                  <a:noFill/>
                </a:ln>
                <a:solidFill>
                  <a:srgbClr val="FFFFFF"/>
                </a:solidFill>
                <a:effectLst/>
                <a:uLnTx/>
                <a:uFillTx/>
                <a:latin typeface="Arial" panose="020B0604020202020204" pitchFamily="34" charset="0"/>
                <a:ea typeface="Barlow" charset="0"/>
                <a:cs typeface="Arial" panose="020B0604020202020204" pitchFamily="34" charset="0"/>
              </a:rPr>
              <a:t>1</a:t>
            </a:r>
          </a:p>
        </p:txBody>
      </p:sp>
      <p:sp>
        <p:nvSpPr>
          <p:cNvPr id="9" name="TextBox 8"/>
          <p:cNvSpPr txBox="1"/>
          <p:nvPr/>
        </p:nvSpPr>
        <p:spPr>
          <a:xfrm>
            <a:off x="493873" y="6325491"/>
            <a:ext cx="4285945" cy="338554"/>
          </a:xfrm>
          <a:prstGeom prst="rect">
            <a:avLst/>
          </a:prstGeom>
          <a:solidFill>
            <a:schemeClr val="bg1"/>
          </a:solidFill>
        </p:spPr>
        <p:txBody>
          <a:bodyPr wrap="square" rtlCol="0" anchor="b">
            <a:spAutoFit/>
          </a:bodyPr>
          <a:lstStyle/>
          <a:p>
            <a:pPr>
              <a:spcBef>
                <a:spcPts val="0"/>
              </a:spcBef>
            </a:pPr>
            <a:r>
              <a:rPr lang="en-NZ" sz="800" dirty="0">
                <a:solidFill>
                  <a:schemeClr val="tx1">
                    <a:lumMod val="65000"/>
                    <a:lumOff val="35000"/>
                  </a:schemeClr>
                </a:solidFill>
                <a:latin typeface="Barlow"/>
              </a:rPr>
              <a:t>Base: </a:t>
            </a:r>
            <a:r>
              <a:rPr lang="en-US" sz="800" dirty="0">
                <a:solidFill>
                  <a:schemeClr val="tx1">
                    <a:lumMod val="65000"/>
                    <a:lumOff val="35000"/>
                  </a:schemeClr>
                </a:solidFill>
                <a:latin typeface="Barlow"/>
              </a:rPr>
              <a:t>All respondents who are members (n=1,505)</a:t>
            </a:r>
          </a:p>
          <a:p>
            <a:pPr>
              <a:spcBef>
                <a:spcPts val="0"/>
              </a:spcBef>
            </a:pPr>
            <a:r>
              <a:rPr lang="en-NZ" sz="800" dirty="0">
                <a:solidFill>
                  <a:schemeClr val="tx1">
                    <a:lumMod val="65000"/>
                    <a:lumOff val="35000"/>
                  </a:schemeClr>
                </a:solidFill>
                <a:latin typeface="Barlow"/>
              </a:rPr>
              <a:t>Q4. What is the </a:t>
            </a:r>
            <a:r>
              <a:rPr lang="en-NZ" sz="800" b="1" dirty="0">
                <a:solidFill>
                  <a:schemeClr val="tx1">
                    <a:lumMod val="65000"/>
                    <a:lumOff val="35000"/>
                  </a:schemeClr>
                </a:solidFill>
                <a:latin typeface="Barlow"/>
              </a:rPr>
              <a:t>main</a:t>
            </a:r>
            <a:r>
              <a:rPr lang="en-NZ" sz="800" dirty="0">
                <a:solidFill>
                  <a:schemeClr val="tx1">
                    <a:lumMod val="65000"/>
                    <a:lumOff val="35000"/>
                  </a:schemeClr>
                </a:solidFill>
                <a:latin typeface="Barlow"/>
              </a:rPr>
              <a:t> reason you/ your child belong/ belongs to an athletics club?</a:t>
            </a:r>
            <a:endParaRPr lang="en-US" sz="800" dirty="0">
              <a:solidFill>
                <a:schemeClr val="tx1">
                  <a:lumMod val="65000"/>
                  <a:lumOff val="35000"/>
                </a:schemeClr>
              </a:solidFill>
              <a:latin typeface="Barlow"/>
            </a:endParaRPr>
          </a:p>
        </p:txBody>
      </p:sp>
      <p:sp>
        <p:nvSpPr>
          <p:cNvPr id="11" name="Title 1"/>
          <p:cNvSpPr txBox="1">
            <a:spLocks/>
          </p:cNvSpPr>
          <p:nvPr/>
        </p:nvSpPr>
        <p:spPr>
          <a:xfrm>
            <a:off x="412478" y="127458"/>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GB" sz="2800" b="1" dirty="0">
                <a:solidFill>
                  <a:srgbClr val="9C132A"/>
                </a:solidFill>
                <a:latin typeface="Barlow"/>
                <a:ea typeface="Barlow Black" charset="0"/>
                <a:cs typeface="Arial" panose="020B0604020202020204" pitchFamily="34" charset="0"/>
              </a:rPr>
              <a:t>The main reason to belong to a club changes with age</a:t>
            </a:r>
          </a:p>
        </p:txBody>
      </p:sp>
      <p:sp>
        <p:nvSpPr>
          <p:cNvPr id="15" name="Rectangle 15">
            <a:extLst>
              <a:ext uri="{FF2B5EF4-FFF2-40B4-BE49-F238E27FC236}">
                <a16:creationId xmlns:a16="http://schemas.microsoft.com/office/drawing/2014/main" id="{2524D67A-E59A-4F55-9819-76CCE29F42D1}"/>
              </a:ext>
            </a:extLst>
          </p:cNvPr>
          <p:cNvSpPr>
            <a:spLocks noChangeArrowheads="1"/>
          </p:cNvSpPr>
          <p:nvPr/>
        </p:nvSpPr>
        <p:spPr bwMode="gray">
          <a:xfrm>
            <a:off x="3222209" y="1713401"/>
            <a:ext cx="1949252" cy="276999"/>
          </a:xfrm>
          <a:prstGeom prst="rect">
            <a:avLst/>
          </a:prstGeom>
          <a:noFill/>
          <a:ln w="9525" algn="ctr">
            <a:noFill/>
            <a:miter lim="800000"/>
            <a:headEnd/>
            <a:tailEnd/>
          </a:ln>
        </p:spPr>
        <p:txBody>
          <a:bodyPr wrap="none" lIns="0" tIns="45720" rIns="0" bIns="45720">
            <a:spAutoFit/>
          </a:bodyPr>
          <a:lstStyle/>
          <a:p>
            <a:pPr marL="0" marR="0" lvl="0" indent="0" algn="l" defTabSz="1019175" rtl="0" eaLnBrk="1" fontAlgn="auto" latinLnBrk="0" hangingPunct="1">
              <a:lnSpc>
                <a:spcPct val="100000"/>
              </a:lnSpc>
              <a:spcBef>
                <a:spcPts val="0"/>
              </a:spcBef>
              <a:spcAft>
                <a:spcPts val="0"/>
              </a:spcAft>
              <a:buClrTx/>
              <a:buSzTx/>
              <a:buFontTx/>
              <a:buNone/>
              <a:tabLst/>
              <a:defRPr/>
            </a:pPr>
            <a:r>
              <a:rPr lang="en-US" sz="1200" b="1" dirty="0">
                <a:solidFill>
                  <a:schemeClr val="tx2"/>
                </a:solidFill>
                <a:latin typeface="Barlow"/>
                <a:cs typeface="Arial" panose="020B0604020202020204" pitchFamily="34" charset="0"/>
              </a:rPr>
              <a:t>Main r</a:t>
            </a:r>
            <a:r>
              <a:rPr kumimoji="0" lang="en-US" sz="1200" b="1" i="0" u="none" strike="noStrike" kern="1200" cap="none" spc="0" normalizeH="0" baseline="0" noProof="0" dirty="0">
                <a:ln>
                  <a:noFill/>
                </a:ln>
                <a:solidFill>
                  <a:schemeClr val="tx2"/>
                </a:solidFill>
                <a:effectLst/>
                <a:uLnTx/>
                <a:uFillTx/>
                <a:latin typeface="Barlow"/>
                <a:cs typeface="Arial" panose="020B0604020202020204" pitchFamily="34" charset="0"/>
              </a:rPr>
              <a:t>eason for belonging</a:t>
            </a:r>
          </a:p>
        </p:txBody>
      </p:sp>
      <p:sp>
        <p:nvSpPr>
          <p:cNvPr id="10" name="Rectangle 9">
            <a:extLst>
              <a:ext uri="{FF2B5EF4-FFF2-40B4-BE49-F238E27FC236}">
                <a16:creationId xmlns:a16="http://schemas.microsoft.com/office/drawing/2014/main" id="{725D9EAB-0B9D-4647-B21C-0B225E4BF7B7}"/>
              </a:ext>
            </a:extLst>
          </p:cNvPr>
          <p:cNvSpPr/>
          <p:nvPr/>
        </p:nvSpPr>
        <p:spPr>
          <a:xfrm>
            <a:off x="461297" y="989307"/>
            <a:ext cx="11366636" cy="307777"/>
          </a:xfrm>
          <a:prstGeom prst="rect">
            <a:avLst/>
          </a:prstGeom>
        </p:spPr>
        <p:txBody>
          <a:bodyPr wrap="square">
            <a:spAutoFit/>
          </a:bodyPr>
          <a:lstStyle/>
          <a:p>
            <a:r>
              <a:rPr lang="en-NZ" sz="1400" dirty="0">
                <a:solidFill>
                  <a:schemeClr val="tx1">
                    <a:lumMod val="65000"/>
                    <a:lumOff val="35000"/>
                  </a:schemeClr>
                </a:solidFill>
                <a:latin typeface="Barlow"/>
              </a:rPr>
              <a:t>Those aged 5-12 mostly belong </a:t>
            </a:r>
            <a:r>
              <a:rPr lang="en-NZ" sz="1400" i="1" dirty="0">
                <a:solidFill>
                  <a:schemeClr val="tx1">
                    <a:lumMod val="65000"/>
                    <a:lumOff val="35000"/>
                  </a:schemeClr>
                </a:solidFill>
                <a:latin typeface="Barlow"/>
              </a:rPr>
              <a:t>to learn/ improve skills </a:t>
            </a:r>
            <a:r>
              <a:rPr lang="en-NZ" sz="1400" dirty="0">
                <a:solidFill>
                  <a:schemeClr val="tx1">
                    <a:lumMod val="65000"/>
                    <a:lumOff val="35000"/>
                  </a:schemeClr>
                </a:solidFill>
                <a:latin typeface="Barlow"/>
              </a:rPr>
              <a:t>but as people get older this changes to belonging </a:t>
            </a:r>
            <a:r>
              <a:rPr lang="en-NZ" sz="1400" i="1" dirty="0">
                <a:solidFill>
                  <a:schemeClr val="tx1">
                    <a:lumMod val="65000"/>
                    <a:lumOff val="35000"/>
                  </a:schemeClr>
                </a:solidFill>
                <a:latin typeface="Barlow"/>
              </a:rPr>
              <a:t>to participate competitively. </a:t>
            </a:r>
            <a:r>
              <a:rPr lang="en-NZ" sz="1400" dirty="0">
                <a:solidFill>
                  <a:schemeClr val="tx1">
                    <a:lumMod val="65000"/>
                    <a:lumOff val="35000"/>
                  </a:schemeClr>
                </a:solidFill>
                <a:latin typeface="Barlow"/>
              </a:rPr>
              <a:t> </a:t>
            </a:r>
          </a:p>
        </p:txBody>
      </p:sp>
    </p:spTree>
    <p:extLst>
      <p:ext uri="{BB962C8B-B14F-4D97-AF65-F5344CB8AC3E}">
        <p14:creationId xmlns:p14="http://schemas.microsoft.com/office/powerpoint/2010/main" val="1260703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8212938"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chemeClr val="bg1"/>
                </a:solidFill>
                <a:latin typeface="Barlow"/>
                <a:ea typeface="Barlow Black" charset="0"/>
                <a:cs typeface="Arial" panose="020B0604020202020204" pitchFamily="34" charset="0"/>
              </a:rPr>
              <a:t>What is causing these ratings?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2051701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31975888"/>
              </p:ext>
            </p:extLst>
          </p:nvPr>
        </p:nvGraphicFramePr>
        <p:xfrm>
          <a:off x="3625850" y="1294582"/>
          <a:ext cx="7714177" cy="4542685"/>
        </p:xfrm>
        <a:graphic>
          <a:graphicData uri="http://schemas.openxmlformats.org/drawingml/2006/table">
            <a:tbl>
              <a:tblPr firstRow="1" bandRow="1">
                <a:tableStyleId>{2D5ABB26-0587-4C30-8999-92F81FD0307C}</a:tableStyleId>
              </a:tblPr>
              <a:tblGrid>
                <a:gridCol w="4885852">
                  <a:extLst>
                    <a:ext uri="{9D8B030D-6E8A-4147-A177-3AD203B41FA5}">
                      <a16:colId xmlns:a16="http://schemas.microsoft.com/office/drawing/2014/main" val="20000"/>
                    </a:ext>
                  </a:extLst>
                </a:gridCol>
                <a:gridCol w="2828325">
                  <a:extLst>
                    <a:ext uri="{9D8B030D-6E8A-4147-A177-3AD203B41FA5}">
                      <a16:colId xmlns:a16="http://schemas.microsoft.com/office/drawing/2014/main" val="20001"/>
                    </a:ext>
                  </a:extLst>
                </a:gridCol>
              </a:tblGrid>
              <a:tr h="2596482">
                <a:tc>
                  <a:txBody>
                    <a:bodyPr/>
                    <a:lstStyle/>
                    <a:p>
                      <a:endParaRPr lang="en-NZ" sz="2500" dirty="0"/>
                    </a:p>
                  </a:txBody>
                  <a:tcPr marL="118655" marR="118655" marT="59331" marB="59331">
                    <a:lnR w="9525" cap="flat" cmpd="sng" algn="ctr">
                      <a:solidFill>
                        <a:schemeClr val="tx2"/>
                      </a:solidFill>
                      <a:prstDash val="dash"/>
                      <a:round/>
                      <a:headEnd type="none" w="med" len="med"/>
                      <a:tailEnd type="none" w="med" len="med"/>
                    </a:lnR>
                    <a:lnB w="9525" cap="flat" cmpd="sng" algn="ctr">
                      <a:solidFill>
                        <a:schemeClr val="tx2"/>
                      </a:solidFill>
                      <a:prstDash val="dash"/>
                      <a:round/>
                      <a:headEnd type="none" w="med" len="med"/>
                      <a:tailEnd type="none" w="med" len="med"/>
                    </a:lnB>
                    <a:solidFill>
                      <a:schemeClr val="bg1">
                        <a:lumMod val="95000"/>
                      </a:schemeClr>
                    </a:solidFill>
                  </a:tcPr>
                </a:tc>
                <a:tc>
                  <a:txBody>
                    <a:bodyPr/>
                    <a:lstStyle/>
                    <a:p>
                      <a:endParaRPr lang="en-NZ" sz="2500" dirty="0"/>
                    </a:p>
                  </a:txBody>
                  <a:tcPr marL="118655" marR="118655" marT="59331" marB="59331">
                    <a:lnL w="9525" cap="flat" cmpd="sng" algn="ctr">
                      <a:solidFill>
                        <a:schemeClr val="tx2"/>
                      </a:solidFill>
                      <a:prstDash val="dash"/>
                      <a:round/>
                      <a:headEnd type="none" w="med" len="med"/>
                      <a:tailEnd type="none" w="med" len="med"/>
                    </a:lnL>
                    <a:lnB w="9525" cap="flat" cmpd="sng" algn="ctr">
                      <a:solidFill>
                        <a:schemeClr val="tx2"/>
                      </a:solidFill>
                      <a:prstDash val="dash"/>
                      <a:round/>
                      <a:headEnd type="none" w="med" len="med"/>
                      <a:tailEnd type="none" w="med" len="med"/>
                    </a:lnB>
                  </a:tcPr>
                </a:tc>
                <a:extLst>
                  <a:ext uri="{0D108BD9-81ED-4DB2-BD59-A6C34878D82A}">
                    <a16:rowId xmlns:a16="http://schemas.microsoft.com/office/drawing/2014/main" val="10000"/>
                  </a:ext>
                </a:extLst>
              </a:tr>
              <a:tr h="1946203">
                <a:tc>
                  <a:txBody>
                    <a:bodyPr/>
                    <a:lstStyle/>
                    <a:p>
                      <a:endParaRPr lang="en-NZ" sz="2500" dirty="0"/>
                    </a:p>
                  </a:txBody>
                  <a:tcPr marL="118655" marR="118655" marT="59331" marB="59331">
                    <a:lnR w="9525" cap="flat" cmpd="sng" algn="ctr">
                      <a:solidFill>
                        <a:schemeClr val="tx2"/>
                      </a:solidFill>
                      <a:prstDash val="dash"/>
                      <a:round/>
                      <a:headEnd type="none" w="med" len="med"/>
                      <a:tailEnd type="none" w="med" len="med"/>
                    </a:lnR>
                    <a:lnT w="9525" cap="flat" cmpd="sng" algn="ctr">
                      <a:solidFill>
                        <a:schemeClr val="tx2"/>
                      </a:solidFill>
                      <a:prstDash val="dash"/>
                      <a:round/>
                      <a:headEnd type="none" w="med" len="med"/>
                      <a:tailEnd type="none" w="med" len="med"/>
                    </a:lnT>
                  </a:tcPr>
                </a:tc>
                <a:tc>
                  <a:txBody>
                    <a:bodyPr/>
                    <a:lstStyle/>
                    <a:p>
                      <a:endParaRPr lang="en-NZ" sz="2500" dirty="0"/>
                    </a:p>
                  </a:txBody>
                  <a:tcPr marL="118655" marR="118655" marT="59331" marB="59331">
                    <a:lnL w="9525" cap="flat" cmpd="sng" algn="ctr">
                      <a:solidFill>
                        <a:schemeClr val="tx2"/>
                      </a:solidFill>
                      <a:prstDash val="dash"/>
                      <a:round/>
                      <a:headEnd type="none" w="med" len="med"/>
                      <a:tailEnd type="none" w="med" len="med"/>
                    </a:lnL>
                    <a:lnT w="9525" cap="flat" cmpd="sng" algn="ctr">
                      <a:solidFill>
                        <a:schemeClr val="tx2"/>
                      </a:solidFill>
                      <a:prstDash val="dash"/>
                      <a:round/>
                      <a:headEnd type="none" w="med" len="med"/>
                      <a:tailEnd type="none" w="med" len="med"/>
                    </a:lnT>
                  </a:tcPr>
                </a:tc>
                <a:extLst>
                  <a:ext uri="{0D108BD9-81ED-4DB2-BD59-A6C34878D82A}">
                    <a16:rowId xmlns:a16="http://schemas.microsoft.com/office/drawing/2014/main" val="10001"/>
                  </a:ext>
                </a:extLst>
              </a:tr>
            </a:tbl>
          </a:graphicData>
        </a:graphic>
      </p:graphicFrame>
      <p:graphicFrame>
        <p:nvGraphicFramePr>
          <p:cNvPr id="9" name="Chart Placeholder 10"/>
          <p:cNvGraphicFramePr>
            <a:graphicFrameLocks/>
          </p:cNvGraphicFramePr>
          <p:nvPr>
            <p:extLst>
              <p:ext uri="{D42A27DB-BD31-4B8C-83A1-F6EECF244321}">
                <p14:modId xmlns:p14="http://schemas.microsoft.com/office/powerpoint/2010/main" val="2533060641"/>
              </p:ext>
            </p:extLst>
          </p:nvPr>
        </p:nvGraphicFramePr>
        <p:xfrm>
          <a:off x="3133726" y="1110698"/>
          <a:ext cx="8475472" cy="501578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426740" y="67188"/>
            <a:ext cx="10535939"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rPr>
              <a:t>What drives recommendation?</a:t>
            </a:r>
          </a:p>
        </p:txBody>
      </p:sp>
      <p:sp>
        <p:nvSpPr>
          <p:cNvPr id="8" name="Rectangle 7">
            <a:extLst>
              <a:ext uri="{FF2B5EF4-FFF2-40B4-BE49-F238E27FC236}">
                <a16:creationId xmlns:a16="http://schemas.microsoft.com/office/drawing/2014/main" id="{9A46DCE4-0989-5B46-AA0F-B38E57084241}"/>
              </a:ext>
            </a:extLst>
          </p:cNvPr>
          <p:cNvSpPr/>
          <p:nvPr/>
        </p:nvSpPr>
        <p:spPr>
          <a:xfrm>
            <a:off x="497309" y="1103949"/>
            <a:ext cx="2538259" cy="3751796"/>
          </a:xfrm>
          <a:prstGeom prst="rect">
            <a:avLst/>
          </a:prstGeom>
        </p:spPr>
        <p:txBody>
          <a:bodyPr wrap="square">
            <a:spAutoFit/>
          </a:bodyPr>
          <a:lstStyle/>
          <a:p>
            <a:pPr marL="0" marR="0" lvl="0" indent="0" algn="l" defTabSz="914400" rtl="0" eaLnBrk="0" fontAlgn="auto" latinLnBrk="0" hangingPunct="0">
              <a:lnSpc>
                <a:spcPct val="95000"/>
              </a:lnSpc>
              <a:spcBef>
                <a:spcPct val="0"/>
              </a:spcBef>
              <a:spcAft>
                <a:spcPts val="60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rPr>
              <a:t>The top three drivers of recommendation for Athletics are:</a:t>
            </a:r>
          </a:p>
          <a:p>
            <a:pPr marL="228600" marR="0" lvl="0" indent="-228600" algn="l" defTabSz="914400" rtl="0" eaLnBrk="0" fontAlgn="auto" latinLnBrk="0" hangingPunct="0">
              <a:lnSpc>
                <a:spcPct val="95000"/>
              </a:lnSpc>
              <a:spcBef>
                <a:spcPct val="0"/>
              </a:spcBef>
              <a:spcAft>
                <a:spcPts val="600"/>
              </a:spcAft>
              <a:buClrTx/>
              <a:buSzTx/>
              <a:buFont typeface="+mj-lt"/>
              <a:buAutoNum type="arabicPeriod"/>
              <a:tabLst/>
              <a:defRPr/>
            </a:pPr>
            <a:r>
              <a:rPr kumimoji="0" lang="en-US" sz="1400" b="0" i="1"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rPr>
              <a:t>Value for money</a:t>
            </a:r>
          </a:p>
          <a:p>
            <a:pPr marL="228600" marR="0" lvl="0" indent="-228600" algn="l" defTabSz="914400" rtl="0" eaLnBrk="0" fontAlgn="auto" latinLnBrk="0" hangingPunct="0">
              <a:lnSpc>
                <a:spcPct val="95000"/>
              </a:lnSpc>
              <a:spcBef>
                <a:spcPct val="0"/>
              </a:spcBef>
              <a:spcAft>
                <a:spcPts val="600"/>
              </a:spcAft>
              <a:buClrTx/>
              <a:buSzTx/>
              <a:buFont typeface="+mj-lt"/>
              <a:buAutoNum type="arabicPeriod"/>
              <a:tabLst/>
              <a:defRPr/>
            </a:pPr>
            <a:r>
              <a:rPr kumimoji="0" lang="en-US" sz="1400" b="0" i="1"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rPr>
              <a:t>Being friendly and welcoming</a:t>
            </a:r>
            <a:endParaRPr kumimoji="0" lang="en-US" sz="1400" b="0" i="0"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endParaRPr>
          </a:p>
          <a:p>
            <a:pPr marL="228600" marR="0" lvl="0" indent="-228600" algn="l" defTabSz="914400" rtl="0" eaLnBrk="0" fontAlgn="auto" latinLnBrk="0" hangingPunct="0">
              <a:lnSpc>
                <a:spcPct val="95000"/>
              </a:lnSpc>
              <a:spcBef>
                <a:spcPct val="0"/>
              </a:spcBef>
              <a:spcAft>
                <a:spcPts val="600"/>
              </a:spcAft>
              <a:buClrTx/>
              <a:buSzTx/>
              <a:buFont typeface="+mj-lt"/>
              <a:buAutoNum type="arabicPeriod"/>
              <a:tabLst/>
              <a:defRPr/>
            </a:pPr>
            <a:r>
              <a:rPr kumimoji="0" lang="en-US" sz="1400" b="0" i="1"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rPr>
              <a:t>Helping me develop/ fulfil my potential</a:t>
            </a:r>
            <a:endParaRPr kumimoji="0" lang="en-US" sz="1400" b="0" i="0"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endParaRPr>
          </a:p>
          <a:p>
            <a:pPr marL="0" marR="0" lvl="0" indent="0" algn="l" defTabSz="914400" rtl="0" eaLnBrk="0" fontAlgn="auto" latinLnBrk="0" hangingPunct="0">
              <a:lnSpc>
                <a:spcPct val="95000"/>
              </a:lnSpc>
              <a:spcBef>
                <a:spcPct val="0"/>
              </a:spcBef>
              <a:spcAft>
                <a:spcPts val="600"/>
              </a:spcAft>
              <a:buClrTx/>
              <a:buSzTx/>
              <a:buFontTx/>
              <a:buNone/>
              <a:tabLst/>
              <a:defRPr/>
            </a:pPr>
            <a:endParaRPr kumimoji="0" lang="en-US" sz="1400" b="0" i="0"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endParaRPr>
          </a:p>
          <a:p>
            <a:pPr marL="0" marR="0" lvl="0" indent="0" algn="l" defTabSz="914400" rtl="0" eaLnBrk="0" fontAlgn="auto" latinLnBrk="0" hangingPunct="0">
              <a:lnSpc>
                <a:spcPct val="95000"/>
              </a:lnSpc>
              <a:spcBef>
                <a:spcPct val="0"/>
              </a:spcBef>
              <a:spcAft>
                <a:spcPts val="60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rPr>
              <a:t>Of these top three drivers, further emphasis could be considered for </a:t>
            </a:r>
            <a:r>
              <a:rPr kumimoji="0" lang="en-US" sz="1400" b="0" i="1"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rPr>
              <a:t>helping me to develop/ fulfil my potential. </a:t>
            </a:r>
            <a:r>
              <a:rPr kumimoji="0" lang="en-US" sz="1400" b="0" i="0" u="none" strike="noStrike" kern="1200" cap="none" spc="0" normalizeH="0" baseline="0" noProof="0" dirty="0">
                <a:ln>
                  <a:noFill/>
                </a:ln>
                <a:solidFill>
                  <a:schemeClr val="tx1">
                    <a:lumMod val="65000"/>
                    <a:lumOff val="35000"/>
                  </a:schemeClr>
                </a:solidFill>
                <a:effectLst/>
                <a:uLnTx/>
                <a:uFillTx/>
                <a:latin typeface="Barlow"/>
                <a:cs typeface="Calibri" panose="020F0502020204030204" pitchFamily="34" charset="0"/>
              </a:rPr>
              <a:t>This has a relatively large impact on NPS </a:t>
            </a:r>
            <a:r>
              <a:rPr lang="en-US" sz="1400" noProof="0" dirty="0">
                <a:solidFill>
                  <a:schemeClr val="tx1">
                    <a:lumMod val="65000"/>
                    <a:lumOff val="35000"/>
                  </a:schemeClr>
                </a:solidFill>
                <a:latin typeface="Barlow"/>
                <a:cs typeface="Calibri" panose="020F0502020204030204" pitchFamily="34" charset="0"/>
              </a:rPr>
              <a:t>b</a:t>
            </a:r>
            <a:r>
              <a:rPr kumimoji="0" lang="en-US" sz="1400" b="0" i="0" u="none" kern="1200" cap="none" spc="0" normalizeH="0" baseline="0" noProof="0" dirty="0">
                <a:ln>
                  <a:noFill/>
                </a:ln>
                <a:solidFill>
                  <a:schemeClr val="tx1">
                    <a:lumMod val="65000"/>
                    <a:lumOff val="35000"/>
                  </a:schemeClr>
                </a:solidFill>
                <a:effectLst/>
                <a:uLnTx/>
                <a:uFillTx/>
                <a:latin typeface="Barlow"/>
                <a:cs typeface="Calibri" panose="020F0502020204030204" pitchFamily="34" charset="0"/>
              </a:rPr>
              <a:t>ut below average for satisfaction.</a:t>
            </a:r>
            <a:endParaRPr kumimoji="0" lang="en-GB" sz="1400" b="0" i="0" u="none" strike="sngStrike" kern="1200" cap="none" spc="0" normalizeH="0" baseline="0" noProof="0" dirty="0">
              <a:ln>
                <a:noFill/>
              </a:ln>
              <a:solidFill>
                <a:schemeClr val="tx1">
                  <a:lumMod val="65000"/>
                  <a:lumOff val="35000"/>
                </a:schemeClr>
              </a:solidFill>
              <a:effectLst/>
              <a:uLnTx/>
              <a:uFillTx/>
              <a:latin typeface="Barlow"/>
              <a:ea typeface="Barlow Medium" charset="0"/>
              <a:cs typeface="Arial" panose="020B0604020202020204" pitchFamily="34" charset="0"/>
            </a:endParaRPr>
          </a:p>
        </p:txBody>
      </p:sp>
      <p:sp>
        <p:nvSpPr>
          <p:cNvPr id="10" name="TextBox 9"/>
          <p:cNvSpPr txBox="1"/>
          <p:nvPr/>
        </p:nvSpPr>
        <p:spPr>
          <a:xfrm>
            <a:off x="8096751" y="5635582"/>
            <a:ext cx="830712" cy="21544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solidFill>
                  <a:srgbClr val="9C132A"/>
                </a:solidFill>
                <a:latin typeface="Calibri" panose="020F0502020204030204"/>
              </a:rPr>
              <a:t>Average</a:t>
            </a:r>
            <a:r>
              <a:rPr kumimoji="0" lang="en-NZ" sz="800" b="0" i="0" u="none" strike="noStrike" kern="1200" cap="none" spc="0" normalizeH="0" baseline="0" noProof="0" dirty="0">
                <a:ln>
                  <a:noFill/>
                </a:ln>
                <a:solidFill>
                  <a:srgbClr val="9C132A"/>
                </a:solidFill>
                <a:effectLst/>
                <a:uLnTx/>
                <a:uFillTx/>
                <a:latin typeface="Calibri" panose="020F0502020204030204"/>
                <a:ea typeface="+mn-ea"/>
                <a:cs typeface="+mn-cs"/>
              </a:rPr>
              <a:t> = </a:t>
            </a:r>
            <a:r>
              <a:rPr lang="en-NZ" sz="800" dirty="0">
                <a:solidFill>
                  <a:srgbClr val="9C132A"/>
                </a:solidFill>
                <a:latin typeface="Calibri" panose="020F0502020204030204"/>
              </a:rPr>
              <a:t>65</a:t>
            </a:r>
            <a:r>
              <a:rPr kumimoji="0" lang="en-NZ" sz="800" b="0" i="0" u="none" strike="noStrike" kern="1200" cap="none" spc="0" normalizeH="0" baseline="0" noProof="0" dirty="0">
                <a:ln>
                  <a:noFill/>
                </a:ln>
                <a:solidFill>
                  <a:srgbClr val="9C132A"/>
                </a:solidFill>
                <a:effectLst/>
                <a:uLnTx/>
                <a:uFillTx/>
                <a:latin typeface="Calibri" panose="020F0502020204030204"/>
                <a:ea typeface="+mn-ea"/>
                <a:cs typeface="+mn-cs"/>
              </a:rPr>
              <a:t>%</a:t>
            </a:r>
          </a:p>
        </p:txBody>
      </p:sp>
      <p:sp>
        <p:nvSpPr>
          <p:cNvPr id="11" name="TextBox 10"/>
          <p:cNvSpPr txBox="1"/>
          <p:nvPr/>
        </p:nvSpPr>
        <p:spPr>
          <a:xfrm rot="16200000">
            <a:off x="1693713" y="3368900"/>
            <a:ext cx="353515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9C132A"/>
                </a:solidFill>
                <a:effectLst/>
                <a:uLnTx/>
                <a:uFillTx/>
                <a:latin typeface="Calibri" panose="020F0502020204030204"/>
                <a:ea typeface="+mn-ea"/>
                <a:cs typeface="+mn-cs"/>
              </a:rPr>
              <a:t>IMPORTANCE OF DRIVER ON NPS </a:t>
            </a:r>
          </a:p>
        </p:txBody>
      </p:sp>
      <p:cxnSp>
        <p:nvCxnSpPr>
          <p:cNvPr id="13" name="Straight Arrow Connector 12"/>
          <p:cNvCxnSpPr>
            <a:cxnSpLocks/>
          </p:cNvCxnSpPr>
          <p:nvPr/>
        </p:nvCxnSpPr>
        <p:spPr>
          <a:xfrm flipH="1" flipV="1">
            <a:off x="3629741" y="1145802"/>
            <a:ext cx="3892" cy="4734457"/>
          </a:xfrm>
          <a:prstGeom prst="straightConnector1">
            <a:avLst/>
          </a:prstGeom>
          <a:ln w="19050">
            <a:solidFill>
              <a:schemeClr val="tx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cxnSpLocks/>
          </p:cNvCxnSpPr>
          <p:nvPr/>
        </p:nvCxnSpPr>
        <p:spPr>
          <a:xfrm>
            <a:off x="3633633" y="5858034"/>
            <a:ext cx="7771486" cy="0"/>
          </a:xfrm>
          <a:prstGeom prst="straightConnector1">
            <a:avLst/>
          </a:prstGeom>
          <a:ln w="19050">
            <a:solidFill>
              <a:schemeClr val="tx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798471" y="5880259"/>
            <a:ext cx="594466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srgbClr val="9C132A"/>
                </a:solidFill>
                <a:effectLst/>
                <a:uLnTx/>
                <a:uFillTx/>
                <a:latin typeface="Calibri" panose="020F0502020204030204"/>
                <a:ea typeface="+mn-ea"/>
                <a:cs typeface="+mn-cs"/>
              </a:rPr>
              <a:t>PERFORMANCE (% VERY SATISIFED AND EXTREMELY SATISFIED)</a:t>
            </a:r>
          </a:p>
        </p:txBody>
      </p:sp>
      <p:sp>
        <p:nvSpPr>
          <p:cNvPr id="16" name="TextBox 15"/>
          <p:cNvSpPr txBox="1"/>
          <p:nvPr/>
        </p:nvSpPr>
        <p:spPr>
          <a:xfrm>
            <a:off x="3603740" y="5877613"/>
            <a:ext cx="364716" cy="2147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800" dirty="0">
                <a:solidFill>
                  <a:srgbClr val="9C132A"/>
                </a:solidFill>
                <a:latin typeface="Calibri" panose="020F0502020204030204"/>
              </a:rPr>
              <a:t>4</a:t>
            </a:r>
            <a:r>
              <a:rPr kumimoji="0" lang="en-NZ" sz="800" b="0" i="0" u="none" strike="noStrike" kern="1200" cap="none" spc="0" normalizeH="0" baseline="0" noProof="0" dirty="0">
                <a:ln>
                  <a:noFill/>
                </a:ln>
                <a:solidFill>
                  <a:srgbClr val="9C132A"/>
                </a:solidFill>
                <a:effectLst/>
                <a:uLnTx/>
                <a:uFillTx/>
                <a:latin typeface="Calibri" panose="020F0502020204030204"/>
                <a:ea typeface="+mn-ea"/>
                <a:cs typeface="+mn-cs"/>
              </a:rPr>
              <a:t>0%</a:t>
            </a:r>
          </a:p>
        </p:txBody>
      </p:sp>
      <p:sp>
        <p:nvSpPr>
          <p:cNvPr id="18" name="TextBox 17"/>
          <p:cNvSpPr txBox="1"/>
          <p:nvPr/>
        </p:nvSpPr>
        <p:spPr>
          <a:xfrm>
            <a:off x="10975317" y="5868088"/>
            <a:ext cx="364716" cy="2147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9C132A"/>
                </a:solidFill>
                <a:effectLst/>
                <a:uLnTx/>
                <a:uFillTx/>
                <a:latin typeface="Calibri" panose="020F0502020204030204"/>
                <a:ea typeface="+mn-ea"/>
                <a:cs typeface="+mn-cs"/>
              </a:rPr>
              <a:t>80%</a:t>
            </a:r>
          </a:p>
        </p:txBody>
      </p:sp>
      <p:sp>
        <p:nvSpPr>
          <p:cNvPr id="19" name="TextBox 18"/>
          <p:cNvSpPr txBox="1"/>
          <p:nvPr/>
        </p:nvSpPr>
        <p:spPr>
          <a:xfrm>
            <a:off x="3201876" y="1270448"/>
            <a:ext cx="44820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9C132A"/>
                </a:solidFill>
                <a:effectLst/>
                <a:uLnTx/>
                <a:uFillTx/>
                <a:latin typeface="Calibri" panose="020F0502020204030204"/>
                <a:ea typeface="+mn-ea"/>
                <a:cs typeface="+mn-cs"/>
              </a:rPr>
              <a:t>High</a:t>
            </a:r>
          </a:p>
        </p:txBody>
      </p:sp>
      <p:sp>
        <p:nvSpPr>
          <p:cNvPr id="20" name="TextBox 19"/>
          <p:cNvSpPr txBox="1"/>
          <p:nvPr/>
        </p:nvSpPr>
        <p:spPr>
          <a:xfrm>
            <a:off x="3297126" y="5628814"/>
            <a:ext cx="35295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9C132A"/>
                </a:solidFill>
                <a:effectLst/>
                <a:uLnTx/>
                <a:uFillTx/>
                <a:latin typeface="Calibri" panose="020F0502020204030204"/>
                <a:ea typeface="+mn-ea"/>
                <a:cs typeface="+mn-cs"/>
              </a:rPr>
              <a:t>Low</a:t>
            </a:r>
          </a:p>
        </p:txBody>
      </p:sp>
      <p:sp>
        <p:nvSpPr>
          <p:cNvPr id="27" name="Footer Placeholder 1"/>
          <p:cNvSpPr txBox="1">
            <a:spLocks/>
          </p:cNvSpPr>
          <p:nvPr/>
        </p:nvSpPr>
        <p:spPr>
          <a:xfrm>
            <a:off x="482156" y="6301274"/>
            <a:ext cx="8917198" cy="418181"/>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Base: </a:t>
            </a:r>
            <a:r>
              <a:rPr kumimoji="0" lang="en-US"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All respondents (Excluding Don't know/ not applicable)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Q7. If someone asked you/ your child, how likely are you/they to recommend your/ their athletics club to them, using a scale of 0 to 10 where 0 is not at all likely and 10 is extremely likely?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For an explanation of regression, please refer to the Appendix.</a:t>
            </a:r>
          </a:p>
        </p:txBody>
      </p:sp>
      <p:sp>
        <p:nvSpPr>
          <p:cNvPr id="4" name="TextBox 3"/>
          <p:cNvSpPr txBox="1"/>
          <p:nvPr/>
        </p:nvSpPr>
        <p:spPr>
          <a:xfrm>
            <a:off x="8080931" y="839659"/>
            <a:ext cx="1032700" cy="338554"/>
          </a:xfrm>
          <a:prstGeom prst="rect">
            <a:avLst/>
          </a:prstGeom>
          <a:noFill/>
          <a:ln>
            <a:solidFill>
              <a:schemeClr val="accent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mn-cs"/>
              </a:rPr>
              <a:t>All Sports 2020/21 average= 66%</a:t>
            </a:r>
          </a:p>
        </p:txBody>
      </p:sp>
      <p:cxnSp>
        <p:nvCxnSpPr>
          <p:cNvPr id="3" name="Straight Arrow Connector 2"/>
          <p:cNvCxnSpPr>
            <a:stCxn id="4" idx="2"/>
          </p:cNvCxnSpPr>
          <p:nvPr/>
        </p:nvCxnSpPr>
        <p:spPr>
          <a:xfrm>
            <a:off x="8597281" y="1178213"/>
            <a:ext cx="0" cy="132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864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t1"/>
          <p:cNvGraphicFramePr/>
          <p:nvPr>
            <p:extLst>
              <p:ext uri="{D42A27DB-BD31-4B8C-83A1-F6EECF244321}">
                <p14:modId xmlns:p14="http://schemas.microsoft.com/office/powerpoint/2010/main" val="3635835994"/>
              </p:ext>
            </p:extLst>
          </p:nvPr>
        </p:nvGraphicFramePr>
        <p:xfrm>
          <a:off x="1278782" y="1754372"/>
          <a:ext cx="8801100" cy="4288874"/>
        </p:xfrm>
        <a:graphic>
          <a:graphicData uri="http://schemas.openxmlformats.org/drawingml/2006/chart">
            <c:chart xmlns:c="http://schemas.openxmlformats.org/drawingml/2006/chart" xmlns:r="http://schemas.openxmlformats.org/officeDocument/2006/relationships" r:id="rId2"/>
          </a:graphicData>
        </a:graphic>
      </p:graphicFrame>
      <p:sp>
        <p:nvSpPr>
          <p:cNvPr id="35" name="Title 2"/>
          <p:cNvSpPr txBox="1">
            <a:spLocks/>
          </p:cNvSpPr>
          <p:nvPr/>
        </p:nvSpPr>
        <p:spPr>
          <a:xfrm>
            <a:off x="444730" y="171524"/>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chemeClr val="tx2"/>
                </a:solidFill>
              </a:rPr>
              <a:t>Satisfaction with drivers of club experience</a:t>
            </a:r>
          </a:p>
        </p:txBody>
      </p:sp>
      <p:sp>
        <p:nvSpPr>
          <p:cNvPr id="49" name="Rectangle 48">
            <a:extLst>
              <a:ext uri="{FF2B5EF4-FFF2-40B4-BE49-F238E27FC236}">
                <a16:creationId xmlns:a16="http://schemas.microsoft.com/office/drawing/2014/main" id="{725D9EAB-0B9D-4647-B21C-0B225E4BF7B7}"/>
              </a:ext>
            </a:extLst>
          </p:cNvPr>
          <p:cNvSpPr/>
          <p:nvPr/>
        </p:nvSpPr>
        <p:spPr>
          <a:xfrm>
            <a:off x="438911" y="598607"/>
            <a:ext cx="11119560" cy="738664"/>
          </a:xfrm>
          <a:prstGeom prst="rect">
            <a:avLst/>
          </a:prstGeom>
        </p:spPr>
        <p:txBody>
          <a:bodyPr wrap="square">
            <a:spAutoFit/>
          </a:bodyPr>
          <a:lstStyle/>
          <a:p>
            <a:r>
              <a:rPr lang="en-NZ" sz="1400" dirty="0">
                <a:solidFill>
                  <a:schemeClr val="tx1">
                    <a:lumMod val="65000"/>
                    <a:lumOff val="35000"/>
                  </a:schemeClr>
                </a:solidFill>
                <a:latin typeface="Barlow"/>
              </a:rPr>
              <a:t>Compared with 2017, Athletics respondents are significantly more satisfied with all the drivers listed below, with the biggest differences being in </a:t>
            </a:r>
            <a:r>
              <a:rPr lang="en-NZ" sz="1400" i="1" dirty="0">
                <a:solidFill>
                  <a:schemeClr val="tx1">
                    <a:lumMod val="65000"/>
                    <a:lumOff val="35000"/>
                  </a:schemeClr>
                </a:solidFill>
                <a:latin typeface="Barlow"/>
              </a:rPr>
              <a:t>fostering a sense of pride in our club </a:t>
            </a:r>
            <a:r>
              <a:rPr lang="en-NZ" sz="1400" dirty="0">
                <a:solidFill>
                  <a:schemeClr val="tx1">
                    <a:lumMod val="65000"/>
                    <a:lumOff val="35000"/>
                  </a:schemeClr>
                </a:solidFill>
                <a:latin typeface="Barlow"/>
              </a:rPr>
              <a:t>(72% vs. 62%) and </a:t>
            </a:r>
            <a:r>
              <a:rPr lang="en-NZ" sz="1400" i="1" dirty="0">
                <a:solidFill>
                  <a:schemeClr val="tx1">
                    <a:lumMod val="65000"/>
                    <a:lumOff val="35000"/>
                  </a:schemeClr>
                </a:solidFill>
                <a:latin typeface="Barlow"/>
              </a:rPr>
              <a:t>the quality of the coaches or instructors </a:t>
            </a:r>
            <a:r>
              <a:rPr lang="en-NZ" sz="1400" dirty="0">
                <a:solidFill>
                  <a:schemeClr val="tx1">
                    <a:lumMod val="65000"/>
                    <a:lumOff val="35000"/>
                  </a:schemeClr>
                </a:solidFill>
                <a:latin typeface="Barlow"/>
              </a:rPr>
              <a:t>(66% vs. 54%). Compared with the All Sports 2020/21 result, Athletics respondents are significantly less satisfied with </a:t>
            </a:r>
            <a:r>
              <a:rPr lang="en-NZ" sz="1400" i="1" dirty="0">
                <a:solidFill>
                  <a:schemeClr val="tx1">
                    <a:lumMod val="65000"/>
                    <a:lumOff val="35000"/>
                  </a:schemeClr>
                </a:solidFill>
                <a:latin typeface="Barlow"/>
              </a:rPr>
              <a:t>the quality of the coaches or instructors. </a:t>
            </a:r>
            <a:endParaRPr lang="en-NZ" sz="1400" dirty="0">
              <a:solidFill>
                <a:schemeClr val="tx1">
                  <a:lumMod val="65000"/>
                  <a:lumOff val="35000"/>
                </a:schemeClr>
              </a:solidFill>
              <a:latin typeface="Barlow"/>
            </a:endParaRPr>
          </a:p>
        </p:txBody>
      </p:sp>
      <p:graphicFrame>
        <p:nvGraphicFramePr>
          <p:cNvPr id="36" name="tbl1"/>
          <p:cNvGraphicFramePr>
            <a:graphicFrameLocks noGrp="1"/>
          </p:cNvGraphicFramePr>
          <p:nvPr>
            <p:extLst>
              <p:ext uri="{D42A27DB-BD31-4B8C-83A1-F6EECF244321}">
                <p14:modId xmlns:p14="http://schemas.microsoft.com/office/powerpoint/2010/main" val="3757333778"/>
              </p:ext>
            </p:extLst>
          </p:nvPr>
        </p:nvGraphicFramePr>
        <p:xfrm>
          <a:off x="9493136" y="1395639"/>
          <a:ext cx="2065335" cy="4548434"/>
        </p:xfrm>
        <a:graphic>
          <a:graphicData uri="http://schemas.openxmlformats.org/drawingml/2006/table">
            <a:tbl>
              <a:tblPr>
                <a:tableStyleId>{5C22544A-7EE6-4342-B048-85BDC9FD1C3A}</a:tableStyleId>
              </a:tblPr>
              <a:tblGrid>
                <a:gridCol w="688445">
                  <a:extLst>
                    <a:ext uri="{9D8B030D-6E8A-4147-A177-3AD203B41FA5}">
                      <a16:colId xmlns:a16="http://schemas.microsoft.com/office/drawing/2014/main" val="20000"/>
                    </a:ext>
                  </a:extLst>
                </a:gridCol>
                <a:gridCol w="688445">
                  <a:extLst>
                    <a:ext uri="{9D8B030D-6E8A-4147-A177-3AD203B41FA5}">
                      <a16:colId xmlns:a16="http://schemas.microsoft.com/office/drawing/2014/main" val="2515465268"/>
                    </a:ext>
                  </a:extLst>
                </a:gridCol>
                <a:gridCol w="688445">
                  <a:extLst>
                    <a:ext uri="{9D8B030D-6E8A-4147-A177-3AD203B41FA5}">
                      <a16:colId xmlns:a16="http://schemas.microsoft.com/office/drawing/2014/main" val="20004"/>
                    </a:ext>
                  </a:extLst>
                </a:gridCol>
              </a:tblGrid>
              <a:tr h="627714">
                <a:tc>
                  <a:txBody>
                    <a:bodyPr/>
                    <a:lstStyle/>
                    <a:p>
                      <a:pPr algn="ctr"/>
                      <a:r>
                        <a:rPr lang="en-NZ" sz="1000" b="1" dirty="0">
                          <a:solidFill>
                            <a:schemeClr val="tx2"/>
                          </a:solidFill>
                          <a:latin typeface="Barlow"/>
                          <a:cs typeface="Calibri" panose="020F0502020204030204" pitchFamily="34" charset="0"/>
                        </a:rPr>
                        <a:t>Total</a:t>
                      </a:r>
                      <a:r>
                        <a:rPr lang="en-NZ" sz="1000" b="1" baseline="0" dirty="0">
                          <a:solidFill>
                            <a:schemeClr val="tx2"/>
                          </a:solidFill>
                          <a:latin typeface="Barlow"/>
                          <a:cs typeface="Calibri" panose="020F0502020204030204" pitchFamily="34" charset="0"/>
                        </a:rPr>
                        <a:t> Athletics</a:t>
                      </a:r>
                      <a:endParaRPr lang="en-NZ" sz="1000" b="1" dirty="0">
                        <a:solidFill>
                          <a:schemeClr val="tx2"/>
                        </a:solidFill>
                        <a:latin typeface="Barlow"/>
                        <a:cs typeface="Calibri" panose="020F0502020204030204" pitchFamily="34" charset="0"/>
                      </a:endParaRPr>
                    </a:p>
                    <a:p>
                      <a:pPr algn="ctr"/>
                      <a:r>
                        <a:rPr lang="en-NZ" sz="1000" b="1" dirty="0">
                          <a:solidFill>
                            <a:schemeClr val="tx2"/>
                          </a:solidFill>
                          <a:latin typeface="Barlow"/>
                          <a:cs typeface="Calibri" panose="020F0502020204030204" pitchFamily="34" charset="0"/>
                        </a:rPr>
                        <a:t>2021</a:t>
                      </a:r>
                    </a:p>
                  </a:txBody>
                  <a:tcPr marL="9525" marR="9525" marT="9525" marB="0" anchor="b">
                    <a:noFill/>
                  </a:tcPr>
                </a:tc>
                <a:tc>
                  <a:txBody>
                    <a:bodyPr/>
                    <a:lstStyle/>
                    <a:p>
                      <a:pPr algn="ctr"/>
                      <a:r>
                        <a:rPr lang="en-NZ" sz="1000" b="1" dirty="0">
                          <a:solidFill>
                            <a:schemeClr val="tx1">
                              <a:lumMod val="65000"/>
                              <a:lumOff val="35000"/>
                            </a:schemeClr>
                          </a:solidFill>
                          <a:latin typeface="Barlow"/>
                          <a:cs typeface="Calibri" panose="020F0502020204030204" pitchFamily="34" charset="0"/>
                        </a:rPr>
                        <a:t>Total Athletics</a:t>
                      </a:r>
                      <a:r>
                        <a:rPr lang="en-NZ" sz="1000" b="1" baseline="0" dirty="0">
                          <a:solidFill>
                            <a:schemeClr val="tx1">
                              <a:lumMod val="65000"/>
                              <a:lumOff val="35000"/>
                            </a:schemeClr>
                          </a:solidFill>
                          <a:latin typeface="Barlow"/>
                          <a:cs typeface="Calibri" panose="020F0502020204030204" pitchFamily="34" charset="0"/>
                        </a:rPr>
                        <a:t> 2017</a:t>
                      </a:r>
                      <a:endParaRPr lang="en-NZ" sz="1000" b="1" dirty="0">
                        <a:solidFill>
                          <a:schemeClr val="tx1">
                            <a:lumMod val="65000"/>
                            <a:lumOff val="35000"/>
                          </a:schemeClr>
                        </a:solidFill>
                        <a:latin typeface="Barlow"/>
                        <a:cs typeface="Calibri" panose="020F0502020204030204" pitchFamily="34" charset="0"/>
                      </a:endParaRPr>
                    </a:p>
                  </a:txBody>
                  <a:tcPr marL="9525" marR="9525" marT="9525" marB="0" anchor="b">
                    <a:noFill/>
                  </a:tcPr>
                </a:tc>
                <a:tc>
                  <a:txBody>
                    <a:bodyPr/>
                    <a:lstStyle/>
                    <a:p>
                      <a:pPr algn="ctr"/>
                      <a:r>
                        <a:rPr lang="en-NZ" sz="1000" b="0" dirty="0">
                          <a:solidFill>
                            <a:schemeClr val="tx1">
                              <a:lumMod val="65000"/>
                              <a:lumOff val="35000"/>
                            </a:schemeClr>
                          </a:solidFill>
                          <a:latin typeface="Barlow"/>
                          <a:cs typeface="Calibri" panose="020F0502020204030204" pitchFamily="34" charset="0"/>
                        </a:rPr>
                        <a:t>All Sports</a:t>
                      </a:r>
                    </a:p>
                    <a:p>
                      <a:pPr algn="ctr"/>
                      <a:r>
                        <a:rPr lang="en-NZ" sz="1000" b="0" dirty="0">
                          <a:solidFill>
                            <a:schemeClr val="tx1">
                              <a:lumMod val="65000"/>
                              <a:lumOff val="35000"/>
                            </a:schemeClr>
                          </a:solidFill>
                          <a:latin typeface="Barlow"/>
                          <a:cs typeface="Calibri" panose="020F0502020204030204" pitchFamily="34" charset="0"/>
                        </a:rPr>
                        <a:t>2020/21</a:t>
                      </a:r>
                    </a:p>
                  </a:txBody>
                  <a:tcPr marL="9525" marR="9525" marT="9525" marB="0" anchor="b">
                    <a:noFill/>
                  </a:tcPr>
                </a:tc>
                <a:extLst>
                  <a:ext uri="{0D108BD9-81ED-4DB2-BD59-A6C34878D82A}">
                    <a16:rowId xmlns:a16="http://schemas.microsoft.com/office/drawing/2014/main" val="10009"/>
                  </a:ext>
                </a:extLst>
              </a:tr>
              <a:tr h="392072">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79%</a:t>
                      </a:r>
                      <a:r>
                        <a:rPr lang="en-NZ" sz="1000" dirty="0">
                          <a:solidFill>
                            <a:srgbClr val="000000"/>
                          </a:solidFill>
                          <a:latin typeface="Barlow"/>
                          <a:sym typeface="Wingdings 3"/>
                        </a:rPr>
                        <a:t></a:t>
                      </a:r>
                      <a:endParaRPr lang="en-US" sz="1000" b="1" kern="1200" dirty="0">
                        <a:solidFill>
                          <a:schemeClr val="accent3">
                            <a:lumMod val="75000"/>
                          </a:schemeClr>
                        </a:solidFill>
                        <a:latin typeface="Barlow"/>
                        <a:ea typeface="ＭＳ Ｐゴシック" charset="0"/>
                        <a:cs typeface="+mn-cs"/>
                      </a:endParaRP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71%</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77%</a:t>
                      </a:r>
                    </a:p>
                  </a:txBody>
                  <a:tcPr marL="9525" marR="9525" marT="9525" marB="0" anchor="ctr">
                    <a:noFill/>
                  </a:tcPr>
                </a:tc>
                <a:extLst>
                  <a:ext uri="{0D108BD9-81ED-4DB2-BD59-A6C34878D82A}">
                    <a16:rowId xmlns:a16="http://schemas.microsoft.com/office/drawing/2014/main" val="10000"/>
                  </a:ext>
                </a:extLst>
              </a:tr>
              <a:tr h="392072">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78%</a:t>
                      </a:r>
                      <a:r>
                        <a:rPr lang="en-NZ" sz="1000" dirty="0">
                          <a:solidFill>
                            <a:srgbClr val="000000"/>
                          </a:solidFill>
                          <a:latin typeface="Barlow"/>
                          <a:sym typeface="Wingdings 3"/>
                        </a:rPr>
                        <a:t></a:t>
                      </a:r>
                      <a:endParaRPr lang="en-US" sz="1000" b="1" kern="1200" dirty="0">
                        <a:solidFill>
                          <a:schemeClr val="accent3">
                            <a:lumMod val="75000"/>
                          </a:schemeClr>
                        </a:solidFill>
                        <a:latin typeface="Barlow"/>
                        <a:ea typeface="ＭＳ Ｐゴシック" charset="0"/>
                        <a:cs typeface="+mn-cs"/>
                      </a:endParaRP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73%</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79%</a:t>
                      </a:r>
                    </a:p>
                  </a:txBody>
                  <a:tcPr marL="9525" marR="9525" marT="9525" marB="0" anchor="ctr">
                    <a:noFill/>
                  </a:tcPr>
                </a:tc>
                <a:extLst>
                  <a:ext uri="{0D108BD9-81ED-4DB2-BD59-A6C34878D82A}">
                    <a16:rowId xmlns:a16="http://schemas.microsoft.com/office/drawing/2014/main" val="10010"/>
                  </a:ext>
                </a:extLst>
              </a:tr>
              <a:tr h="392072">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77%</a:t>
                      </a:r>
                      <a:r>
                        <a:rPr lang="en-NZ" sz="1000" dirty="0">
                          <a:solidFill>
                            <a:srgbClr val="000000"/>
                          </a:solidFill>
                          <a:latin typeface="Barlow"/>
                          <a:sym typeface="Wingdings 3"/>
                        </a:rPr>
                        <a:t></a:t>
                      </a:r>
                      <a:endParaRPr lang="en-US" sz="1000" b="1" kern="1200" dirty="0">
                        <a:solidFill>
                          <a:schemeClr val="accent3">
                            <a:lumMod val="75000"/>
                          </a:schemeClr>
                        </a:solidFill>
                        <a:latin typeface="Barlow"/>
                        <a:ea typeface="ＭＳ Ｐゴシック" charset="0"/>
                        <a:cs typeface="+mn-cs"/>
                      </a:endParaRP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69%</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76%</a:t>
                      </a:r>
                    </a:p>
                  </a:txBody>
                  <a:tcPr marL="9525" marR="9525" marT="9525" marB="0" anchor="ctr">
                    <a:noFill/>
                  </a:tcPr>
                </a:tc>
                <a:extLst>
                  <a:ext uri="{0D108BD9-81ED-4DB2-BD59-A6C34878D82A}">
                    <a16:rowId xmlns:a16="http://schemas.microsoft.com/office/drawing/2014/main" val="10001"/>
                  </a:ext>
                </a:extLst>
              </a:tr>
              <a:tr h="392072">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72%</a:t>
                      </a:r>
                      <a:r>
                        <a:rPr lang="en-NZ" sz="1000" dirty="0">
                          <a:solidFill>
                            <a:srgbClr val="000000"/>
                          </a:solidFill>
                          <a:latin typeface="Barlow"/>
                          <a:sym typeface="Wingdings 3"/>
                        </a:rPr>
                        <a:t></a:t>
                      </a:r>
                      <a:endParaRPr lang="en-US" sz="1000" b="1" kern="1200" dirty="0">
                        <a:solidFill>
                          <a:schemeClr val="accent3">
                            <a:lumMod val="75000"/>
                          </a:schemeClr>
                        </a:solidFill>
                        <a:latin typeface="Barlow"/>
                        <a:ea typeface="ＭＳ Ｐゴシック" charset="0"/>
                        <a:cs typeface="+mn-cs"/>
                      </a:endParaRP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67%</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70%</a:t>
                      </a:r>
                    </a:p>
                  </a:txBody>
                  <a:tcPr marL="9525" marR="9525" marT="9525" marB="0" anchor="ctr">
                    <a:noFill/>
                  </a:tcPr>
                </a:tc>
                <a:extLst>
                  <a:ext uri="{0D108BD9-81ED-4DB2-BD59-A6C34878D82A}">
                    <a16:rowId xmlns:a16="http://schemas.microsoft.com/office/drawing/2014/main" val="10002"/>
                  </a:ext>
                </a:extLst>
              </a:tr>
              <a:tr h="392072">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72%</a:t>
                      </a:r>
                      <a:r>
                        <a:rPr lang="en-NZ" sz="1000" dirty="0">
                          <a:solidFill>
                            <a:srgbClr val="000000"/>
                          </a:solidFill>
                          <a:latin typeface="Barlow"/>
                          <a:sym typeface="Wingdings 3"/>
                        </a:rPr>
                        <a:t></a:t>
                      </a:r>
                      <a:endParaRPr lang="en-US" sz="1000" b="1" kern="1200" dirty="0">
                        <a:solidFill>
                          <a:schemeClr val="accent3">
                            <a:lumMod val="75000"/>
                          </a:schemeClr>
                        </a:solidFill>
                        <a:latin typeface="Barlow"/>
                        <a:ea typeface="ＭＳ Ｐゴシック" charset="0"/>
                        <a:cs typeface="+mn-cs"/>
                      </a:endParaRP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62%</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74%</a:t>
                      </a:r>
                    </a:p>
                  </a:txBody>
                  <a:tcPr marL="9525" marR="9525" marT="9525" marB="0" anchor="ctr">
                    <a:noFill/>
                  </a:tcPr>
                </a:tc>
                <a:extLst>
                  <a:ext uri="{0D108BD9-81ED-4DB2-BD59-A6C34878D82A}">
                    <a16:rowId xmlns:a16="http://schemas.microsoft.com/office/drawing/2014/main" val="10003"/>
                  </a:ext>
                </a:extLst>
              </a:tr>
              <a:tr h="392072">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71%</a:t>
                      </a:r>
                      <a:r>
                        <a:rPr lang="en-NZ" sz="1000" dirty="0">
                          <a:solidFill>
                            <a:srgbClr val="000000"/>
                          </a:solidFill>
                          <a:latin typeface="Barlow"/>
                          <a:sym typeface="Wingdings 3"/>
                        </a:rPr>
                        <a:t></a:t>
                      </a:r>
                      <a:endParaRPr lang="en-US" sz="1000" b="1" kern="1200" dirty="0">
                        <a:solidFill>
                          <a:schemeClr val="accent3">
                            <a:lumMod val="75000"/>
                          </a:schemeClr>
                        </a:solidFill>
                        <a:latin typeface="Barlow"/>
                        <a:ea typeface="ＭＳ Ｐゴシック" charset="0"/>
                        <a:cs typeface="+mn-cs"/>
                      </a:endParaRP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66%</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70%</a:t>
                      </a:r>
                    </a:p>
                  </a:txBody>
                  <a:tcPr marL="9525" marR="9525" marT="9525" marB="0" anchor="ctr">
                    <a:noFill/>
                  </a:tcPr>
                </a:tc>
                <a:extLst>
                  <a:ext uri="{0D108BD9-81ED-4DB2-BD59-A6C34878D82A}">
                    <a16:rowId xmlns:a16="http://schemas.microsoft.com/office/drawing/2014/main" val="10004"/>
                  </a:ext>
                </a:extLst>
              </a:tr>
              <a:tr h="392072">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69%</a:t>
                      </a:r>
                      <a:r>
                        <a:rPr lang="en-NZ" sz="1000" dirty="0">
                          <a:solidFill>
                            <a:srgbClr val="000000"/>
                          </a:solidFill>
                          <a:latin typeface="Barlow"/>
                          <a:sym typeface="Wingdings 3"/>
                        </a:rPr>
                        <a:t></a:t>
                      </a:r>
                      <a:endParaRPr lang="en-US" sz="1000" b="1" kern="1200" dirty="0">
                        <a:solidFill>
                          <a:schemeClr val="accent3">
                            <a:lumMod val="75000"/>
                          </a:schemeClr>
                        </a:solidFill>
                        <a:latin typeface="Barlow"/>
                        <a:ea typeface="ＭＳ Ｐゴシック" charset="0"/>
                        <a:cs typeface="+mn-cs"/>
                      </a:endParaRP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60%</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71%</a:t>
                      </a:r>
                    </a:p>
                  </a:txBody>
                  <a:tcPr marL="9525" marR="9525" marT="9525" marB="0" anchor="ctr">
                    <a:noFill/>
                  </a:tcPr>
                </a:tc>
                <a:extLst>
                  <a:ext uri="{0D108BD9-81ED-4DB2-BD59-A6C34878D82A}">
                    <a16:rowId xmlns:a16="http://schemas.microsoft.com/office/drawing/2014/main" val="10005"/>
                  </a:ext>
                </a:extLst>
              </a:tr>
              <a:tr h="392072">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68%</a:t>
                      </a:r>
                      <a:r>
                        <a:rPr lang="en-NZ" sz="1000" dirty="0">
                          <a:solidFill>
                            <a:srgbClr val="000000"/>
                          </a:solidFill>
                          <a:latin typeface="Barlow"/>
                          <a:sym typeface="Wingdings 3"/>
                        </a:rPr>
                        <a:t></a:t>
                      </a:r>
                      <a:endParaRPr lang="en-US" sz="1000" b="1" kern="1200" dirty="0">
                        <a:solidFill>
                          <a:schemeClr val="accent3">
                            <a:lumMod val="75000"/>
                          </a:schemeClr>
                        </a:solidFill>
                        <a:latin typeface="Barlow"/>
                        <a:ea typeface="ＭＳ Ｐゴシック" charset="0"/>
                        <a:cs typeface="+mn-cs"/>
                      </a:endParaRP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61%</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69%</a:t>
                      </a:r>
                    </a:p>
                  </a:txBody>
                  <a:tcPr marL="9525" marR="9525" marT="9525" marB="0" anchor="ctr">
                    <a:noFill/>
                  </a:tcPr>
                </a:tc>
                <a:extLst>
                  <a:ext uri="{0D108BD9-81ED-4DB2-BD59-A6C34878D82A}">
                    <a16:rowId xmlns:a16="http://schemas.microsoft.com/office/drawing/2014/main" val="10006"/>
                  </a:ext>
                </a:extLst>
              </a:tr>
              <a:tr h="392072">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68%</a:t>
                      </a:r>
                      <a:r>
                        <a:rPr lang="en-NZ" sz="1000" dirty="0">
                          <a:solidFill>
                            <a:srgbClr val="000000"/>
                          </a:solidFill>
                          <a:latin typeface="Barlow"/>
                          <a:sym typeface="Wingdings 3"/>
                        </a:rPr>
                        <a:t></a:t>
                      </a:r>
                      <a:endParaRPr lang="en-US" sz="1000" b="1" kern="1200" dirty="0">
                        <a:solidFill>
                          <a:schemeClr val="accent3">
                            <a:lumMod val="75000"/>
                          </a:schemeClr>
                        </a:solidFill>
                        <a:latin typeface="Barlow"/>
                        <a:ea typeface="ＭＳ Ｐゴシック" charset="0"/>
                        <a:cs typeface="+mn-cs"/>
                      </a:endParaRP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62%</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70%</a:t>
                      </a:r>
                    </a:p>
                  </a:txBody>
                  <a:tcPr marL="9525" marR="9525" marT="9525" marB="0" anchor="ctr">
                    <a:noFill/>
                  </a:tcPr>
                </a:tc>
                <a:extLst>
                  <a:ext uri="{0D108BD9-81ED-4DB2-BD59-A6C34878D82A}">
                    <a16:rowId xmlns:a16="http://schemas.microsoft.com/office/drawing/2014/main" val="10007"/>
                  </a:ext>
                </a:extLst>
              </a:tr>
              <a:tr h="392072">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66%</a:t>
                      </a:r>
                      <a:r>
                        <a:rPr lang="en-NZ" sz="1000" dirty="0">
                          <a:solidFill>
                            <a:srgbClr val="000000"/>
                          </a:solidFill>
                          <a:latin typeface="Barlow"/>
                          <a:sym typeface="Wingdings 3"/>
                        </a:rPr>
                        <a:t></a:t>
                      </a:r>
                      <a:endParaRPr lang="en-US" sz="1000" b="1" kern="1200" dirty="0">
                        <a:solidFill>
                          <a:schemeClr val="accent3">
                            <a:lumMod val="75000"/>
                          </a:schemeClr>
                        </a:solidFill>
                        <a:latin typeface="Barlow"/>
                        <a:ea typeface="ＭＳ Ｐゴシック" charset="0"/>
                        <a:cs typeface="+mn-cs"/>
                      </a:endParaRP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54%</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71%</a:t>
                      </a:r>
                    </a:p>
                  </a:txBody>
                  <a:tcPr marL="9525" marR="9525" marT="9525" marB="0" anchor="ctr">
                    <a:noFill/>
                  </a:tcPr>
                </a:tc>
                <a:extLst>
                  <a:ext uri="{0D108BD9-81ED-4DB2-BD59-A6C34878D82A}">
                    <a16:rowId xmlns:a16="http://schemas.microsoft.com/office/drawing/2014/main" val="10008"/>
                  </a:ext>
                </a:extLst>
              </a:tr>
            </a:tbl>
          </a:graphicData>
        </a:graphic>
      </p:graphicFrame>
      <p:sp>
        <p:nvSpPr>
          <p:cNvPr id="37" name="Text Placeholder 4"/>
          <p:cNvSpPr txBox="1">
            <a:spLocks/>
          </p:cNvSpPr>
          <p:nvPr/>
        </p:nvSpPr>
        <p:spPr bwMode="auto">
          <a:xfrm>
            <a:off x="9650150" y="1295447"/>
            <a:ext cx="1478589" cy="2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b" anchorCtr="0" compatLnSpc="1">
            <a:prstTxWarp prst="textNoShape">
              <a:avLst/>
            </a:prstTxWarp>
          </a:bodyPr>
          <a:lstStyle>
            <a:lvl1pPr marL="0" indent="0" algn="l" defTabSz="457200" rtl="0" eaLnBrk="1" fontAlgn="base" hangingPunct="1">
              <a:spcBef>
                <a:spcPts val="0"/>
              </a:spcBef>
              <a:spcAft>
                <a:spcPct val="0"/>
              </a:spcAft>
              <a:buClr>
                <a:schemeClr val="tx2"/>
              </a:buClr>
              <a:buFont typeface="Arial" charset="0"/>
              <a:buNone/>
              <a:defRPr sz="1800" b="0" kern="1200" baseline="0">
                <a:solidFill>
                  <a:schemeClr val="tx2"/>
                </a:solidFill>
                <a:latin typeface="+mn-lt"/>
                <a:ea typeface="ＭＳ Ｐゴシック" charset="0"/>
                <a:cs typeface="ＭＳ Ｐゴシック" charset="0"/>
              </a:defRPr>
            </a:lvl1pPr>
            <a:lvl2pPr marL="457200" indent="0" algn="l" defTabSz="569913" rtl="0" eaLnBrk="1" fontAlgn="base" hangingPunct="1">
              <a:spcBef>
                <a:spcPts val="800"/>
              </a:spcBef>
              <a:spcAft>
                <a:spcPct val="0"/>
              </a:spcAft>
              <a:buClr>
                <a:schemeClr val="tx2"/>
              </a:buClr>
              <a:buFont typeface="Arial" charset="0"/>
              <a:buNone/>
              <a:defRPr sz="2000" b="1" kern="1200">
                <a:solidFill>
                  <a:schemeClr val="tx2"/>
                </a:solidFill>
                <a:latin typeface="+mn-lt"/>
                <a:ea typeface="ＭＳ Ｐゴシック" charset="0"/>
                <a:cs typeface="+mn-cs"/>
              </a:defRPr>
            </a:lvl2pPr>
            <a:lvl3pPr marL="914400" indent="0" algn="l" defTabSz="457200" rtl="0" eaLnBrk="1" fontAlgn="base" hangingPunct="1">
              <a:spcBef>
                <a:spcPts val="700"/>
              </a:spcBef>
              <a:spcAft>
                <a:spcPct val="0"/>
              </a:spcAft>
              <a:buClr>
                <a:schemeClr val="tx2"/>
              </a:buClr>
              <a:buFont typeface="Arial" charset="0"/>
              <a:buNone/>
              <a:defRPr sz="1800" b="1" kern="1200">
                <a:solidFill>
                  <a:schemeClr val="tx2"/>
                </a:solidFill>
                <a:latin typeface="+mn-lt"/>
                <a:ea typeface="ＭＳ Ｐゴシック" charset="0"/>
                <a:cs typeface="+mn-cs"/>
              </a:defRPr>
            </a:lvl3pPr>
            <a:lvl4pPr marL="1371600" indent="0" algn="l" defTabSz="211138"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4pPr>
            <a:lvl5pPr marL="1828800" indent="0" algn="l" defTabSz="457200"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buClr>
                <a:srgbClr val="000000"/>
              </a:buClr>
            </a:pPr>
            <a:r>
              <a:rPr lang="en-US" sz="900" b="1" dirty="0">
                <a:latin typeface="Barlow"/>
                <a:cs typeface="Calibri" panose="020F0502020204030204" pitchFamily="34" charset="0"/>
              </a:rPr>
              <a:t>% Very or extremely satisfied</a:t>
            </a:r>
          </a:p>
        </p:txBody>
      </p:sp>
      <p:graphicFrame>
        <p:nvGraphicFramePr>
          <p:cNvPr id="75" name="tbl2"/>
          <p:cNvGraphicFramePr>
            <a:graphicFrameLocks noGrp="1"/>
          </p:cNvGraphicFramePr>
          <p:nvPr>
            <p:extLst>
              <p:ext uri="{D42A27DB-BD31-4B8C-83A1-F6EECF244321}">
                <p14:modId xmlns:p14="http://schemas.microsoft.com/office/powerpoint/2010/main" val="1492154941"/>
              </p:ext>
            </p:extLst>
          </p:nvPr>
        </p:nvGraphicFramePr>
        <p:xfrm>
          <a:off x="520508" y="1602022"/>
          <a:ext cx="758274" cy="4332110"/>
        </p:xfrm>
        <a:graphic>
          <a:graphicData uri="http://schemas.openxmlformats.org/drawingml/2006/table">
            <a:tbl>
              <a:tblPr>
                <a:tableStyleId>{5C22544A-7EE6-4342-B048-85BDC9FD1C3A}</a:tableStyleId>
              </a:tblPr>
              <a:tblGrid>
                <a:gridCol w="758274">
                  <a:extLst>
                    <a:ext uri="{9D8B030D-6E8A-4147-A177-3AD203B41FA5}">
                      <a16:colId xmlns:a16="http://schemas.microsoft.com/office/drawing/2014/main" val="20000"/>
                    </a:ext>
                  </a:extLst>
                </a:gridCol>
              </a:tblGrid>
              <a:tr h="4366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000" b="0" dirty="0">
                          <a:latin typeface="Barlow"/>
                          <a:cs typeface="Calibri" panose="020F0502020204030204" pitchFamily="34" charset="0"/>
                        </a:rPr>
                        <a:t>Rank</a:t>
                      </a:r>
                      <a:r>
                        <a:rPr lang="en-NZ" sz="1000" b="0" baseline="0" dirty="0">
                          <a:latin typeface="Barlow"/>
                          <a:cs typeface="Calibri" panose="020F0502020204030204" pitchFamily="34" charset="0"/>
                        </a:rPr>
                        <a:t> </a:t>
                      </a:r>
                      <a:r>
                        <a:rPr lang="en-NZ" sz="1000" b="0" dirty="0">
                          <a:latin typeface="Barlow"/>
                          <a:cs typeface="Calibri" panose="020F0502020204030204" pitchFamily="34" charset="0"/>
                        </a:rPr>
                        <a:t>of importance</a:t>
                      </a:r>
                    </a:p>
                  </a:txBody>
                  <a:tcPr marL="9525" marR="9525" marT="9525" marB="0" anchor="ctr">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94686780"/>
                  </a:ext>
                </a:extLst>
              </a:tr>
              <a:tr h="389551">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15</a:t>
                      </a:r>
                    </a:p>
                  </a:txBody>
                  <a:tcPr marL="7620" marR="7620" marT="7620" marB="0" anchor="ctr">
                    <a:lnT w="12700"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10000"/>
                  </a:ext>
                </a:extLst>
              </a:tr>
              <a:tr h="389551">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2</a:t>
                      </a:r>
                    </a:p>
                  </a:txBody>
                  <a:tcPr marL="7620" marR="7620" marT="7620" marB="0" anchor="ctr">
                    <a:noFill/>
                  </a:tcPr>
                </a:tc>
                <a:extLst>
                  <a:ext uri="{0D108BD9-81ED-4DB2-BD59-A6C34878D82A}">
                    <a16:rowId xmlns:a16="http://schemas.microsoft.com/office/drawing/2014/main" val="10003"/>
                  </a:ext>
                </a:extLst>
              </a:tr>
              <a:tr h="389551">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13</a:t>
                      </a:r>
                    </a:p>
                  </a:txBody>
                  <a:tcPr marL="7620" marR="7620" marT="7620" marB="0" anchor="ctr">
                    <a:noFill/>
                  </a:tcPr>
                </a:tc>
                <a:extLst>
                  <a:ext uri="{0D108BD9-81ED-4DB2-BD59-A6C34878D82A}">
                    <a16:rowId xmlns:a16="http://schemas.microsoft.com/office/drawing/2014/main" val="10004"/>
                  </a:ext>
                </a:extLst>
              </a:tr>
              <a:tr h="389551">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8</a:t>
                      </a:r>
                    </a:p>
                  </a:txBody>
                  <a:tcPr marL="7620" marR="7620" marT="7620" marB="0" anchor="ctr">
                    <a:noFill/>
                  </a:tcPr>
                </a:tc>
                <a:extLst>
                  <a:ext uri="{0D108BD9-81ED-4DB2-BD59-A6C34878D82A}">
                    <a16:rowId xmlns:a16="http://schemas.microsoft.com/office/drawing/2014/main" val="10005"/>
                  </a:ext>
                </a:extLst>
              </a:tr>
              <a:tr h="389551">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7</a:t>
                      </a:r>
                    </a:p>
                  </a:txBody>
                  <a:tcPr marL="7620" marR="7620" marT="7620" marB="0" anchor="ctr">
                    <a:noFill/>
                  </a:tcPr>
                </a:tc>
                <a:extLst>
                  <a:ext uri="{0D108BD9-81ED-4DB2-BD59-A6C34878D82A}">
                    <a16:rowId xmlns:a16="http://schemas.microsoft.com/office/drawing/2014/main" val="10006"/>
                  </a:ext>
                </a:extLst>
              </a:tr>
              <a:tr h="389551">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18</a:t>
                      </a:r>
                    </a:p>
                  </a:txBody>
                  <a:tcPr marL="7620" marR="7620" marT="7620" marB="0" anchor="ctr">
                    <a:noFill/>
                  </a:tcPr>
                </a:tc>
                <a:extLst>
                  <a:ext uri="{0D108BD9-81ED-4DB2-BD59-A6C34878D82A}">
                    <a16:rowId xmlns:a16="http://schemas.microsoft.com/office/drawing/2014/main" val="10007"/>
                  </a:ext>
                </a:extLst>
              </a:tr>
              <a:tr h="389551">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5</a:t>
                      </a:r>
                    </a:p>
                  </a:txBody>
                  <a:tcPr marL="7620" marR="7620" marT="7620" marB="0" anchor="ctr">
                    <a:noFill/>
                  </a:tcPr>
                </a:tc>
                <a:extLst>
                  <a:ext uri="{0D108BD9-81ED-4DB2-BD59-A6C34878D82A}">
                    <a16:rowId xmlns:a16="http://schemas.microsoft.com/office/drawing/2014/main" val="10008"/>
                  </a:ext>
                </a:extLst>
              </a:tr>
              <a:tr h="389551">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9</a:t>
                      </a:r>
                    </a:p>
                  </a:txBody>
                  <a:tcPr marL="7620" marR="7620" marT="7620" marB="0" anchor="ctr">
                    <a:noFill/>
                  </a:tcPr>
                </a:tc>
                <a:extLst>
                  <a:ext uri="{0D108BD9-81ED-4DB2-BD59-A6C34878D82A}">
                    <a16:rowId xmlns:a16="http://schemas.microsoft.com/office/drawing/2014/main" val="10001"/>
                  </a:ext>
                </a:extLst>
              </a:tr>
              <a:tr h="389551">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6</a:t>
                      </a:r>
                    </a:p>
                  </a:txBody>
                  <a:tcPr marL="7620" marR="7620" marT="7620" marB="0" anchor="ctr">
                    <a:noFill/>
                  </a:tcPr>
                </a:tc>
                <a:extLst>
                  <a:ext uri="{0D108BD9-81ED-4DB2-BD59-A6C34878D82A}">
                    <a16:rowId xmlns:a16="http://schemas.microsoft.com/office/drawing/2014/main" val="10002"/>
                  </a:ext>
                </a:extLst>
              </a:tr>
              <a:tr h="389551">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11</a:t>
                      </a:r>
                    </a:p>
                  </a:txBody>
                  <a:tcPr marL="7620" marR="7620" marT="7620" marB="0" anchor="ctr">
                    <a:noFill/>
                  </a:tcPr>
                </a:tc>
                <a:extLst>
                  <a:ext uri="{0D108BD9-81ED-4DB2-BD59-A6C34878D82A}">
                    <a16:rowId xmlns:a16="http://schemas.microsoft.com/office/drawing/2014/main" val="147372203"/>
                  </a:ext>
                </a:extLst>
              </a:tr>
            </a:tbl>
          </a:graphicData>
        </a:graphic>
      </p:graphicFrame>
      <p:pic>
        <p:nvPicPr>
          <p:cNvPr id="2" name="Picture 1"/>
          <p:cNvPicPr>
            <a:picLocks noChangeAspect="1"/>
          </p:cNvPicPr>
          <p:nvPr/>
        </p:nvPicPr>
        <p:blipFill>
          <a:blip r:embed="rId3"/>
          <a:stretch>
            <a:fillRect/>
          </a:stretch>
        </p:blipFill>
        <p:spPr>
          <a:xfrm>
            <a:off x="5012575" y="6005725"/>
            <a:ext cx="4038614" cy="209472"/>
          </a:xfrm>
          <a:prstGeom prst="rect">
            <a:avLst/>
          </a:prstGeom>
        </p:spPr>
      </p:pic>
      <p:sp>
        <p:nvSpPr>
          <p:cNvPr id="21" name="Footer Placeholder 5"/>
          <p:cNvSpPr txBox="1">
            <a:spLocks/>
          </p:cNvSpPr>
          <p:nvPr/>
        </p:nvSpPr>
        <p:spPr>
          <a:xfrm>
            <a:off x="444730" y="6421441"/>
            <a:ext cx="6298970" cy="315075"/>
          </a:xfrm>
          <a:prstGeom prst="rect">
            <a:avLst/>
          </a:prstGeom>
          <a:solidFill>
            <a:schemeClr val="bg1"/>
          </a:solidFill>
        </p:spPr>
        <p:txBody>
          <a:bodyPr anchor="b"/>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spcBef>
                <a:spcPts val="0"/>
              </a:spcBef>
            </a:pPr>
            <a:r>
              <a:rPr lang="en-NZ" sz="800" dirty="0">
                <a:solidFill>
                  <a:schemeClr val="tx1">
                    <a:lumMod val="65000"/>
                    <a:lumOff val="35000"/>
                  </a:schemeClr>
                </a:solidFill>
                <a:latin typeface="Barlow"/>
                <a:cs typeface="Calibri" panose="020F0502020204030204" pitchFamily="34" charset="0"/>
              </a:rPr>
              <a:t>Base: </a:t>
            </a:r>
            <a:r>
              <a:rPr lang="en-US" sz="800" dirty="0">
                <a:solidFill>
                  <a:schemeClr val="tx1">
                    <a:lumMod val="65000"/>
                    <a:lumOff val="35000"/>
                  </a:schemeClr>
                </a:solidFill>
                <a:latin typeface="Barlow"/>
                <a:cs typeface="Calibri" panose="020F0502020204030204" pitchFamily="34" charset="0"/>
              </a:rPr>
              <a:t>All respondents (Excluding Don't know/not applicable)</a:t>
            </a:r>
          </a:p>
          <a:p>
            <a:pPr>
              <a:spcBef>
                <a:spcPts val="0"/>
              </a:spcBef>
            </a:pPr>
            <a:r>
              <a:rPr lang="en-NZ" sz="800" dirty="0">
                <a:solidFill>
                  <a:schemeClr val="tx1">
                    <a:lumMod val="65000"/>
                    <a:lumOff val="35000"/>
                  </a:schemeClr>
                </a:solidFill>
                <a:latin typeface="Barlow"/>
                <a:cs typeface="Calibri" panose="020F0502020204030204" pitchFamily="34" charset="0"/>
              </a:rPr>
              <a:t>Q10a. </a:t>
            </a:r>
            <a:r>
              <a:rPr lang="en-US" sz="800" dirty="0">
                <a:solidFill>
                  <a:schemeClr val="tx1">
                    <a:lumMod val="65000"/>
                    <a:lumOff val="35000"/>
                  </a:schemeClr>
                </a:solidFill>
                <a:latin typeface="Barlow"/>
                <a:cs typeface="Calibri" panose="020F0502020204030204" pitchFamily="34" charset="0"/>
              </a:rPr>
              <a:t>How would you/ your child rate your/ their overall satisfaction with your/ their athletics club on each of the following…</a:t>
            </a:r>
          </a:p>
          <a:p>
            <a:pPr>
              <a:spcBef>
                <a:spcPts val="0"/>
              </a:spcBef>
            </a:pPr>
            <a:r>
              <a:rPr lang="en-NZ" sz="800" dirty="0">
                <a:solidFill>
                  <a:schemeClr val="tx1">
                    <a:lumMod val="65000"/>
                    <a:lumOff val="35000"/>
                  </a:schemeClr>
                </a:solidFill>
                <a:latin typeface="Barlow"/>
                <a:cs typeface="Calibri" panose="020F0502020204030204" pitchFamily="34" charset="0"/>
              </a:rPr>
              <a:t>Q10b.</a:t>
            </a:r>
            <a:r>
              <a:rPr lang="en-US" sz="800" dirty="0">
                <a:solidFill>
                  <a:schemeClr val="tx1">
                    <a:lumMod val="65000"/>
                    <a:lumOff val="35000"/>
                  </a:schemeClr>
                </a:solidFill>
                <a:latin typeface="Barlow"/>
                <a:cs typeface="Calibri" panose="020F0502020204030204" pitchFamily="34" charset="0"/>
              </a:rPr>
              <a:t> How would you rate your/ your child's overall satisfaction with your/ their athletics club on each of the following...</a:t>
            </a:r>
          </a:p>
        </p:txBody>
      </p:sp>
      <p:sp>
        <p:nvSpPr>
          <p:cNvPr id="22" name="TextBox 21"/>
          <p:cNvSpPr txBox="1"/>
          <p:nvPr/>
        </p:nvSpPr>
        <p:spPr>
          <a:xfrm>
            <a:off x="8605525" y="6286957"/>
            <a:ext cx="279446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a:t>
            </a:r>
            <a:r>
              <a:rPr lang="en-US" sz="800" dirty="0">
                <a:solidFill>
                  <a:schemeClr val="tx1">
                    <a:lumMod val="65000"/>
                    <a:lumOff val="35000"/>
                  </a:schemeClr>
                </a:solidFill>
                <a:latin typeface="Barlow"/>
                <a:sym typeface="Wingdings 3"/>
              </a:rPr>
              <a:t>Significantly higher/lower than Total Athletics 2017</a:t>
            </a:r>
            <a:endParaRPr lang="en-NZ" sz="800" dirty="0">
              <a:solidFill>
                <a:schemeClr val="tx1">
                  <a:lumMod val="65000"/>
                  <a:lumOff val="35000"/>
                </a:schemeClr>
              </a:solidFill>
              <a:latin typeface="Barlow"/>
              <a:sym typeface="Wingdings 3"/>
            </a:endParaRPr>
          </a:p>
          <a:p>
            <a:r>
              <a:rPr lang="en-NZ" sz="1400" b="1" dirty="0">
                <a:solidFill>
                  <a:srgbClr val="218535"/>
                </a:solidFill>
                <a:latin typeface="Barlow"/>
                <a:cs typeface="Arial"/>
                <a:sym typeface="Wingdings 3"/>
              </a:rPr>
              <a:t>□</a:t>
            </a:r>
            <a:r>
              <a:rPr lang="en-NZ" sz="1400" b="1" dirty="0">
                <a:solidFill>
                  <a:srgbClr val="DC0015"/>
                </a:solidFill>
                <a:latin typeface="Barlow"/>
                <a:cs typeface="Arial"/>
                <a:sym typeface="Wingdings 3"/>
              </a:rPr>
              <a:t>□ </a:t>
            </a:r>
            <a:r>
              <a:rPr lang="en-NZ" sz="800" dirty="0">
                <a:solidFill>
                  <a:schemeClr val="tx1">
                    <a:lumMod val="65000"/>
                    <a:lumOff val="35000"/>
                  </a:schemeClr>
                </a:solidFill>
                <a:latin typeface="Barlow"/>
                <a:sym typeface="Wingdings 3"/>
              </a:rPr>
              <a:t>Significantly higher/lower than All Sports 2020/21</a:t>
            </a:r>
            <a:endParaRPr lang="en-NZ" sz="800" dirty="0">
              <a:solidFill>
                <a:schemeClr val="tx1">
                  <a:lumMod val="65000"/>
                  <a:lumOff val="35000"/>
                </a:schemeClr>
              </a:solidFill>
              <a:latin typeface="Barlow"/>
            </a:endParaRPr>
          </a:p>
        </p:txBody>
      </p:sp>
      <p:sp>
        <p:nvSpPr>
          <p:cNvPr id="30" name="Rectangle 29">
            <a:extLst>
              <a:ext uri="{FF2B5EF4-FFF2-40B4-BE49-F238E27FC236}">
                <a16:creationId xmlns:a16="http://schemas.microsoft.com/office/drawing/2014/main" id="{BA9B0B44-162F-4839-9AA5-388E8B26A822}"/>
              </a:ext>
            </a:extLst>
          </p:cNvPr>
          <p:cNvSpPr/>
          <p:nvPr/>
        </p:nvSpPr>
        <p:spPr>
          <a:xfrm>
            <a:off x="9628868" y="5625193"/>
            <a:ext cx="413811" cy="24385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Tree>
    <p:extLst>
      <p:ext uri="{BB962C8B-B14F-4D97-AF65-F5344CB8AC3E}">
        <p14:creationId xmlns:p14="http://schemas.microsoft.com/office/powerpoint/2010/main" val="12005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3330" y="149388"/>
            <a:ext cx="9934669" cy="978041"/>
          </a:xfrm>
        </p:spPr>
        <p:txBody>
          <a:bodyPr anchor="ctr">
            <a:normAutofit/>
          </a:bodyPr>
          <a:lstStyle/>
          <a:p>
            <a:pPr algn="l"/>
            <a:r>
              <a:rPr lang="en-NZ" sz="2800" dirty="0">
                <a:solidFill>
                  <a:schemeClr val="accent6"/>
                </a:solidFill>
              </a:rPr>
              <a:t>Contents</a:t>
            </a:r>
          </a:p>
        </p:txBody>
      </p:sp>
      <p:sp>
        <p:nvSpPr>
          <p:cNvPr id="5" name="Subtitle 4"/>
          <p:cNvSpPr>
            <a:spLocks noGrp="1"/>
          </p:cNvSpPr>
          <p:nvPr>
            <p:ph type="subTitle" idx="1"/>
          </p:nvPr>
        </p:nvSpPr>
        <p:spPr>
          <a:xfrm>
            <a:off x="733330" y="955965"/>
            <a:ext cx="8809022" cy="5278580"/>
          </a:xfrm>
        </p:spPr>
        <p:txBody>
          <a:bodyPr>
            <a:normAutofit fontScale="62500" lnSpcReduction="20000"/>
          </a:bodyPr>
          <a:lstStyle/>
          <a:p>
            <a:pPr algn="l">
              <a:lnSpc>
                <a:spcPct val="120000"/>
              </a:lnSpc>
            </a:pPr>
            <a:r>
              <a:rPr lang="en-NZ" sz="2900" dirty="0">
                <a:solidFill>
                  <a:srgbClr val="9C132A"/>
                </a:solidFill>
              </a:rPr>
              <a:t>Introduction								3</a:t>
            </a:r>
          </a:p>
          <a:p>
            <a:pPr algn="l">
              <a:lnSpc>
                <a:spcPct val="120000"/>
              </a:lnSpc>
            </a:pPr>
            <a:r>
              <a:rPr lang="en-NZ" sz="2900" dirty="0">
                <a:solidFill>
                  <a:srgbClr val="9C132A"/>
                </a:solidFill>
              </a:rPr>
              <a:t>Executive summary							5</a:t>
            </a:r>
          </a:p>
          <a:p>
            <a:pPr algn="l">
              <a:lnSpc>
                <a:spcPct val="120000"/>
              </a:lnSpc>
            </a:pPr>
            <a:r>
              <a:rPr lang="en-NZ" sz="2900" dirty="0">
                <a:solidFill>
                  <a:srgbClr val="9C132A"/>
                </a:solidFill>
              </a:rPr>
              <a:t>Key results								7</a:t>
            </a:r>
          </a:p>
          <a:p>
            <a:pPr lvl="1" algn="l">
              <a:lnSpc>
                <a:spcPct val="120000"/>
              </a:lnSpc>
            </a:pPr>
            <a:r>
              <a:rPr lang="en-NZ" sz="1900" b="0" dirty="0">
                <a:solidFill>
                  <a:schemeClr val="tx1">
                    <a:lumMod val="50000"/>
                    <a:lumOff val="50000"/>
                  </a:schemeClr>
                </a:solidFill>
              </a:rPr>
              <a:t>Key metric results								8</a:t>
            </a:r>
          </a:p>
          <a:p>
            <a:pPr lvl="1" algn="l">
              <a:lnSpc>
                <a:spcPct val="120000"/>
              </a:lnSpc>
            </a:pPr>
            <a:r>
              <a:rPr lang="en-NZ" sz="1900" b="0" dirty="0">
                <a:solidFill>
                  <a:schemeClr val="tx1">
                    <a:lumMod val="50000"/>
                    <a:lumOff val="50000"/>
                  </a:schemeClr>
                </a:solidFill>
              </a:rPr>
              <a:t>Main findings								9</a:t>
            </a:r>
          </a:p>
          <a:p>
            <a:pPr lvl="1" algn="l">
              <a:lnSpc>
                <a:spcPct val="120000"/>
              </a:lnSpc>
            </a:pPr>
            <a:r>
              <a:rPr lang="en-NZ" sz="1900" b="0" dirty="0">
                <a:solidFill>
                  <a:schemeClr val="tx1">
                    <a:lumMod val="50000"/>
                    <a:lumOff val="50000"/>
                  </a:schemeClr>
                </a:solidFill>
              </a:rPr>
              <a:t>What is causing these ratings							17</a:t>
            </a:r>
          </a:p>
          <a:p>
            <a:pPr algn="l">
              <a:lnSpc>
                <a:spcPct val="120000"/>
              </a:lnSpc>
            </a:pPr>
            <a:r>
              <a:rPr lang="en-NZ" sz="2900" dirty="0">
                <a:solidFill>
                  <a:srgbClr val="9C132A"/>
                </a:solidFill>
              </a:rPr>
              <a:t>Other results								25</a:t>
            </a:r>
          </a:p>
          <a:p>
            <a:pPr lvl="1" algn="l">
              <a:lnSpc>
                <a:spcPct val="120000"/>
              </a:lnSpc>
            </a:pPr>
            <a:r>
              <a:rPr lang="en-NZ" sz="1900" b="0" dirty="0">
                <a:solidFill>
                  <a:schemeClr val="bg1">
                    <a:lumMod val="50000"/>
                  </a:schemeClr>
                </a:solidFill>
              </a:rPr>
              <a:t>Demographic differences							26</a:t>
            </a:r>
          </a:p>
          <a:p>
            <a:pPr lvl="1" algn="l">
              <a:lnSpc>
                <a:spcPct val="120000"/>
              </a:lnSpc>
            </a:pPr>
            <a:r>
              <a:rPr lang="en-NZ" sz="1900" b="0" dirty="0">
                <a:solidFill>
                  <a:schemeClr val="tx1">
                    <a:lumMod val="50000"/>
                    <a:lumOff val="50000"/>
                  </a:schemeClr>
                </a:solidFill>
              </a:rPr>
              <a:t>The joining process								30</a:t>
            </a:r>
          </a:p>
          <a:p>
            <a:pPr lvl="1" algn="l">
              <a:lnSpc>
                <a:spcPct val="120000"/>
              </a:lnSpc>
            </a:pPr>
            <a:r>
              <a:rPr lang="en-NZ" sz="1900" b="0" dirty="0">
                <a:solidFill>
                  <a:schemeClr val="tx1">
                    <a:lumMod val="50000"/>
                    <a:lumOff val="50000"/>
                  </a:schemeClr>
                </a:solidFill>
              </a:rPr>
              <a:t>Inappropriate behaviour and club environment						32</a:t>
            </a:r>
          </a:p>
          <a:p>
            <a:pPr lvl="1" algn="l">
              <a:lnSpc>
                <a:spcPct val="120000"/>
              </a:lnSpc>
            </a:pPr>
            <a:r>
              <a:rPr lang="en-NZ" sz="1900" b="0" dirty="0">
                <a:solidFill>
                  <a:schemeClr val="tx1">
                    <a:lumMod val="50000"/>
                    <a:lumOff val="50000"/>
                  </a:schemeClr>
                </a:solidFill>
              </a:rPr>
              <a:t>Injury 									41</a:t>
            </a:r>
          </a:p>
          <a:p>
            <a:pPr lvl="1" algn="l">
              <a:lnSpc>
                <a:spcPct val="120000"/>
              </a:lnSpc>
            </a:pPr>
            <a:r>
              <a:rPr lang="en-NZ" sz="1900" b="0" dirty="0">
                <a:solidFill>
                  <a:schemeClr val="tx1">
                    <a:lumMod val="50000"/>
                    <a:lumOff val="50000"/>
                  </a:schemeClr>
                </a:solidFill>
              </a:rPr>
              <a:t>Balance is Better								45</a:t>
            </a:r>
          </a:p>
          <a:p>
            <a:pPr lvl="1" algn="l">
              <a:lnSpc>
                <a:spcPct val="120000"/>
              </a:lnSpc>
            </a:pPr>
            <a:r>
              <a:rPr lang="en-NZ" sz="1900" b="0" dirty="0">
                <a:solidFill>
                  <a:schemeClr val="tx1">
                    <a:lumMod val="50000"/>
                    <a:lumOff val="50000"/>
                  </a:schemeClr>
                </a:solidFill>
              </a:rPr>
              <a:t>Rangatahi – key results							48</a:t>
            </a:r>
          </a:p>
          <a:p>
            <a:pPr lvl="1" algn="l">
              <a:lnSpc>
                <a:spcPct val="120000"/>
              </a:lnSpc>
            </a:pPr>
            <a:r>
              <a:rPr lang="en-NZ" sz="1900" b="0" dirty="0">
                <a:solidFill>
                  <a:schemeClr val="tx1">
                    <a:lumMod val="50000"/>
                    <a:lumOff val="50000"/>
                  </a:schemeClr>
                </a:solidFill>
              </a:rPr>
              <a:t>Regional differences							53</a:t>
            </a:r>
            <a:endParaRPr lang="en-NZ" sz="1900" dirty="0">
              <a:solidFill>
                <a:srgbClr val="9C132A"/>
              </a:solidFill>
            </a:endParaRPr>
          </a:p>
          <a:p>
            <a:pPr algn="l">
              <a:lnSpc>
                <a:spcPct val="120000"/>
              </a:lnSpc>
            </a:pPr>
            <a:r>
              <a:rPr lang="en-NZ" sz="2900" dirty="0">
                <a:solidFill>
                  <a:srgbClr val="9C132A"/>
                </a:solidFill>
              </a:rPr>
              <a:t>Sample profile								64</a:t>
            </a:r>
          </a:p>
          <a:p>
            <a:pPr algn="l">
              <a:lnSpc>
                <a:spcPct val="120000"/>
              </a:lnSpc>
            </a:pPr>
            <a:r>
              <a:rPr lang="en-NZ" sz="2900" dirty="0">
                <a:solidFill>
                  <a:srgbClr val="9C132A"/>
                </a:solidFill>
              </a:rPr>
              <a:t>Appendices								72</a:t>
            </a:r>
          </a:p>
        </p:txBody>
      </p:sp>
      <p:cxnSp>
        <p:nvCxnSpPr>
          <p:cNvPr id="7" name="Straight Connector 6"/>
          <p:cNvCxnSpPr/>
          <p:nvPr/>
        </p:nvCxnSpPr>
        <p:spPr>
          <a:xfrm flipV="1">
            <a:off x="733331" y="2873745"/>
            <a:ext cx="8600792"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37445" y="5015145"/>
            <a:ext cx="8600792"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33331" y="1722268"/>
            <a:ext cx="8600792"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33331" y="1316027"/>
            <a:ext cx="8600792"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37445" y="5408605"/>
            <a:ext cx="8600792"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65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bl1">
            <a:extLst>
              <a:ext uri="{FF2B5EF4-FFF2-40B4-BE49-F238E27FC236}">
                <a16:creationId xmlns:a16="http://schemas.microsoft.com/office/drawing/2014/main" id="{E6045EA5-003A-4238-9432-3E0B6481AAB4}"/>
              </a:ext>
            </a:extLst>
          </p:cNvPr>
          <p:cNvGraphicFramePr>
            <a:graphicFrameLocks noGrp="1"/>
          </p:cNvGraphicFramePr>
          <p:nvPr>
            <p:extLst>
              <p:ext uri="{D42A27DB-BD31-4B8C-83A1-F6EECF244321}">
                <p14:modId xmlns:p14="http://schemas.microsoft.com/office/powerpoint/2010/main" val="2520515678"/>
              </p:ext>
            </p:extLst>
          </p:nvPr>
        </p:nvGraphicFramePr>
        <p:xfrm>
          <a:off x="9493136" y="1593099"/>
          <a:ext cx="2065335" cy="4339176"/>
        </p:xfrm>
        <a:graphic>
          <a:graphicData uri="http://schemas.openxmlformats.org/drawingml/2006/table">
            <a:tbl>
              <a:tblPr>
                <a:tableStyleId>{5C22544A-7EE6-4342-B048-85BDC9FD1C3A}</a:tableStyleId>
              </a:tblPr>
              <a:tblGrid>
                <a:gridCol w="688445">
                  <a:extLst>
                    <a:ext uri="{9D8B030D-6E8A-4147-A177-3AD203B41FA5}">
                      <a16:colId xmlns:a16="http://schemas.microsoft.com/office/drawing/2014/main" val="20000"/>
                    </a:ext>
                  </a:extLst>
                </a:gridCol>
                <a:gridCol w="688445">
                  <a:extLst>
                    <a:ext uri="{9D8B030D-6E8A-4147-A177-3AD203B41FA5}">
                      <a16:colId xmlns:a16="http://schemas.microsoft.com/office/drawing/2014/main" val="2515465268"/>
                    </a:ext>
                  </a:extLst>
                </a:gridCol>
                <a:gridCol w="688445">
                  <a:extLst>
                    <a:ext uri="{9D8B030D-6E8A-4147-A177-3AD203B41FA5}">
                      <a16:colId xmlns:a16="http://schemas.microsoft.com/office/drawing/2014/main" val="20004"/>
                    </a:ext>
                  </a:extLst>
                </a:gridCol>
              </a:tblGrid>
              <a:tr h="556288">
                <a:tc>
                  <a:txBody>
                    <a:bodyPr/>
                    <a:lstStyle/>
                    <a:p>
                      <a:pPr algn="ctr"/>
                      <a:r>
                        <a:rPr lang="en-NZ" sz="1000" b="1" dirty="0">
                          <a:solidFill>
                            <a:schemeClr val="tx2"/>
                          </a:solidFill>
                          <a:latin typeface="Barlow"/>
                          <a:cs typeface="Calibri" panose="020F0502020204030204" pitchFamily="34" charset="0"/>
                        </a:rPr>
                        <a:t>Total</a:t>
                      </a:r>
                      <a:r>
                        <a:rPr lang="en-NZ" sz="1000" b="1" baseline="0" dirty="0">
                          <a:solidFill>
                            <a:schemeClr val="tx2"/>
                          </a:solidFill>
                          <a:latin typeface="Barlow"/>
                          <a:cs typeface="Calibri" panose="020F0502020204030204" pitchFamily="34" charset="0"/>
                        </a:rPr>
                        <a:t> Athletics</a:t>
                      </a:r>
                      <a:endParaRPr lang="en-NZ" sz="1000" b="1" dirty="0">
                        <a:solidFill>
                          <a:schemeClr val="tx2"/>
                        </a:solidFill>
                        <a:latin typeface="Barlow"/>
                        <a:cs typeface="Calibri" panose="020F0502020204030204" pitchFamily="34" charset="0"/>
                      </a:endParaRPr>
                    </a:p>
                    <a:p>
                      <a:pPr algn="ctr"/>
                      <a:r>
                        <a:rPr lang="en-NZ" sz="1000" b="1" dirty="0">
                          <a:solidFill>
                            <a:schemeClr val="tx2"/>
                          </a:solidFill>
                          <a:latin typeface="Barlow"/>
                          <a:cs typeface="Calibri" panose="020F0502020204030204" pitchFamily="34" charset="0"/>
                        </a:rPr>
                        <a:t>2021</a:t>
                      </a:r>
                    </a:p>
                  </a:txBody>
                  <a:tcPr marL="9525" marR="9525" marT="9525" marB="0" anchor="b">
                    <a:noFill/>
                  </a:tcPr>
                </a:tc>
                <a:tc>
                  <a:txBody>
                    <a:bodyPr/>
                    <a:lstStyle/>
                    <a:p>
                      <a:pPr algn="ctr"/>
                      <a:r>
                        <a:rPr lang="en-NZ" sz="1000" b="1" dirty="0">
                          <a:solidFill>
                            <a:schemeClr val="tx1">
                              <a:lumMod val="65000"/>
                              <a:lumOff val="35000"/>
                            </a:schemeClr>
                          </a:solidFill>
                          <a:latin typeface="Barlow"/>
                          <a:cs typeface="Calibri" panose="020F0502020204030204" pitchFamily="34" charset="0"/>
                        </a:rPr>
                        <a:t>Total Athletics</a:t>
                      </a:r>
                      <a:r>
                        <a:rPr lang="en-NZ" sz="1000" b="1" baseline="0" dirty="0">
                          <a:solidFill>
                            <a:schemeClr val="tx1">
                              <a:lumMod val="65000"/>
                              <a:lumOff val="35000"/>
                            </a:schemeClr>
                          </a:solidFill>
                          <a:latin typeface="Barlow"/>
                          <a:cs typeface="Calibri" panose="020F0502020204030204" pitchFamily="34" charset="0"/>
                        </a:rPr>
                        <a:t> 2017</a:t>
                      </a:r>
                      <a:endParaRPr lang="en-NZ" sz="1000" b="1" dirty="0">
                        <a:solidFill>
                          <a:schemeClr val="tx1">
                            <a:lumMod val="65000"/>
                            <a:lumOff val="35000"/>
                          </a:schemeClr>
                        </a:solidFill>
                        <a:latin typeface="Barlow"/>
                        <a:cs typeface="Calibri" panose="020F0502020204030204" pitchFamily="34" charset="0"/>
                      </a:endParaRPr>
                    </a:p>
                  </a:txBody>
                  <a:tcPr marL="9525" marR="9525" marT="9525" marB="0" anchor="b">
                    <a:noFill/>
                  </a:tcPr>
                </a:tc>
                <a:tc>
                  <a:txBody>
                    <a:bodyPr/>
                    <a:lstStyle/>
                    <a:p>
                      <a:pPr algn="ctr"/>
                      <a:r>
                        <a:rPr lang="en-NZ" sz="1000" b="0" dirty="0">
                          <a:solidFill>
                            <a:schemeClr val="tx1">
                              <a:lumMod val="65000"/>
                              <a:lumOff val="35000"/>
                            </a:schemeClr>
                          </a:solidFill>
                          <a:latin typeface="Barlow"/>
                          <a:cs typeface="Calibri" panose="020F0502020204030204" pitchFamily="34" charset="0"/>
                        </a:rPr>
                        <a:t>All Sports</a:t>
                      </a:r>
                    </a:p>
                    <a:p>
                      <a:pPr algn="ctr"/>
                      <a:r>
                        <a:rPr lang="en-NZ" sz="1000" b="0" dirty="0">
                          <a:solidFill>
                            <a:schemeClr val="tx1">
                              <a:lumMod val="65000"/>
                              <a:lumOff val="35000"/>
                            </a:schemeClr>
                          </a:solidFill>
                          <a:latin typeface="Barlow"/>
                          <a:cs typeface="Calibri" panose="020F0502020204030204" pitchFamily="34" charset="0"/>
                        </a:rPr>
                        <a:t>2020/21</a:t>
                      </a:r>
                    </a:p>
                  </a:txBody>
                  <a:tcPr marL="9525" marR="9525" marT="9525" marB="0" anchor="b">
                    <a:noFill/>
                  </a:tcPr>
                </a:tc>
                <a:extLst>
                  <a:ext uri="{0D108BD9-81ED-4DB2-BD59-A6C34878D82A}">
                    <a16:rowId xmlns:a16="http://schemas.microsoft.com/office/drawing/2014/main" val="10009"/>
                  </a:ext>
                </a:extLst>
              </a:tr>
              <a:tr h="472861">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63%</a:t>
                      </a:r>
                      <a:r>
                        <a:rPr lang="en-NZ" sz="1000" dirty="0">
                          <a:solidFill>
                            <a:srgbClr val="000000"/>
                          </a:solidFill>
                          <a:latin typeface="Barlow"/>
                          <a:sym typeface="Wingdings 3"/>
                        </a:rPr>
                        <a:t></a:t>
                      </a:r>
                      <a:endParaRPr lang="en-US" sz="1000" b="1" kern="1200" dirty="0">
                        <a:solidFill>
                          <a:schemeClr val="accent3">
                            <a:lumMod val="75000"/>
                          </a:schemeClr>
                        </a:solidFill>
                        <a:latin typeface="Barlow"/>
                        <a:ea typeface="ＭＳ Ｐゴシック" charset="0"/>
                        <a:cs typeface="+mn-cs"/>
                      </a:endParaRP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55%</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58%</a:t>
                      </a:r>
                    </a:p>
                  </a:txBody>
                  <a:tcPr marL="9525" marR="9525" marT="9525" marB="0" anchor="ctr">
                    <a:noFill/>
                  </a:tcPr>
                </a:tc>
                <a:extLst>
                  <a:ext uri="{0D108BD9-81ED-4DB2-BD59-A6C34878D82A}">
                    <a16:rowId xmlns:a16="http://schemas.microsoft.com/office/drawing/2014/main" val="10000"/>
                  </a:ext>
                </a:extLst>
              </a:tr>
              <a:tr h="472861">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61%</a:t>
                      </a:r>
                      <a:r>
                        <a:rPr lang="en-NZ" sz="1000" dirty="0">
                          <a:solidFill>
                            <a:srgbClr val="000000"/>
                          </a:solidFill>
                          <a:latin typeface="Barlow"/>
                          <a:sym typeface="Wingdings 3"/>
                        </a:rPr>
                        <a:t></a:t>
                      </a:r>
                      <a:endParaRPr lang="en-US" sz="1000" b="1" kern="1200" dirty="0">
                        <a:solidFill>
                          <a:schemeClr val="accent3">
                            <a:lumMod val="75000"/>
                          </a:schemeClr>
                        </a:solidFill>
                        <a:latin typeface="Barlow"/>
                        <a:ea typeface="ＭＳ Ｐゴシック" charset="0"/>
                        <a:cs typeface="+mn-cs"/>
                      </a:endParaRP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55%</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66%</a:t>
                      </a:r>
                    </a:p>
                  </a:txBody>
                  <a:tcPr marL="9525" marR="9525" marT="9525" marB="0" anchor="ctr">
                    <a:noFill/>
                  </a:tcPr>
                </a:tc>
                <a:extLst>
                  <a:ext uri="{0D108BD9-81ED-4DB2-BD59-A6C34878D82A}">
                    <a16:rowId xmlns:a16="http://schemas.microsoft.com/office/drawing/2014/main" val="10010"/>
                  </a:ext>
                </a:extLst>
              </a:tr>
              <a:tr h="472861">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59%</a:t>
                      </a: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58%</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63%</a:t>
                      </a:r>
                    </a:p>
                  </a:txBody>
                  <a:tcPr marL="9525" marR="9525" marT="9525" marB="0" anchor="ctr">
                    <a:noFill/>
                  </a:tcPr>
                </a:tc>
                <a:extLst>
                  <a:ext uri="{0D108BD9-81ED-4DB2-BD59-A6C34878D82A}">
                    <a16:rowId xmlns:a16="http://schemas.microsoft.com/office/drawing/2014/main" val="10001"/>
                  </a:ext>
                </a:extLst>
              </a:tr>
              <a:tr h="472861">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59%</a:t>
                      </a:r>
                      <a:r>
                        <a:rPr lang="en-NZ" sz="1000" dirty="0">
                          <a:solidFill>
                            <a:srgbClr val="000000"/>
                          </a:solidFill>
                          <a:latin typeface="Barlow"/>
                          <a:sym typeface="Wingdings 3"/>
                        </a:rPr>
                        <a:t></a:t>
                      </a:r>
                      <a:endParaRPr lang="en-US" sz="1000" b="1" kern="1200" dirty="0">
                        <a:solidFill>
                          <a:schemeClr val="accent3">
                            <a:lumMod val="75000"/>
                          </a:schemeClr>
                        </a:solidFill>
                        <a:latin typeface="Barlow"/>
                        <a:ea typeface="ＭＳ Ｐゴシック" charset="0"/>
                        <a:cs typeface="+mn-cs"/>
                      </a:endParaRP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51%</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61%</a:t>
                      </a:r>
                    </a:p>
                  </a:txBody>
                  <a:tcPr marL="9525" marR="9525" marT="9525" marB="0" anchor="ctr">
                    <a:noFill/>
                  </a:tcPr>
                </a:tc>
                <a:extLst>
                  <a:ext uri="{0D108BD9-81ED-4DB2-BD59-A6C34878D82A}">
                    <a16:rowId xmlns:a16="http://schemas.microsoft.com/office/drawing/2014/main" val="10002"/>
                  </a:ext>
                </a:extLst>
              </a:tr>
              <a:tr h="472861">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58%</a:t>
                      </a:r>
                      <a:r>
                        <a:rPr lang="en-NZ" sz="1000" dirty="0">
                          <a:solidFill>
                            <a:srgbClr val="000000"/>
                          </a:solidFill>
                          <a:latin typeface="Barlow"/>
                          <a:sym typeface="Wingdings 3"/>
                        </a:rPr>
                        <a:t></a:t>
                      </a:r>
                      <a:endParaRPr lang="en-US" sz="1000" b="1" kern="1200" dirty="0">
                        <a:solidFill>
                          <a:schemeClr val="accent3">
                            <a:lumMod val="75000"/>
                          </a:schemeClr>
                        </a:solidFill>
                        <a:latin typeface="Barlow"/>
                        <a:ea typeface="ＭＳ Ｐゴシック" charset="0"/>
                        <a:cs typeface="+mn-cs"/>
                      </a:endParaRP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49%</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65%</a:t>
                      </a:r>
                    </a:p>
                  </a:txBody>
                  <a:tcPr marL="9525" marR="9525" marT="9525" marB="0" anchor="ctr">
                    <a:noFill/>
                  </a:tcPr>
                </a:tc>
                <a:extLst>
                  <a:ext uri="{0D108BD9-81ED-4DB2-BD59-A6C34878D82A}">
                    <a16:rowId xmlns:a16="http://schemas.microsoft.com/office/drawing/2014/main" val="10003"/>
                  </a:ext>
                </a:extLst>
              </a:tr>
              <a:tr h="472861">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52%</a:t>
                      </a:r>
                      <a:r>
                        <a:rPr lang="en-NZ" sz="1000" dirty="0">
                          <a:solidFill>
                            <a:srgbClr val="000000"/>
                          </a:solidFill>
                          <a:latin typeface="Barlow"/>
                          <a:sym typeface="Wingdings 3"/>
                        </a:rPr>
                        <a:t></a:t>
                      </a:r>
                      <a:endParaRPr lang="en-US" sz="1000" b="1" kern="1200" dirty="0">
                        <a:solidFill>
                          <a:schemeClr val="accent3">
                            <a:lumMod val="75000"/>
                          </a:schemeClr>
                        </a:solidFill>
                        <a:latin typeface="Barlow"/>
                        <a:ea typeface="ＭＳ Ｐゴシック" charset="0"/>
                        <a:cs typeface="+mn-cs"/>
                      </a:endParaRP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46%</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62%</a:t>
                      </a:r>
                    </a:p>
                  </a:txBody>
                  <a:tcPr marL="9525" marR="9525" marT="9525" marB="0" anchor="ctr">
                    <a:noFill/>
                  </a:tcPr>
                </a:tc>
                <a:extLst>
                  <a:ext uri="{0D108BD9-81ED-4DB2-BD59-A6C34878D82A}">
                    <a16:rowId xmlns:a16="http://schemas.microsoft.com/office/drawing/2014/main" val="10004"/>
                  </a:ext>
                </a:extLst>
              </a:tr>
              <a:tr h="472861">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46%</a:t>
                      </a:r>
                      <a:r>
                        <a:rPr lang="en-NZ" sz="1000" dirty="0">
                          <a:solidFill>
                            <a:srgbClr val="000000"/>
                          </a:solidFill>
                          <a:latin typeface="Barlow"/>
                          <a:sym typeface="Wingdings 3"/>
                        </a:rPr>
                        <a:t></a:t>
                      </a:r>
                      <a:endParaRPr lang="en-US" sz="1000" b="1" kern="1200" dirty="0">
                        <a:solidFill>
                          <a:schemeClr val="accent3">
                            <a:lumMod val="75000"/>
                          </a:schemeClr>
                        </a:solidFill>
                        <a:latin typeface="Barlow"/>
                        <a:ea typeface="ＭＳ Ｐゴシック" charset="0"/>
                        <a:cs typeface="+mn-cs"/>
                      </a:endParaRP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39%</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a:t>
                      </a:r>
                    </a:p>
                  </a:txBody>
                  <a:tcPr marL="9525" marR="9525" marT="9525" marB="0" anchor="ctr">
                    <a:noFill/>
                  </a:tcPr>
                </a:tc>
                <a:extLst>
                  <a:ext uri="{0D108BD9-81ED-4DB2-BD59-A6C34878D82A}">
                    <a16:rowId xmlns:a16="http://schemas.microsoft.com/office/drawing/2014/main" val="10005"/>
                  </a:ext>
                </a:extLst>
              </a:tr>
              <a:tr h="472861">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45%</a:t>
                      </a:r>
                      <a:r>
                        <a:rPr lang="en-NZ" sz="1000" dirty="0">
                          <a:solidFill>
                            <a:srgbClr val="000000"/>
                          </a:solidFill>
                          <a:latin typeface="Barlow"/>
                          <a:sym typeface="Wingdings 3"/>
                        </a:rPr>
                        <a:t></a:t>
                      </a:r>
                      <a:endParaRPr lang="en-US" sz="1000" b="1" kern="1200" dirty="0">
                        <a:solidFill>
                          <a:schemeClr val="accent3">
                            <a:lumMod val="75000"/>
                          </a:schemeClr>
                        </a:solidFill>
                        <a:latin typeface="Barlow"/>
                        <a:ea typeface="ＭＳ Ｐゴシック" charset="0"/>
                        <a:cs typeface="+mn-cs"/>
                      </a:endParaRP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37%</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a:t>
                      </a:r>
                    </a:p>
                  </a:txBody>
                  <a:tcPr marL="9525" marR="9525" marT="9525" marB="0" anchor="ctr">
                    <a:noFill/>
                  </a:tcPr>
                </a:tc>
                <a:extLst>
                  <a:ext uri="{0D108BD9-81ED-4DB2-BD59-A6C34878D82A}">
                    <a16:rowId xmlns:a16="http://schemas.microsoft.com/office/drawing/2014/main" val="683119865"/>
                  </a:ext>
                </a:extLst>
              </a:tr>
            </a:tbl>
          </a:graphicData>
        </a:graphic>
      </p:graphicFrame>
      <p:sp>
        <p:nvSpPr>
          <p:cNvPr id="35" name="Title 2"/>
          <p:cNvSpPr txBox="1">
            <a:spLocks/>
          </p:cNvSpPr>
          <p:nvPr/>
        </p:nvSpPr>
        <p:spPr>
          <a:xfrm>
            <a:off x="444730" y="171524"/>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chemeClr val="tx2"/>
                </a:solidFill>
              </a:rPr>
              <a:t>Satisfaction with drivers of club experience</a:t>
            </a:r>
          </a:p>
        </p:txBody>
      </p:sp>
      <p:sp>
        <p:nvSpPr>
          <p:cNvPr id="49" name="Rectangle 48">
            <a:extLst>
              <a:ext uri="{FF2B5EF4-FFF2-40B4-BE49-F238E27FC236}">
                <a16:creationId xmlns:a16="http://schemas.microsoft.com/office/drawing/2014/main" id="{725D9EAB-0B9D-4647-B21C-0B225E4BF7B7}"/>
              </a:ext>
            </a:extLst>
          </p:cNvPr>
          <p:cNvSpPr/>
          <p:nvPr/>
        </p:nvSpPr>
        <p:spPr>
          <a:xfrm>
            <a:off x="438911" y="656975"/>
            <a:ext cx="11119560" cy="738664"/>
          </a:xfrm>
          <a:prstGeom prst="rect">
            <a:avLst/>
          </a:prstGeom>
        </p:spPr>
        <p:txBody>
          <a:bodyPr wrap="square">
            <a:spAutoFit/>
          </a:bodyPr>
          <a:lstStyle/>
          <a:p>
            <a:r>
              <a:rPr lang="en-NZ" sz="1400" dirty="0">
                <a:solidFill>
                  <a:schemeClr val="tx1">
                    <a:lumMod val="65000"/>
                    <a:lumOff val="35000"/>
                  </a:schemeClr>
                </a:solidFill>
                <a:latin typeface="Barlow"/>
              </a:rPr>
              <a:t>With the exception of </a:t>
            </a:r>
            <a:r>
              <a:rPr lang="en-NZ" sz="1400" i="1" dirty="0">
                <a:solidFill>
                  <a:schemeClr val="tx1">
                    <a:lumMod val="65000"/>
                    <a:lumOff val="35000"/>
                  </a:schemeClr>
                </a:solidFill>
                <a:latin typeface="Barlow"/>
              </a:rPr>
              <a:t>helping me to develop/ fulfil my potential, </a:t>
            </a:r>
            <a:r>
              <a:rPr lang="en-NZ" sz="1400" dirty="0">
                <a:solidFill>
                  <a:schemeClr val="tx1">
                    <a:lumMod val="65000"/>
                    <a:lumOff val="35000"/>
                  </a:schemeClr>
                </a:solidFill>
                <a:latin typeface="Barlow"/>
              </a:rPr>
              <a:t>all of the drivers listed below have significantly higher levels of satisfaction compared with Athletics’ 2017 results. Compared with the All Sports 2020/21 average, Athletics respondents are significantly more satisfied with </a:t>
            </a:r>
            <a:r>
              <a:rPr lang="en-NZ" sz="1400" i="1" dirty="0">
                <a:solidFill>
                  <a:schemeClr val="tx1">
                    <a:lumMod val="65000"/>
                    <a:lumOff val="35000"/>
                  </a:schemeClr>
                </a:solidFill>
                <a:latin typeface="Barlow"/>
              </a:rPr>
              <a:t>having qualified/ experienced officials/ coaches available when I compete </a:t>
            </a:r>
            <a:r>
              <a:rPr lang="en-NZ" sz="1400" dirty="0">
                <a:solidFill>
                  <a:schemeClr val="tx1">
                    <a:lumMod val="65000"/>
                    <a:lumOff val="35000"/>
                  </a:schemeClr>
                </a:solidFill>
                <a:latin typeface="Barlow"/>
              </a:rPr>
              <a:t>(63% vs. 58%). </a:t>
            </a:r>
          </a:p>
        </p:txBody>
      </p:sp>
      <p:sp>
        <p:nvSpPr>
          <p:cNvPr id="37" name="Text Placeholder 4"/>
          <p:cNvSpPr txBox="1">
            <a:spLocks/>
          </p:cNvSpPr>
          <p:nvPr/>
        </p:nvSpPr>
        <p:spPr bwMode="auto">
          <a:xfrm>
            <a:off x="9786508" y="1414834"/>
            <a:ext cx="1478589" cy="2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b" anchorCtr="0" compatLnSpc="1">
            <a:prstTxWarp prst="textNoShape">
              <a:avLst/>
            </a:prstTxWarp>
          </a:bodyPr>
          <a:lstStyle>
            <a:lvl1pPr marL="0" indent="0" algn="l" defTabSz="457200" rtl="0" eaLnBrk="1" fontAlgn="base" hangingPunct="1">
              <a:spcBef>
                <a:spcPts val="0"/>
              </a:spcBef>
              <a:spcAft>
                <a:spcPct val="0"/>
              </a:spcAft>
              <a:buClr>
                <a:schemeClr val="tx2"/>
              </a:buClr>
              <a:buFont typeface="Arial" charset="0"/>
              <a:buNone/>
              <a:defRPr sz="1800" b="0" kern="1200" baseline="0">
                <a:solidFill>
                  <a:schemeClr val="tx2"/>
                </a:solidFill>
                <a:latin typeface="+mn-lt"/>
                <a:ea typeface="ＭＳ Ｐゴシック" charset="0"/>
                <a:cs typeface="ＭＳ Ｐゴシック" charset="0"/>
              </a:defRPr>
            </a:lvl1pPr>
            <a:lvl2pPr marL="457200" indent="0" algn="l" defTabSz="569913" rtl="0" eaLnBrk="1" fontAlgn="base" hangingPunct="1">
              <a:spcBef>
                <a:spcPts val="800"/>
              </a:spcBef>
              <a:spcAft>
                <a:spcPct val="0"/>
              </a:spcAft>
              <a:buClr>
                <a:schemeClr val="tx2"/>
              </a:buClr>
              <a:buFont typeface="Arial" charset="0"/>
              <a:buNone/>
              <a:defRPr sz="2000" b="1" kern="1200">
                <a:solidFill>
                  <a:schemeClr val="tx2"/>
                </a:solidFill>
                <a:latin typeface="+mn-lt"/>
                <a:ea typeface="ＭＳ Ｐゴシック" charset="0"/>
                <a:cs typeface="+mn-cs"/>
              </a:defRPr>
            </a:lvl2pPr>
            <a:lvl3pPr marL="914400" indent="0" algn="l" defTabSz="457200" rtl="0" eaLnBrk="1" fontAlgn="base" hangingPunct="1">
              <a:spcBef>
                <a:spcPts val="700"/>
              </a:spcBef>
              <a:spcAft>
                <a:spcPct val="0"/>
              </a:spcAft>
              <a:buClr>
                <a:schemeClr val="tx2"/>
              </a:buClr>
              <a:buFont typeface="Arial" charset="0"/>
              <a:buNone/>
              <a:defRPr sz="1800" b="1" kern="1200">
                <a:solidFill>
                  <a:schemeClr val="tx2"/>
                </a:solidFill>
                <a:latin typeface="+mn-lt"/>
                <a:ea typeface="ＭＳ Ｐゴシック" charset="0"/>
                <a:cs typeface="+mn-cs"/>
              </a:defRPr>
            </a:lvl3pPr>
            <a:lvl4pPr marL="1371600" indent="0" algn="l" defTabSz="211138"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4pPr>
            <a:lvl5pPr marL="1828800" indent="0" algn="l" defTabSz="457200"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buClr>
                <a:srgbClr val="000000"/>
              </a:buClr>
            </a:pPr>
            <a:r>
              <a:rPr lang="en-US" sz="900" b="1" dirty="0">
                <a:latin typeface="Barlow"/>
                <a:cs typeface="Calibri" panose="020F0502020204030204" pitchFamily="34" charset="0"/>
              </a:rPr>
              <a:t>% Very or extremely satisfied</a:t>
            </a:r>
          </a:p>
        </p:txBody>
      </p:sp>
      <p:graphicFrame>
        <p:nvGraphicFramePr>
          <p:cNvPr id="42" name="cht1"/>
          <p:cNvGraphicFramePr/>
          <p:nvPr>
            <p:extLst>
              <p:ext uri="{D42A27DB-BD31-4B8C-83A1-F6EECF244321}">
                <p14:modId xmlns:p14="http://schemas.microsoft.com/office/powerpoint/2010/main" val="611156491"/>
              </p:ext>
            </p:extLst>
          </p:nvPr>
        </p:nvGraphicFramePr>
        <p:xfrm>
          <a:off x="1278782" y="2157069"/>
          <a:ext cx="8577599" cy="38861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2808104494"/>
              </p:ext>
            </p:extLst>
          </p:nvPr>
        </p:nvGraphicFramePr>
        <p:xfrm>
          <a:off x="520508" y="1573852"/>
          <a:ext cx="758274" cy="4343479"/>
        </p:xfrm>
        <a:graphic>
          <a:graphicData uri="http://schemas.openxmlformats.org/drawingml/2006/table">
            <a:tbl>
              <a:tblPr>
                <a:tableStyleId>{5C22544A-7EE6-4342-B048-85BDC9FD1C3A}</a:tableStyleId>
              </a:tblPr>
              <a:tblGrid>
                <a:gridCol w="758274">
                  <a:extLst>
                    <a:ext uri="{9D8B030D-6E8A-4147-A177-3AD203B41FA5}">
                      <a16:colId xmlns:a16="http://schemas.microsoft.com/office/drawing/2014/main" val="20000"/>
                    </a:ext>
                  </a:extLst>
                </a:gridCol>
              </a:tblGrid>
              <a:tr h="48862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1000" b="0" dirty="0">
                          <a:latin typeface="Barlow"/>
                          <a:cs typeface="Calibri" panose="020F0502020204030204" pitchFamily="34" charset="0"/>
                        </a:rPr>
                        <a:t>Rank</a:t>
                      </a:r>
                      <a:r>
                        <a:rPr lang="en-NZ" sz="1000" b="0" baseline="0" dirty="0">
                          <a:latin typeface="Barlow"/>
                          <a:cs typeface="Calibri" panose="020F0502020204030204" pitchFamily="34" charset="0"/>
                        </a:rPr>
                        <a:t> </a:t>
                      </a:r>
                      <a:r>
                        <a:rPr lang="en-NZ" sz="1000" b="0" dirty="0">
                          <a:latin typeface="Barlow"/>
                          <a:cs typeface="Calibri" panose="020F0502020204030204" pitchFamily="34" charset="0"/>
                        </a:rPr>
                        <a:t>of importance</a:t>
                      </a:r>
                    </a:p>
                  </a:txBody>
                  <a:tcPr marL="9525" marR="9525" marT="9525" marB="0" anchor="ctr">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94686780"/>
                  </a:ext>
                </a:extLst>
              </a:tr>
              <a:tr h="481857">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16</a:t>
                      </a:r>
                    </a:p>
                  </a:txBody>
                  <a:tcPr marL="7620" marR="7620" marT="7620" marB="0" anchor="ctr">
                    <a:lnT w="12700"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10000"/>
                  </a:ext>
                </a:extLst>
              </a:tr>
              <a:tr h="481857">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19</a:t>
                      </a:r>
                    </a:p>
                  </a:txBody>
                  <a:tcPr marL="7620" marR="7620" marT="7620" marB="0" anchor="ctr">
                    <a:noFill/>
                  </a:tcPr>
                </a:tc>
                <a:extLst>
                  <a:ext uri="{0D108BD9-81ED-4DB2-BD59-A6C34878D82A}">
                    <a16:rowId xmlns:a16="http://schemas.microsoft.com/office/drawing/2014/main" val="10003"/>
                  </a:ext>
                </a:extLst>
              </a:tr>
              <a:tr h="481857">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3</a:t>
                      </a:r>
                    </a:p>
                  </a:txBody>
                  <a:tcPr marL="7620" marR="7620" marT="7620" marB="0" anchor="ctr">
                    <a:noFill/>
                  </a:tcPr>
                </a:tc>
                <a:extLst>
                  <a:ext uri="{0D108BD9-81ED-4DB2-BD59-A6C34878D82A}">
                    <a16:rowId xmlns:a16="http://schemas.microsoft.com/office/drawing/2014/main" val="10004"/>
                  </a:ext>
                </a:extLst>
              </a:tr>
              <a:tr h="481857">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4</a:t>
                      </a:r>
                    </a:p>
                  </a:txBody>
                  <a:tcPr marL="7620" marR="7620" marT="7620" marB="0" anchor="ctr">
                    <a:noFill/>
                  </a:tcPr>
                </a:tc>
                <a:extLst>
                  <a:ext uri="{0D108BD9-81ED-4DB2-BD59-A6C34878D82A}">
                    <a16:rowId xmlns:a16="http://schemas.microsoft.com/office/drawing/2014/main" val="10005"/>
                  </a:ext>
                </a:extLst>
              </a:tr>
              <a:tr h="481857">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10</a:t>
                      </a:r>
                    </a:p>
                  </a:txBody>
                  <a:tcPr marL="7620" marR="7620" marT="7620" marB="0" anchor="ctr">
                    <a:noFill/>
                  </a:tcPr>
                </a:tc>
                <a:extLst>
                  <a:ext uri="{0D108BD9-81ED-4DB2-BD59-A6C34878D82A}">
                    <a16:rowId xmlns:a16="http://schemas.microsoft.com/office/drawing/2014/main" val="10006"/>
                  </a:ext>
                </a:extLst>
              </a:tr>
              <a:tr h="481857">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17</a:t>
                      </a:r>
                    </a:p>
                  </a:txBody>
                  <a:tcPr marL="7620" marR="7620" marT="7620" marB="0" anchor="ctr">
                    <a:noFill/>
                  </a:tcPr>
                </a:tc>
                <a:extLst>
                  <a:ext uri="{0D108BD9-81ED-4DB2-BD59-A6C34878D82A}">
                    <a16:rowId xmlns:a16="http://schemas.microsoft.com/office/drawing/2014/main" val="10007"/>
                  </a:ext>
                </a:extLst>
              </a:tr>
              <a:tr h="481857">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12</a:t>
                      </a:r>
                    </a:p>
                  </a:txBody>
                  <a:tcPr marL="7620" marR="7620" marT="7620" marB="0" anchor="ctr">
                    <a:noFill/>
                  </a:tcPr>
                </a:tc>
                <a:extLst>
                  <a:ext uri="{0D108BD9-81ED-4DB2-BD59-A6C34878D82A}">
                    <a16:rowId xmlns:a16="http://schemas.microsoft.com/office/drawing/2014/main" val="10008"/>
                  </a:ext>
                </a:extLst>
              </a:tr>
              <a:tr h="481857">
                <a:tc>
                  <a:txBody>
                    <a:bodyPr/>
                    <a:lstStyle/>
                    <a:p>
                      <a:pPr algn="ctr" fontAlgn="b"/>
                      <a:r>
                        <a:rPr lang="en-NZ" sz="1000" b="1" kern="1200" dirty="0">
                          <a:solidFill>
                            <a:schemeClr val="tx2"/>
                          </a:solidFill>
                          <a:latin typeface="Barlow"/>
                          <a:ea typeface="ＭＳ Ｐゴシック" charset="0"/>
                          <a:cs typeface="Calibri" panose="020F0502020204030204" pitchFamily="34" charset="0"/>
                        </a:rPr>
                        <a:t>14</a:t>
                      </a:r>
                    </a:p>
                  </a:txBody>
                  <a:tcPr marL="7620" marR="7620" marT="7620" marB="0" anchor="c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stretch>
            <a:fillRect/>
          </a:stretch>
        </p:blipFill>
        <p:spPr>
          <a:xfrm>
            <a:off x="5012575" y="5958823"/>
            <a:ext cx="4038614" cy="209472"/>
          </a:xfrm>
          <a:prstGeom prst="rect">
            <a:avLst/>
          </a:prstGeom>
        </p:spPr>
      </p:pic>
      <p:sp>
        <p:nvSpPr>
          <p:cNvPr id="21" name="Footer Placeholder 5"/>
          <p:cNvSpPr txBox="1">
            <a:spLocks/>
          </p:cNvSpPr>
          <p:nvPr/>
        </p:nvSpPr>
        <p:spPr>
          <a:xfrm>
            <a:off x="444730" y="6421441"/>
            <a:ext cx="6298970" cy="315075"/>
          </a:xfrm>
          <a:prstGeom prst="rect">
            <a:avLst/>
          </a:prstGeom>
          <a:solidFill>
            <a:schemeClr val="bg1"/>
          </a:solidFill>
        </p:spPr>
        <p:txBody>
          <a:bodyPr anchor="b"/>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spcBef>
                <a:spcPts val="0"/>
              </a:spcBef>
            </a:pPr>
            <a:r>
              <a:rPr lang="en-NZ" sz="800" dirty="0">
                <a:solidFill>
                  <a:schemeClr val="tx1">
                    <a:lumMod val="65000"/>
                    <a:lumOff val="35000"/>
                  </a:schemeClr>
                </a:solidFill>
                <a:latin typeface="Barlow"/>
                <a:cs typeface="Calibri" panose="020F0502020204030204" pitchFamily="34" charset="0"/>
              </a:rPr>
              <a:t>Base: </a:t>
            </a:r>
            <a:r>
              <a:rPr lang="en-US" sz="800" dirty="0">
                <a:solidFill>
                  <a:schemeClr val="tx1">
                    <a:lumMod val="65000"/>
                    <a:lumOff val="35000"/>
                  </a:schemeClr>
                </a:solidFill>
                <a:latin typeface="Barlow"/>
                <a:cs typeface="Calibri" panose="020F0502020204030204" pitchFamily="34" charset="0"/>
              </a:rPr>
              <a:t>All respondents (Excluding Don't know/not applicable)</a:t>
            </a:r>
          </a:p>
          <a:p>
            <a:pPr>
              <a:spcBef>
                <a:spcPts val="0"/>
              </a:spcBef>
            </a:pPr>
            <a:r>
              <a:rPr lang="en-NZ" sz="800" dirty="0">
                <a:solidFill>
                  <a:schemeClr val="tx1">
                    <a:lumMod val="65000"/>
                    <a:lumOff val="35000"/>
                  </a:schemeClr>
                </a:solidFill>
                <a:latin typeface="Barlow"/>
                <a:cs typeface="Calibri" panose="020F0502020204030204" pitchFamily="34" charset="0"/>
              </a:rPr>
              <a:t>Q10a. </a:t>
            </a:r>
            <a:r>
              <a:rPr lang="en-US" sz="800" dirty="0">
                <a:solidFill>
                  <a:schemeClr val="tx1">
                    <a:lumMod val="65000"/>
                    <a:lumOff val="35000"/>
                  </a:schemeClr>
                </a:solidFill>
                <a:latin typeface="Barlow"/>
                <a:cs typeface="Calibri" panose="020F0502020204030204" pitchFamily="34" charset="0"/>
              </a:rPr>
              <a:t>How would you/ your child rate your/ their overall satisfaction with your/ their athletics club on each of the following…</a:t>
            </a:r>
          </a:p>
          <a:p>
            <a:pPr>
              <a:spcBef>
                <a:spcPts val="0"/>
              </a:spcBef>
            </a:pPr>
            <a:r>
              <a:rPr lang="en-NZ" sz="800" dirty="0">
                <a:solidFill>
                  <a:schemeClr val="tx1">
                    <a:lumMod val="65000"/>
                    <a:lumOff val="35000"/>
                  </a:schemeClr>
                </a:solidFill>
                <a:latin typeface="Barlow"/>
                <a:cs typeface="Calibri" panose="020F0502020204030204" pitchFamily="34" charset="0"/>
              </a:rPr>
              <a:t>Q10b.</a:t>
            </a:r>
            <a:r>
              <a:rPr lang="en-US" sz="800" dirty="0">
                <a:solidFill>
                  <a:schemeClr val="tx1">
                    <a:lumMod val="65000"/>
                    <a:lumOff val="35000"/>
                  </a:schemeClr>
                </a:solidFill>
                <a:latin typeface="Barlow"/>
                <a:cs typeface="Calibri" panose="020F0502020204030204" pitchFamily="34" charset="0"/>
              </a:rPr>
              <a:t> How would you rate your/ your child's overall satisfaction with your/ their athletics club on each of the following...</a:t>
            </a:r>
          </a:p>
        </p:txBody>
      </p:sp>
      <p:sp>
        <p:nvSpPr>
          <p:cNvPr id="15" name="Rectangle 14">
            <a:extLst>
              <a:ext uri="{FF2B5EF4-FFF2-40B4-BE49-F238E27FC236}">
                <a16:creationId xmlns:a16="http://schemas.microsoft.com/office/drawing/2014/main" id="{80D0844F-FD64-4372-95BA-5EE293DF461E}"/>
              </a:ext>
            </a:extLst>
          </p:cNvPr>
          <p:cNvSpPr/>
          <p:nvPr/>
        </p:nvSpPr>
        <p:spPr>
          <a:xfrm>
            <a:off x="9631916" y="2276512"/>
            <a:ext cx="413811" cy="243853"/>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16" name="Rectangle 15">
            <a:extLst>
              <a:ext uri="{FF2B5EF4-FFF2-40B4-BE49-F238E27FC236}">
                <a16:creationId xmlns:a16="http://schemas.microsoft.com/office/drawing/2014/main" id="{C5A41A9A-4B4A-4DB0-8312-D7ED7F971FE6}"/>
              </a:ext>
            </a:extLst>
          </p:cNvPr>
          <p:cNvSpPr/>
          <p:nvPr/>
        </p:nvSpPr>
        <p:spPr>
          <a:xfrm>
            <a:off x="9631916" y="2745774"/>
            <a:ext cx="413811" cy="24385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17" name="Rectangle 16">
            <a:extLst>
              <a:ext uri="{FF2B5EF4-FFF2-40B4-BE49-F238E27FC236}">
                <a16:creationId xmlns:a16="http://schemas.microsoft.com/office/drawing/2014/main" id="{6E10DE50-9DD4-4480-A272-B71351445193}"/>
              </a:ext>
            </a:extLst>
          </p:cNvPr>
          <p:cNvSpPr/>
          <p:nvPr/>
        </p:nvSpPr>
        <p:spPr>
          <a:xfrm>
            <a:off x="9631916" y="3220303"/>
            <a:ext cx="413811" cy="24385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18" name="Rectangle 17">
            <a:extLst>
              <a:ext uri="{FF2B5EF4-FFF2-40B4-BE49-F238E27FC236}">
                <a16:creationId xmlns:a16="http://schemas.microsoft.com/office/drawing/2014/main" id="{C1CAC495-86CF-4B97-BDCF-37EF35CB7442}"/>
              </a:ext>
            </a:extLst>
          </p:cNvPr>
          <p:cNvSpPr/>
          <p:nvPr/>
        </p:nvSpPr>
        <p:spPr>
          <a:xfrm>
            <a:off x="9631916" y="4163936"/>
            <a:ext cx="413811" cy="24385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19" name="TextBox 18">
            <a:extLst>
              <a:ext uri="{FF2B5EF4-FFF2-40B4-BE49-F238E27FC236}">
                <a16:creationId xmlns:a16="http://schemas.microsoft.com/office/drawing/2014/main" id="{8243B013-9CAF-4AC0-AA68-F1136874BF7C}"/>
              </a:ext>
            </a:extLst>
          </p:cNvPr>
          <p:cNvSpPr txBox="1"/>
          <p:nvPr/>
        </p:nvSpPr>
        <p:spPr>
          <a:xfrm>
            <a:off x="8605525" y="6286957"/>
            <a:ext cx="279446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a:t>
            </a:r>
            <a:r>
              <a:rPr lang="en-US" sz="800" dirty="0">
                <a:solidFill>
                  <a:schemeClr val="tx1">
                    <a:lumMod val="65000"/>
                    <a:lumOff val="35000"/>
                  </a:schemeClr>
                </a:solidFill>
                <a:latin typeface="Barlow"/>
                <a:sym typeface="Wingdings 3"/>
              </a:rPr>
              <a:t>Significantly higher/lower than Total Athletics 2017</a:t>
            </a:r>
            <a:endParaRPr lang="en-NZ" sz="800" dirty="0">
              <a:solidFill>
                <a:schemeClr val="tx1">
                  <a:lumMod val="65000"/>
                  <a:lumOff val="35000"/>
                </a:schemeClr>
              </a:solidFill>
              <a:latin typeface="Barlow"/>
              <a:sym typeface="Wingdings 3"/>
            </a:endParaRPr>
          </a:p>
          <a:p>
            <a:r>
              <a:rPr lang="en-NZ" sz="1400" b="1" dirty="0">
                <a:solidFill>
                  <a:srgbClr val="218535"/>
                </a:solidFill>
                <a:latin typeface="Barlow"/>
                <a:cs typeface="Arial"/>
                <a:sym typeface="Wingdings 3"/>
              </a:rPr>
              <a:t>□</a:t>
            </a:r>
            <a:r>
              <a:rPr lang="en-NZ" sz="1400" b="1" dirty="0">
                <a:solidFill>
                  <a:srgbClr val="DC0015"/>
                </a:solidFill>
                <a:latin typeface="Barlow"/>
                <a:cs typeface="Arial"/>
                <a:sym typeface="Wingdings 3"/>
              </a:rPr>
              <a:t>□ </a:t>
            </a:r>
            <a:r>
              <a:rPr lang="en-NZ" sz="800" dirty="0">
                <a:solidFill>
                  <a:schemeClr val="tx1">
                    <a:lumMod val="65000"/>
                    <a:lumOff val="35000"/>
                  </a:schemeClr>
                </a:solidFill>
                <a:latin typeface="Barlow"/>
                <a:sym typeface="Wingdings 3"/>
              </a:rPr>
              <a:t>Significantly higher/lower than All Sports 2020/21</a:t>
            </a:r>
            <a:endParaRPr lang="en-NZ" sz="800" dirty="0">
              <a:solidFill>
                <a:schemeClr val="tx1">
                  <a:lumMod val="65000"/>
                  <a:lumOff val="35000"/>
                </a:schemeClr>
              </a:solidFill>
              <a:latin typeface="Barlow"/>
            </a:endParaRPr>
          </a:p>
        </p:txBody>
      </p:sp>
      <p:sp>
        <p:nvSpPr>
          <p:cNvPr id="22" name="Rectangle 21">
            <a:extLst>
              <a:ext uri="{FF2B5EF4-FFF2-40B4-BE49-F238E27FC236}">
                <a16:creationId xmlns:a16="http://schemas.microsoft.com/office/drawing/2014/main" id="{D89F0D59-32F5-4CFB-8C9B-84E6441D0512}"/>
              </a:ext>
            </a:extLst>
          </p:cNvPr>
          <p:cNvSpPr/>
          <p:nvPr/>
        </p:nvSpPr>
        <p:spPr>
          <a:xfrm>
            <a:off x="9625820" y="4638127"/>
            <a:ext cx="413811" cy="24385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Tree>
    <p:extLst>
      <p:ext uri="{BB962C8B-B14F-4D97-AF65-F5344CB8AC3E}">
        <p14:creationId xmlns:p14="http://schemas.microsoft.com/office/powerpoint/2010/main" val="887928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101037-2DDA-4F6C-9A7A-6BAF8A627657}"/>
              </a:ext>
            </a:extLst>
          </p:cNvPr>
          <p:cNvSpPr txBox="1">
            <a:spLocks/>
          </p:cNvSpPr>
          <p:nvPr/>
        </p:nvSpPr>
        <p:spPr>
          <a:xfrm>
            <a:off x="499821" y="195812"/>
            <a:ext cx="11051913" cy="723698"/>
          </a:xfrm>
          <a:prstGeom prst="rect">
            <a:avLst/>
          </a:prstGeom>
        </p:spPr>
        <p:txBody>
          <a:bodyPr anchor="ctr">
            <a:noAutofit/>
          </a:bodyPr>
          <a:lstStyle>
            <a:lvl1pPr algn="l" defTabSz="914400" rtl="0" eaLnBrk="1" latinLnBrk="0" hangingPunct="1">
              <a:lnSpc>
                <a:spcPct val="90000"/>
              </a:lnSpc>
              <a:spcBef>
                <a:spcPct val="0"/>
              </a:spcBef>
              <a:buNone/>
              <a:defRPr sz="4400" b="1" i="0" kern="1200">
                <a:solidFill>
                  <a:schemeClr val="tx1"/>
                </a:solidFill>
                <a:latin typeface="Barlow Bold" charset="0"/>
                <a:ea typeface="+mj-ea"/>
                <a:cs typeface="+mj-cs"/>
              </a:defRPr>
            </a:lvl1pPr>
          </a:lstStyle>
          <a:p>
            <a:r>
              <a:rPr lang="en-US" sz="2800" dirty="0">
                <a:solidFill>
                  <a:schemeClr val="tx2"/>
                </a:solidFill>
                <a:latin typeface="Barlow"/>
              </a:rPr>
              <a:t>Relative importance of drivers of club recommendation</a:t>
            </a:r>
            <a:endParaRPr lang="en-NZ" sz="2800" dirty="0">
              <a:solidFill>
                <a:schemeClr val="tx2"/>
              </a:solidFill>
              <a:latin typeface="Barlow"/>
            </a:endParaRPr>
          </a:p>
        </p:txBody>
      </p:sp>
      <p:sp>
        <p:nvSpPr>
          <p:cNvPr id="7" name="TextBox 6">
            <a:extLst>
              <a:ext uri="{FF2B5EF4-FFF2-40B4-BE49-F238E27FC236}">
                <a16:creationId xmlns:a16="http://schemas.microsoft.com/office/drawing/2014/main" id="{5F047738-0699-4C90-8BAF-A3ECD94FEFB3}"/>
              </a:ext>
            </a:extLst>
          </p:cNvPr>
          <p:cNvSpPr txBox="1"/>
          <p:nvPr/>
        </p:nvSpPr>
        <p:spPr>
          <a:xfrm rot="16200000">
            <a:off x="-1528640" y="3535469"/>
            <a:ext cx="4391527" cy="292388"/>
          </a:xfrm>
          <a:prstGeom prst="rect">
            <a:avLst/>
          </a:prstGeom>
          <a:noFill/>
        </p:spPr>
        <p:txBody>
          <a:bodyPr wrap="square" rtlCol="0">
            <a:spAutoFit/>
          </a:bodyPr>
          <a:lstStyle/>
          <a:p>
            <a:pPr algn="ctr" defTabSz="914080"/>
            <a:r>
              <a:rPr lang="en-US" sz="1300" dirty="0">
                <a:solidFill>
                  <a:prstClr val="black"/>
                </a:solidFill>
                <a:latin typeface="Barlow"/>
              </a:rPr>
              <a:t>Importance for club recommendation</a:t>
            </a:r>
            <a:endParaRPr lang="en-NZ" sz="1300" dirty="0">
              <a:solidFill>
                <a:prstClr val="black"/>
              </a:solidFill>
              <a:latin typeface="Barlow"/>
            </a:endParaRPr>
          </a:p>
        </p:txBody>
      </p:sp>
      <p:sp>
        <p:nvSpPr>
          <p:cNvPr id="8" name="Down Arrow 7"/>
          <p:cNvSpPr/>
          <p:nvPr/>
        </p:nvSpPr>
        <p:spPr>
          <a:xfrm rot="10800000">
            <a:off x="1047735" y="1374116"/>
            <a:ext cx="290946" cy="4448234"/>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aphicFrame>
        <p:nvGraphicFramePr>
          <p:cNvPr id="10" name="cht1"/>
          <p:cNvGraphicFramePr/>
          <p:nvPr>
            <p:extLst>
              <p:ext uri="{D42A27DB-BD31-4B8C-83A1-F6EECF244321}">
                <p14:modId xmlns:p14="http://schemas.microsoft.com/office/powerpoint/2010/main" val="2372308108"/>
              </p:ext>
            </p:extLst>
          </p:nvPr>
        </p:nvGraphicFramePr>
        <p:xfrm>
          <a:off x="1338681" y="1374116"/>
          <a:ext cx="9634119" cy="482927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2"/>
          <p:cNvSpPr txBox="1">
            <a:spLocks/>
          </p:cNvSpPr>
          <p:nvPr/>
        </p:nvSpPr>
        <p:spPr>
          <a:xfrm>
            <a:off x="82296" y="762480"/>
            <a:ext cx="11559541" cy="6116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30212" lvl="1" indent="0">
              <a:lnSpc>
                <a:spcPct val="110000"/>
              </a:lnSpc>
              <a:spcBef>
                <a:spcPts val="600"/>
              </a:spcBef>
              <a:spcAft>
                <a:spcPts val="600"/>
              </a:spcAft>
              <a:buNone/>
            </a:pPr>
            <a:r>
              <a:rPr lang="en-NZ" sz="1400" b="0" dirty="0">
                <a:solidFill>
                  <a:schemeClr val="tx1">
                    <a:lumMod val="65000"/>
                    <a:lumOff val="35000"/>
                  </a:schemeClr>
                </a:solidFill>
                <a:latin typeface="Barlow"/>
                <a:cs typeface="ＭＳ Ｐゴシック" charset="0"/>
              </a:rPr>
              <a:t>Regression analysis is a statistical process that was used to understand what aspects of the club experience have the most impact (or are the biggest ‘drivers’) on whether a player/ parent will recommend their club to others.</a:t>
            </a:r>
            <a:endParaRPr lang="en-US" sz="1400" b="0" dirty="0">
              <a:solidFill>
                <a:schemeClr val="tx1">
                  <a:lumMod val="65000"/>
                  <a:lumOff val="35000"/>
                </a:schemeClr>
              </a:solidFill>
              <a:latin typeface="Barlow"/>
              <a:cs typeface="ＭＳ Ｐゴシック" charset="0"/>
            </a:endParaRPr>
          </a:p>
        </p:txBody>
      </p:sp>
      <p:sp>
        <p:nvSpPr>
          <p:cNvPr id="6" name="TextBox 5">
            <a:extLst>
              <a:ext uri="{FF2B5EF4-FFF2-40B4-BE49-F238E27FC236}">
                <a16:creationId xmlns:a16="http://schemas.microsoft.com/office/drawing/2014/main" id="{07DF1A83-2140-4824-80EC-48097BCF98C4}"/>
              </a:ext>
            </a:extLst>
          </p:cNvPr>
          <p:cNvSpPr txBox="1"/>
          <p:nvPr/>
        </p:nvSpPr>
        <p:spPr>
          <a:xfrm>
            <a:off x="8231998" y="3833146"/>
            <a:ext cx="3409839" cy="2492990"/>
          </a:xfrm>
          <a:prstGeom prst="rect">
            <a:avLst/>
          </a:prstGeom>
          <a:noFill/>
        </p:spPr>
        <p:txBody>
          <a:bodyPr wrap="square" rtlCol="0">
            <a:spAutoFit/>
          </a:bodyPr>
          <a:lstStyle/>
          <a:p>
            <a:pPr defTabSz="914080"/>
            <a:r>
              <a:rPr lang="en-US" sz="1200" b="1" dirty="0">
                <a:solidFill>
                  <a:schemeClr val="tx1">
                    <a:lumMod val="50000"/>
                    <a:lumOff val="50000"/>
                  </a:schemeClr>
                </a:solidFill>
                <a:latin typeface="Barlow"/>
              </a:rPr>
              <a:t>Note</a:t>
            </a:r>
            <a:r>
              <a:rPr lang="en-US" sz="1200" dirty="0">
                <a:solidFill>
                  <a:schemeClr val="tx1">
                    <a:lumMod val="50000"/>
                    <a:lumOff val="50000"/>
                  </a:schemeClr>
                </a:solidFill>
                <a:latin typeface="Barlow"/>
              </a:rPr>
              <a:t>: Size of the bar corresponds to how ‘important’ each driver is in terms of whether or not people will recommend their club to others.</a:t>
            </a:r>
          </a:p>
          <a:p>
            <a:pPr defTabSz="914080"/>
            <a:endParaRPr lang="en-US" sz="1200" dirty="0">
              <a:solidFill>
                <a:schemeClr val="tx1">
                  <a:lumMod val="50000"/>
                  <a:lumOff val="50000"/>
                </a:schemeClr>
              </a:solidFill>
              <a:latin typeface="Barlow"/>
            </a:endParaRPr>
          </a:p>
          <a:p>
            <a:pPr defTabSz="914080"/>
            <a:r>
              <a:rPr lang="en-US" sz="1200" dirty="0">
                <a:solidFill>
                  <a:schemeClr val="tx1">
                    <a:lumMod val="50000"/>
                    <a:lumOff val="50000"/>
                  </a:schemeClr>
                </a:solidFill>
                <a:latin typeface="Barlow"/>
              </a:rPr>
              <a:t>For Athletics, this table shows that </a:t>
            </a:r>
            <a:r>
              <a:rPr lang="en-US" sz="1200" b="1" i="1" dirty="0">
                <a:solidFill>
                  <a:schemeClr val="tx1">
                    <a:lumMod val="50000"/>
                    <a:lumOff val="50000"/>
                  </a:schemeClr>
                </a:solidFill>
                <a:latin typeface="Barlow"/>
              </a:rPr>
              <a:t>value for money</a:t>
            </a:r>
            <a:r>
              <a:rPr lang="en-US" sz="1200" i="1" dirty="0">
                <a:solidFill>
                  <a:schemeClr val="tx1">
                    <a:lumMod val="50000"/>
                    <a:lumOff val="50000"/>
                  </a:schemeClr>
                </a:solidFill>
                <a:latin typeface="Barlow"/>
              </a:rPr>
              <a:t> </a:t>
            </a:r>
            <a:r>
              <a:rPr lang="en-US" sz="1200" dirty="0">
                <a:solidFill>
                  <a:schemeClr val="tx1">
                    <a:lumMod val="50000"/>
                    <a:lumOff val="50000"/>
                  </a:schemeClr>
                </a:solidFill>
                <a:latin typeface="Barlow"/>
              </a:rPr>
              <a:t>is the most important driver towards recommending their club. Whereas the relationship between </a:t>
            </a:r>
            <a:r>
              <a:rPr lang="en-US" sz="1200" b="1" i="1" dirty="0">
                <a:solidFill>
                  <a:schemeClr val="tx1">
                    <a:lumMod val="50000"/>
                    <a:lumOff val="50000"/>
                  </a:schemeClr>
                </a:solidFill>
                <a:latin typeface="Barlow"/>
              </a:rPr>
              <a:t>having clean &amp; well maintained facilities </a:t>
            </a:r>
            <a:r>
              <a:rPr lang="en-US" sz="1200" dirty="0">
                <a:solidFill>
                  <a:schemeClr val="tx1">
                    <a:lumMod val="50000"/>
                    <a:lumOff val="50000"/>
                  </a:schemeClr>
                </a:solidFill>
                <a:latin typeface="Barlow"/>
              </a:rPr>
              <a:t>and</a:t>
            </a:r>
            <a:r>
              <a:rPr lang="en-US" sz="1200" b="1" i="1" dirty="0">
                <a:solidFill>
                  <a:schemeClr val="tx1">
                    <a:lumMod val="50000"/>
                    <a:lumOff val="50000"/>
                  </a:schemeClr>
                </a:solidFill>
                <a:latin typeface="Barlow"/>
              </a:rPr>
              <a:t> </a:t>
            </a:r>
            <a:r>
              <a:rPr lang="en-US" sz="1200" dirty="0">
                <a:solidFill>
                  <a:schemeClr val="tx1">
                    <a:lumMod val="50000"/>
                    <a:lumOff val="50000"/>
                  </a:schemeClr>
                </a:solidFill>
                <a:latin typeface="Barlow"/>
              </a:rPr>
              <a:t>recommending their club is much less strong. This information helps us target club members in the things which mean most to them.</a:t>
            </a:r>
            <a:endParaRPr lang="en-NZ" sz="1200" dirty="0">
              <a:solidFill>
                <a:schemeClr val="tx1">
                  <a:lumMod val="50000"/>
                  <a:lumOff val="50000"/>
                </a:schemeClr>
              </a:solidFill>
              <a:latin typeface="Barlow"/>
            </a:endParaRPr>
          </a:p>
          <a:p>
            <a:pPr defTabSz="914080"/>
            <a:endParaRPr lang="en-NZ" sz="1200" dirty="0">
              <a:solidFill>
                <a:schemeClr val="tx1">
                  <a:lumMod val="50000"/>
                  <a:lumOff val="50000"/>
                </a:schemeClr>
              </a:solidFill>
              <a:latin typeface="Barlow"/>
            </a:endParaRPr>
          </a:p>
        </p:txBody>
      </p:sp>
    </p:spTree>
    <p:extLst>
      <p:ext uri="{BB962C8B-B14F-4D97-AF65-F5344CB8AC3E}">
        <p14:creationId xmlns:p14="http://schemas.microsoft.com/office/powerpoint/2010/main" val="1667580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5"/>
          <p:cNvSpPr>
            <a:spLocks noChangeArrowheads="1"/>
          </p:cNvSpPr>
          <p:nvPr/>
        </p:nvSpPr>
        <p:spPr bwMode="gray">
          <a:xfrm>
            <a:off x="7088365" y="1308043"/>
            <a:ext cx="1705595" cy="276999"/>
          </a:xfrm>
          <a:prstGeom prst="rect">
            <a:avLst/>
          </a:prstGeom>
          <a:noFill/>
          <a:ln w="9525" algn="ctr">
            <a:noFill/>
            <a:miter lim="800000"/>
            <a:headEnd/>
            <a:tailEnd/>
          </a:ln>
        </p:spPr>
        <p:txBody>
          <a:bodyPr wrap="none" lIns="0" tIns="45720" rIns="0" bIns="45720">
            <a:spAutoFit/>
          </a:bodyPr>
          <a:lstStyle/>
          <a:p>
            <a:pPr marL="0" marR="0" lvl="0" indent="0" algn="l" defTabSz="1019175" rtl="0" eaLnBrk="1" fontAlgn="auto" latinLnBrk="0" hangingPunct="1">
              <a:lnSpc>
                <a:spcPct val="100000"/>
              </a:lnSpc>
              <a:spcBef>
                <a:spcPts val="0"/>
              </a:spcBef>
              <a:spcAft>
                <a:spcPts val="0"/>
              </a:spcAft>
              <a:buClrTx/>
              <a:buSzTx/>
              <a:buFontTx/>
              <a:buNone/>
              <a:tabLst/>
              <a:defRPr/>
            </a:pPr>
            <a:r>
              <a:rPr lang="en-US" sz="1200" b="1" dirty="0">
                <a:solidFill>
                  <a:schemeClr val="tx2"/>
                </a:solidFill>
                <a:latin typeface="Barlow"/>
                <a:cs typeface="Arial" panose="020B0604020202020204" pitchFamily="34" charset="0"/>
              </a:rPr>
              <a:t>Focus for improvement</a:t>
            </a:r>
            <a:endParaRPr kumimoji="0" lang="en-US" sz="1200" b="1" i="0" u="none" strike="noStrike" kern="1200" cap="none" spc="0" normalizeH="0" baseline="0" noProof="0" dirty="0">
              <a:ln>
                <a:noFill/>
              </a:ln>
              <a:solidFill>
                <a:schemeClr val="tx2"/>
              </a:solidFill>
              <a:effectLst/>
              <a:uLnTx/>
              <a:uFillTx/>
              <a:latin typeface="Barlow"/>
              <a:cs typeface="Arial" panose="020B0604020202020204" pitchFamily="34" charset="0"/>
            </a:endParaRPr>
          </a:p>
        </p:txBody>
      </p:sp>
      <p:graphicFrame>
        <p:nvGraphicFramePr>
          <p:cNvPr id="32" name="cht1"/>
          <p:cNvGraphicFramePr/>
          <p:nvPr>
            <p:extLst>
              <p:ext uri="{D42A27DB-BD31-4B8C-83A1-F6EECF244321}">
                <p14:modId xmlns:p14="http://schemas.microsoft.com/office/powerpoint/2010/main" val="1809060207"/>
              </p:ext>
            </p:extLst>
          </p:nvPr>
        </p:nvGraphicFramePr>
        <p:xfrm>
          <a:off x="5458199" y="1561959"/>
          <a:ext cx="6375686" cy="455097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48ABB708-46A1-5D45-A828-B59B09F0DB8F}"/>
              </a:ext>
            </a:extLst>
          </p:cNvPr>
          <p:cNvSpPr/>
          <p:nvPr/>
        </p:nvSpPr>
        <p:spPr>
          <a:xfrm>
            <a:off x="502620" y="1308684"/>
            <a:ext cx="4820480" cy="4360168"/>
          </a:xfrm>
          <a:prstGeom prst="rect">
            <a:avLst/>
          </a:prstGeom>
        </p:spPr>
        <p:txBody>
          <a:bodyPr wrap="square">
            <a:spAutoFit/>
          </a:bodyPr>
          <a:lstStyle/>
          <a:p>
            <a:pPr defTabSz="798513" eaLnBrk="0" hangingPunct="0">
              <a:spcAft>
                <a:spcPts val="200"/>
              </a:spcAft>
              <a:defRPr/>
            </a:pPr>
            <a:r>
              <a:rPr lang="en-NZ"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Compared with 2017, fewer people would like improvement in </a:t>
            </a:r>
            <a:r>
              <a:rPr lang="en-NZ" sz="1200" i="1" kern="0" dirty="0">
                <a:solidFill>
                  <a:schemeClr val="tx1">
                    <a:lumMod val="65000"/>
                    <a:lumOff val="35000"/>
                  </a:schemeClr>
                </a:solidFill>
                <a:latin typeface="Barlow" panose="00000500000000000000" pitchFamily="2" charset="0"/>
                <a:ea typeface="Barlow" charset="0"/>
                <a:cs typeface="Arial" panose="020B0604020202020204" pitchFamily="34" charset="0"/>
              </a:rPr>
              <a:t>the quality of coaching or instructors </a:t>
            </a:r>
            <a:r>
              <a:rPr lang="en-NZ"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(10% vs. 25%) and </a:t>
            </a:r>
            <a:r>
              <a:rPr lang="en-NZ" sz="1200" i="1" kern="0" dirty="0">
                <a:solidFill>
                  <a:schemeClr val="tx1">
                    <a:lumMod val="65000"/>
                    <a:lumOff val="35000"/>
                  </a:schemeClr>
                </a:solidFill>
                <a:latin typeface="Barlow" panose="00000500000000000000" pitchFamily="2" charset="0"/>
                <a:ea typeface="Barlow" charset="0"/>
                <a:cs typeface="Arial" panose="020B0604020202020204" pitchFamily="34" charset="0"/>
              </a:rPr>
              <a:t>playing/ training venues/ fields </a:t>
            </a:r>
            <a:r>
              <a:rPr lang="en-NZ"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(5% vs. 7%)</a:t>
            </a:r>
            <a:r>
              <a:rPr lang="en-NZ" sz="1200" i="1" kern="0" dirty="0">
                <a:solidFill>
                  <a:schemeClr val="tx1">
                    <a:lumMod val="65000"/>
                    <a:lumOff val="35000"/>
                  </a:schemeClr>
                </a:solidFill>
                <a:latin typeface="Barlow" panose="00000500000000000000" pitchFamily="2" charset="0"/>
                <a:ea typeface="Barlow" charset="0"/>
                <a:cs typeface="Arial" panose="020B0604020202020204" pitchFamily="34" charset="0"/>
              </a:rPr>
              <a:t>. </a:t>
            </a:r>
            <a:endParaRPr lang="en-NZ" sz="1200" kern="0" dirty="0">
              <a:solidFill>
                <a:schemeClr val="tx1">
                  <a:lumMod val="65000"/>
                  <a:lumOff val="35000"/>
                </a:schemeClr>
              </a:solidFill>
              <a:latin typeface="Barlow" panose="00000500000000000000" pitchFamily="2" charset="0"/>
              <a:ea typeface="Barlow" charset="0"/>
              <a:cs typeface="Arial" panose="020B0604020202020204" pitchFamily="34" charset="0"/>
            </a:endParaRPr>
          </a:p>
          <a:p>
            <a:pPr defTabSz="798513" eaLnBrk="0" hangingPunct="0">
              <a:spcAft>
                <a:spcPts val="200"/>
              </a:spcAft>
              <a:defRPr/>
            </a:pPr>
            <a:endPar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endParaRPr>
          </a:p>
          <a:p>
            <a:pPr defTabSz="798513" eaLnBrk="0" hangingPunct="0">
              <a:spcAft>
                <a:spcPts val="200"/>
              </a:spcAft>
              <a:defRPr/>
            </a:pPr>
            <a:r>
              <a:rPr lang="en-GB" sz="1200" b="1" kern="0" dirty="0">
                <a:solidFill>
                  <a:schemeClr val="tx1">
                    <a:lumMod val="65000"/>
                    <a:lumOff val="35000"/>
                  </a:schemeClr>
                </a:solidFill>
                <a:latin typeface="Barlow" panose="00000500000000000000" pitchFamily="2" charset="0"/>
                <a:ea typeface="Barlow" charset="0"/>
                <a:cs typeface="Arial" panose="020B0604020202020204" pitchFamily="34" charset="0"/>
              </a:rPr>
              <a:t>Participants* </a:t>
            </a:r>
            <a:r>
              <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are more likely than parents to want improvement in </a:t>
            </a:r>
            <a:r>
              <a:rPr lang="en-GB" sz="1200" i="1" kern="0" dirty="0">
                <a:solidFill>
                  <a:schemeClr val="tx1">
                    <a:lumMod val="65000"/>
                    <a:lumOff val="35000"/>
                  </a:schemeClr>
                </a:solidFill>
                <a:latin typeface="Barlow" panose="00000500000000000000" pitchFamily="2" charset="0"/>
                <a:ea typeface="Barlow" charset="0"/>
                <a:cs typeface="Arial" panose="020B0604020202020204" pitchFamily="34" charset="0"/>
              </a:rPr>
              <a:t>social activities </a:t>
            </a:r>
            <a:r>
              <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(5% vs. 3%) while </a:t>
            </a:r>
            <a:r>
              <a:rPr lang="en-GB" sz="1200" b="1" kern="0" dirty="0">
                <a:solidFill>
                  <a:schemeClr val="tx1">
                    <a:lumMod val="65000"/>
                    <a:lumOff val="35000"/>
                  </a:schemeClr>
                </a:solidFill>
                <a:latin typeface="Barlow" panose="00000500000000000000" pitchFamily="2" charset="0"/>
                <a:ea typeface="Barlow" charset="0"/>
                <a:cs typeface="Arial" panose="020B0604020202020204" pitchFamily="34" charset="0"/>
              </a:rPr>
              <a:t>parents </a:t>
            </a:r>
            <a:r>
              <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are more likely to indicate their child wants improvement in the </a:t>
            </a:r>
            <a:r>
              <a:rPr lang="en-GB" sz="1200" i="1" kern="0" dirty="0">
                <a:solidFill>
                  <a:schemeClr val="tx1">
                    <a:lumMod val="65000"/>
                    <a:lumOff val="35000"/>
                  </a:schemeClr>
                </a:solidFill>
                <a:latin typeface="Barlow" panose="00000500000000000000" pitchFamily="2" charset="0"/>
                <a:ea typeface="Barlow" charset="0"/>
                <a:cs typeface="Arial" panose="020B0604020202020204" pitchFamily="34" charset="0"/>
              </a:rPr>
              <a:t>quality of coaching or instructors </a:t>
            </a:r>
            <a:r>
              <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(15% vs. 6% participants) or the </a:t>
            </a:r>
            <a:r>
              <a:rPr lang="en-GB" sz="1200" i="1" kern="0" dirty="0">
                <a:solidFill>
                  <a:schemeClr val="tx1">
                    <a:lumMod val="65000"/>
                    <a:lumOff val="35000"/>
                  </a:schemeClr>
                </a:solidFill>
                <a:latin typeface="Barlow" panose="00000500000000000000" pitchFamily="2" charset="0"/>
                <a:ea typeface="Barlow" charset="0"/>
                <a:cs typeface="Arial" panose="020B0604020202020204" pitchFamily="34" charset="0"/>
              </a:rPr>
              <a:t>number of coaches or instructors </a:t>
            </a:r>
            <a:r>
              <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(18% vs. 9%).</a:t>
            </a:r>
          </a:p>
          <a:p>
            <a:pPr defTabSz="798513" eaLnBrk="0" hangingPunct="0">
              <a:spcAft>
                <a:spcPts val="200"/>
              </a:spcAft>
              <a:defRPr/>
            </a:pPr>
            <a:endPar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endParaRPr>
          </a:p>
          <a:p>
            <a:pPr defTabSz="798513" eaLnBrk="0" hangingPunct="0">
              <a:spcAft>
                <a:spcPts val="200"/>
              </a:spcAft>
              <a:defRPr/>
            </a:pPr>
            <a:r>
              <a:rPr lang="en-GB" sz="1200" b="1" kern="0" dirty="0">
                <a:solidFill>
                  <a:schemeClr val="tx1">
                    <a:lumMod val="65000"/>
                    <a:lumOff val="35000"/>
                  </a:schemeClr>
                </a:solidFill>
                <a:latin typeface="Barlow" panose="00000500000000000000" pitchFamily="2" charset="0"/>
                <a:ea typeface="Barlow" charset="0"/>
                <a:cs typeface="Arial" panose="020B0604020202020204" pitchFamily="34" charset="0"/>
              </a:rPr>
              <a:t>Females </a:t>
            </a:r>
            <a:r>
              <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are more likely to want improvement in the </a:t>
            </a:r>
            <a:r>
              <a:rPr lang="en-GB" sz="1200" i="1" kern="0" dirty="0">
                <a:solidFill>
                  <a:schemeClr val="tx1">
                    <a:lumMod val="65000"/>
                    <a:lumOff val="35000"/>
                  </a:schemeClr>
                </a:solidFill>
                <a:latin typeface="Barlow" panose="00000500000000000000" pitchFamily="2" charset="0"/>
                <a:ea typeface="Barlow" charset="0"/>
                <a:cs typeface="Arial" panose="020B0604020202020204" pitchFamily="34" charset="0"/>
              </a:rPr>
              <a:t>number of coaches or instructors </a:t>
            </a:r>
            <a:r>
              <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(15% vs. 11% males). </a:t>
            </a:r>
            <a:endParaRPr lang="en-GB" sz="1200" b="1" kern="0" dirty="0">
              <a:solidFill>
                <a:schemeClr val="tx1">
                  <a:lumMod val="65000"/>
                  <a:lumOff val="35000"/>
                </a:schemeClr>
              </a:solidFill>
              <a:latin typeface="Barlow" panose="00000500000000000000" pitchFamily="2" charset="0"/>
              <a:ea typeface="Barlow" charset="0"/>
              <a:cs typeface="Arial" panose="020B0604020202020204" pitchFamily="34" charset="0"/>
            </a:endParaRPr>
          </a:p>
          <a:p>
            <a:pPr defTabSz="798513" eaLnBrk="0" hangingPunct="0">
              <a:spcAft>
                <a:spcPts val="200"/>
              </a:spcAft>
              <a:defRPr/>
            </a:pPr>
            <a:endPar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endParaRPr>
          </a:p>
          <a:p>
            <a:pPr defTabSz="798513" eaLnBrk="0" hangingPunct="0">
              <a:spcAft>
                <a:spcPts val="200"/>
              </a:spcAft>
              <a:defRPr/>
            </a:pPr>
            <a:r>
              <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Those aged </a:t>
            </a:r>
            <a:r>
              <a:rPr lang="en-GB" sz="1200" b="1" kern="0" dirty="0">
                <a:solidFill>
                  <a:schemeClr val="tx1">
                    <a:lumMod val="65000"/>
                    <a:lumOff val="35000"/>
                  </a:schemeClr>
                </a:solidFill>
                <a:latin typeface="Barlow" panose="00000500000000000000" pitchFamily="2" charset="0"/>
                <a:ea typeface="Barlow" charset="0"/>
                <a:cs typeface="Arial" panose="020B0604020202020204" pitchFamily="34" charset="0"/>
              </a:rPr>
              <a:t>5-12 years </a:t>
            </a:r>
            <a:r>
              <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are more likely to want improvement in </a:t>
            </a:r>
            <a:r>
              <a:rPr lang="en-GB" sz="1200" i="1" kern="0" dirty="0">
                <a:solidFill>
                  <a:schemeClr val="tx1">
                    <a:lumMod val="65000"/>
                    <a:lumOff val="35000"/>
                  </a:schemeClr>
                </a:solidFill>
                <a:latin typeface="Barlow" panose="00000500000000000000" pitchFamily="2" charset="0"/>
                <a:ea typeface="Barlow" charset="0"/>
                <a:cs typeface="Arial" panose="020B0604020202020204" pitchFamily="34" charset="0"/>
              </a:rPr>
              <a:t>facilities </a:t>
            </a:r>
            <a:r>
              <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(12% vs. 9%), the </a:t>
            </a:r>
            <a:r>
              <a:rPr lang="en-GB" sz="1200" i="1" kern="0" dirty="0">
                <a:solidFill>
                  <a:schemeClr val="tx1">
                    <a:lumMod val="65000"/>
                    <a:lumOff val="35000"/>
                  </a:schemeClr>
                </a:solidFill>
                <a:latin typeface="Barlow" panose="00000500000000000000" pitchFamily="2" charset="0"/>
                <a:ea typeface="Barlow" charset="0"/>
                <a:cs typeface="Arial" panose="020B0604020202020204" pitchFamily="34" charset="0"/>
              </a:rPr>
              <a:t>number of coaches or instructors </a:t>
            </a:r>
            <a:r>
              <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(18% vs. 13%) or the </a:t>
            </a:r>
            <a:r>
              <a:rPr lang="en-GB" sz="1200" i="1" kern="0" dirty="0">
                <a:solidFill>
                  <a:schemeClr val="tx1">
                    <a:lumMod val="65000"/>
                    <a:lumOff val="35000"/>
                  </a:schemeClr>
                </a:solidFill>
                <a:latin typeface="Barlow" panose="00000500000000000000" pitchFamily="2" charset="0"/>
                <a:ea typeface="Barlow" charset="0"/>
                <a:cs typeface="Arial" panose="020B0604020202020204" pitchFamily="34" charset="0"/>
              </a:rPr>
              <a:t>quality of coaching or instructors </a:t>
            </a:r>
            <a:r>
              <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(16% vs. 10%). Those aged </a:t>
            </a:r>
            <a:r>
              <a:rPr lang="en-GB" sz="1200" b="1" kern="0" dirty="0">
                <a:solidFill>
                  <a:schemeClr val="tx1">
                    <a:lumMod val="65000"/>
                    <a:lumOff val="35000"/>
                  </a:schemeClr>
                </a:solidFill>
                <a:latin typeface="Barlow" panose="00000500000000000000" pitchFamily="2" charset="0"/>
                <a:ea typeface="Barlow" charset="0"/>
                <a:cs typeface="Arial" panose="020B0604020202020204" pitchFamily="34" charset="0"/>
              </a:rPr>
              <a:t>13-18  </a:t>
            </a:r>
            <a:r>
              <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and</a:t>
            </a:r>
            <a:r>
              <a:rPr lang="en-GB" sz="1200" b="1" kern="0" dirty="0">
                <a:solidFill>
                  <a:schemeClr val="tx1">
                    <a:lumMod val="65000"/>
                    <a:lumOff val="35000"/>
                  </a:schemeClr>
                </a:solidFill>
                <a:latin typeface="Barlow" panose="00000500000000000000" pitchFamily="2" charset="0"/>
                <a:ea typeface="Barlow" charset="0"/>
                <a:cs typeface="Arial" panose="020B0604020202020204" pitchFamily="34" charset="0"/>
              </a:rPr>
              <a:t> 19-34</a:t>
            </a:r>
            <a:r>
              <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 are more likely to want improvement in </a:t>
            </a:r>
            <a:r>
              <a:rPr lang="en-GB" sz="1200" i="1" kern="0" dirty="0">
                <a:solidFill>
                  <a:schemeClr val="tx1">
                    <a:lumMod val="65000"/>
                    <a:lumOff val="35000"/>
                  </a:schemeClr>
                </a:solidFill>
                <a:latin typeface="Barlow" panose="00000500000000000000" pitchFamily="2" charset="0"/>
                <a:ea typeface="Barlow" charset="0"/>
                <a:cs typeface="Arial" panose="020B0604020202020204" pitchFamily="34" charset="0"/>
              </a:rPr>
              <a:t>playing/ training venues/ fields </a:t>
            </a:r>
            <a:r>
              <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(8% and 10% respectively vs. 5%). </a:t>
            </a:r>
          </a:p>
          <a:p>
            <a:pPr defTabSz="798513" eaLnBrk="0" hangingPunct="0">
              <a:spcAft>
                <a:spcPts val="200"/>
              </a:spcAft>
              <a:defRPr/>
            </a:pPr>
            <a:endPar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endParaRPr>
          </a:p>
          <a:p>
            <a:pPr defTabSz="798513" eaLnBrk="0" hangingPunct="0">
              <a:spcAft>
                <a:spcPts val="200"/>
              </a:spcAft>
              <a:defRPr/>
            </a:pPr>
            <a:r>
              <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rPr>
              <a:t>When looking at ethnicity, those of </a:t>
            </a:r>
            <a:r>
              <a:rPr lang="en-GB" sz="1200" b="1" kern="0" dirty="0">
                <a:solidFill>
                  <a:schemeClr val="tx1">
                    <a:lumMod val="65000"/>
                    <a:lumOff val="35000"/>
                  </a:schemeClr>
                </a:solidFill>
                <a:latin typeface="Barlow" panose="00000500000000000000" pitchFamily="2" charset="0"/>
                <a:ea typeface="Barlow" charset="0"/>
                <a:cs typeface="Arial" panose="020B0604020202020204" pitchFamily="34" charset="0"/>
              </a:rPr>
              <a:t>M</a:t>
            </a:r>
            <a:r>
              <a:rPr lang="en-GB" sz="1200" b="1" kern="0" dirty="0">
                <a:solidFill>
                  <a:schemeClr val="tx1">
                    <a:lumMod val="65000"/>
                    <a:lumOff val="35000"/>
                  </a:schemeClr>
                </a:solidFill>
                <a:latin typeface="Barlow" panose="00000500000000000000" pitchFamily="2" charset="0"/>
                <a:ea typeface="Barlow" charset="0"/>
                <a:cs typeface="Calibri" panose="020F0502020204030204" pitchFamily="34" charset="0"/>
              </a:rPr>
              <a:t>āori, Pasifika</a:t>
            </a:r>
            <a:r>
              <a:rPr lang="en-GB" sz="1200" kern="0" dirty="0">
                <a:solidFill>
                  <a:schemeClr val="tx1">
                    <a:lumMod val="65000"/>
                    <a:lumOff val="35000"/>
                  </a:schemeClr>
                </a:solidFill>
                <a:latin typeface="Barlow" panose="00000500000000000000" pitchFamily="2" charset="0"/>
                <a:ea typeface="Barlow" charset="0"/>
                <a:cs typeface="Calibri" panose="020F0502020204030204" pitchFamily="34" charset="0"/>
              </a:rPr>
              <a:t> and </a:t>
            </a:r>
            <a:r>
              <a:rPr lang="en-GB" sz="1200" b="1" kern="0" dirty="0">
                <a:solidFill>
                  <a:schemeClr val="tx1">
                    <a:lumMod val="65000"/>
                    <a:lumOff val="35000"/>
                  </a:schemeClr>
                </a:solidFill>
                <a:latin typeface="Barlow" panose="00000500000000000000" pitchFamily="2" charset="0"/>
                <a:ea typeface="Barlow" charset="0"/>
                <a:cs typeface="Calibri" panose="020F0502020204030204" pitchFamily="34" charset="0"/>
              </a:rPr>
              <a:t>Asian/ Indian </a:t>
            </a:r>
            <a:r>
              <a:rPr lang="en-GB" sz="1200" kern="0" dirty="0">
                <a:solidFill>
                  <a:schemeClr val="tx1">
                    <a:lumMod val="65000"/>
                    <a:lumOff val="35000"/>
                  </a:schemeClr>
                </a:solidFill>
                <a:latin typeface="Barlow" panose="00000500000000000000" pitchFamily="2" charset="0"/>
                <a:ea typeface="Barlow" charset="0"/>
                <a:cs typeface="Calibri" panose="020F0502020204030204" pitchFamily="34" charset="0"/>
              </a:rPr>
              <a:t>ethnicities are more likely to want improvement in </a:t>
            </a:r>
            <a:r>
              <a:rPr lang="en-GB" sz="1200" i="1" kern="0" dirty="0">
                <a:solidFill>
                  <a:schemeClr val="tx1">
                    <a:lumMod val="65000"/>
                    <a:lumOff val="35000"/>
                  </a:schemeClr>
                </a:solidFill>
                <a:latin typeface="Barlow" panose="00000500000000000000" pitchFamily="2" charset="0"/>
                <a:ea typeface="Barlow" charset="0"/>
                <a:cs typeface="Calibri" panose="020F0502020204030204" pitchFamily="34" charset="0"/>
              </a:rPr>
              <a:t>the quality of coaching or instructors </a:t>
            </a:r>
            <a:r>
              <a:rPr lang="en-GB" sz="1200" kern="0" dirty="0">
                <a:solidFill>
                  <a:schemeClr val="tx1">
                    <a:lumMod val="65000"/>
                    <a:lumOff val="35000"/>
                  </a:schemeClr>
                </a:solidFill>
                <a:latin typeface="Barlow" panose="00000500000000000000" pitchFamily="2" charset="0"/>
                <a:ea typeface="Barlow" charset="0"/>
                <a:cs typeface="Calibri" panose="020F0502020204030204" pitchFamily="34" charset="0"/>
              </a:rPr>
              <a:t>(14%, 17% and 18% respectively vs. 10%).</a:t>
            </a:r>
            <a:endParaRPr lang="en-GB" sz="1200" kern="0" dirty="0">
              <a:solidFill>
                <a:schemeClr val="tx1">
                  <a:lumMod val="65000"/>
                  <a:lumOff val="35000"/>
                </a:schemeClr>
              </a:solidFill>
              <a:latin typeface="Barlow" panose="00000500000000000000" pitchFamily="2" charset="0"/>
              <a:ea typeface="Barlow" charset="0"/>
              <a:cs typeface="Arial" panose="020B0604020202020204" pitchFamily="34" charset="0"/>
            </a:endParaRPr>
          </a:p>
        </p:txBody>
      </p:sp>
      <p:sp>
        <p:nvSpPr>
          <p:cNvPr id="10" name="TextBox 9"/>
          <p:cNvSpPr txBox="1"/>
          <p:nvPr/>
        </p:nvSpPr>
        <p:spPr>
          <a:xfrm>
            <a:off x="8695381" y="6295275"/>
            <a:ext cx="279446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latin typeface="Barlow"/>
                <a:sym typeface="Wingdings 3"/>
              </a:rPr>
              <a:t>  </a:t>
            </a:r>
            <a:r>
              <a:rPr lang="en-NZ" sz="800" dirty="0">
                <a:solidFill>
                  <a:schemeClr val="tx1">
                    <a:lumMod val="65000"/>
                    <a:lumOff val="35000"/>
                  </a:schemeClr>
                </a:solidFill>
                <a:latin typeface="Barlow"/>
                <a:sym typeface="Wingdings 3"/>
              </a:rPr>
              <a:t>Significantly higher/lower than Total Athletics 2017</a:t>
            </a:r>
          </a:p>
          <a:p>
            <a:r>
              <a:rPr lang="en-NZ" sz="1400" b="1" dirty="0">
                <a:solidFill>
                  <a:srgbClr val="218535"/>
                </a:solidFill>
                <a:latin typeface="Barlow"/>
                <a:cs typeface="Arial"/>
                <a:sym typeface="Wingdings 3"/>
              </a:rPr>
              <a:t>□</a:t>
            </a:r>
            <a:r>
              <a:rPr lang="en-NZ" sz="1400" b="1" dirty="0">
                <a:solidFill>
                  <a:schemeClr val="accent5"/>
                </a:solidFill>
                <a:latin typeface="Barlow"/>
                <a:cs typeface="Arial"/>
                <a:sym typeface="Wingdings 3"/>
              </a:rPr>
              <a:t>□ </a:t>
            </a:r>
            <a:r>
              <a:rPr lang="en-NZ" sz="800" dirty="0">
                <a:solidFill>
                  <a:schemeClr val="tx1">
                    <a:lumMod val="65000"/>
                    <a:lumOff val="35000"/>
                  </a:schemeClr>
                </a:solidFill>
                <a:latin typeface="Barlow"/>
                <a:sym typeface="Wingdings 3"/>
              </a:rPr>
              <a:t>Significantly higher/lower than All Sports 2020/21</a:t>
            </a:r>
            <a:endParaRPr lang="en-NZ" sz="800" dirty="0">
              <a:solidFill>
                <a:schemeClr val="tx1">
                  <a:lumMod val="65000"/>
                  <a:lumOff val="35000"/>
                </a:schemeClr>
              </a:solidFill>
              <a:latin typeface="Barlow"/>
            </a:endParaRPr>
          </a:p>
        </p:txBody>
      </p:sp>
      <p:sp>
        <p:nvSpPr>
          <p:cNvPr id="12" name="TextBox 10"/>
          <p:cNvSpPr txBox="1"/>
          <p:nvPr/>
        </p:nvSpPr>
        <p:spPr>
          <a:xfrm>
            <a:off x="487943" y="6281554"/>
            <a:ext cx="8225298" cy="584775"/>
          </a:xfrm>
          <a:prstGeom prst="rect">
            <a:avLst/>
          </a:prstGeom>
          <a:solidFill>
            <a:schemeClr val="bg1"/>
          </a:solidFill>
        </p:spPr>
        <p:txBody>
          <a:bodyPr wrap="square" rtlCol="0" anchor="b">
            <a:spAutoFit/>
          </a:bodyPr>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spcBef>
                <a:spcPts val="0"/>
              </a:spcBef>
            </a:pPr>
            <a:r>
              <a:rPr lang="en-NZ" sz="800" dirty="0">
                <a:solidFill>
                  <a:schemeClr val="tx1">
                    <a:lumMod val="65000"/>
                    <a:lumOff val="35000"/>
                  </a:schemeClr>
                </a:solidFill>
                <a:latin typeface="Barlow"/>
              </a:rPr>
              <a:t>Base: </a:t>
            </a:r>
            <a:r>
              <a:rPr lang="en-US" sz="800" dirty="0">
                <a:solidFill>
                  <a:schemeClr val="tx1">
                    <a:lumMod val="65000"/>
                    <a:lumOff val="35000"/>
                  </a:schemeClr>
                </a:solidFill>
                <a:latin typeface="Barlow"/>
              </a:rPr>
              <a:t>All </a:t>
            </a:r>
            <a:r>
              <a:rPr lang="en-NZ" sz="800" dirty="0">
                <a:solidFill>
                  <a:schemeClr val="tx1">
                    <a:lumMod val="65000"/>
                    <a:lumOff val="35000"/>
                  </a:schemeClr>
                </a:solidFill>
                <a:latin typeface="Barlow"/>
              </a:rPr>
              <a:t>respondents (2017 n=1,926, 2021 n= 1,622)</a:t>
            </a:r>
          </a:p>
          <a:p>
            <a:pPr>
              <a:spcBef>
                <a:spcPts val="0"/>
              </a:spcBef>
            </a:pPr>
            <a:r>
              <a:rPr lang="en-NZ" sz="800" dirty="0">
                <a:solidFill>
                  <a:schemeClr val="tx1">
                    <a:lumMod val="65000"/>
                    <a:lumOff val="35000"/>
                  </a:schemeClr>
                </a:solidFill>
                <a:latin typeface="Barlow"/>
              </a:rPr>
              <a:t>Q14. </a:t>
            </a:r>
            <a:r>
              <a:rPr lang="en-US" sz="800" dirty="0">
                <a:solidFill>
                  <a:schemeClr val="tx1">
                    <a:lumMod val="65000"/>
                    <a:lumOff val="35000"/>
                  </a:schemeClr>
                </a:solidFill>
                <a:latin typeface="Barlow"/>
              </a:rPr>
              <a:t>If your/ your child’s athletics club was going to focus on improving one of the following aspects, which would be the one thing you/ your child would like them to improve? </a:t>
            </a:r>
          </a:p>
          <a:p>
            <a:pPr>
              <a:spcBef>
                <a:spcPts val="0"/>
              </a:spcBef>
            </a:pPr>
            <a:r>
              <a:rPr lang="en-US" sz="800" dirty="0">
                <a:solidFill>
                  <a:schemeClr val="tx1">
                    <a:lumMod val="65000"/>
                    <a:lumOff val="35000"/>
                  </a:schemeClr>
                </a:solidFill>
                <a:latin typeface="Barlow"/>
              </a:rPr>
              <a:t>Note: only responses 5% or greater are shown on the graph. Prior to Winter 2020, this question asked what people would improve if fees were to increase. The fees aspect was removed in Winter 2020. </a:t>
            </a:r>
          </a:p>
        </p:txBody>
      </p:sp>
      <p:sp>
        <p:nvSpPr>
          <p:cNvPr id="20" name="Title 2"/>
          <p:cNvSpPr txBox="1">
            <a:spLocks/>
          </p:cNvSpPr>
          <p:nvPr/>
        </p:nvSpPr>
        <p:spPr>
          <a:xfrm>
            <a:off x="444729" y="264493"/>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chemeClr val="tx2"/>
                </a:solidFill>
              </a:rPr>
              <a:t>More than one in ten want improvement in the number of coaches or instructors</a:t>
            </a:r>
          </a:p>
        </p:txBody>
      </p:sp>
      <p:cxnSp>
        <p:nvCxnSpPr>
          <p:cNvPr id="24" name="Straight Connector 23"/>
          <p:cNvCxnSpPr/>
          <p:nvPr/>
        </p:nvCxnSpPr>
        <p:spPr>
          <a:xfrm>
            <a:off x="5331738" y="1365188"/>
            <a:ext cx="0" cy="4636467"/>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80E29E9-E8EF-4F30-B698-C66BEBD840AC}"/>
              </a:ext>
            </a:extLst>
          </p:cNvPr>
          <p:cNvSpPr txBox="1"/>
          <p:nvPr/>
        </p:nvSpPr>
        <p:spPr>
          <a:xfrm>
            <a:off x="8746435" y="6009320"/>
            <a:ext cx="3010649" cy="230832"/>
          </a:xfrm>
          <a:prstGeom prst="rect">
            <a:avLst/>
          </a:prstGeom>
          <a:noFill/>
        </p:spPr>
        <p:txBody>
          <a:bodyPr wrap="square" rtlCol="0">
            <a:spAutoFit/>
          </a:bodyPr>
          <a:lstStyle/>
          <a:p>
            <a:r>
              <a:rPr lang="en-US" sz="900" dirty="0">
                <a:solidFill>
                  <a:srgbClr val="000000">
                    <a:lumMod val="65000"/>
                    <a:lumOff val="35000"/>
                  </a:srgbClr>
                </a:solidFill>
                <a:latin typeface="Barlow"/>
              </a:rPr>
              <a:t>* See page 3 for the definition of ‘participant’ and ‘parent’</a:t>
            </a:r>
            <a:endParaRPr lang="en-NZ" sz="900" dirty="0">
              <a:solidFill>
                <a:srgbClr val="000000">
                  <a:lumMod val="65000"/>
                  <a:lumOff val="35000"/>
                </a:srgbClr>
              </a:solidFill>
              <a:latin typeface="Barlow"/>
            </a:endParaRPr>
          </a:p>
        </p:txBody>
      </p:sp>
    </p:spTree>
    <p:extLst>
      <p:ext uri="{BB962C8B-B14F-4D97-AF65-F5344CB8AC3E}">
        <p14:creationId xmlns:p14="http://schemas.microsoft.com/office/powerpoint/2010/main" val="322636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4877" y="-27980"/>
            <a:ext cx="9144000" cy="695957"/>
          </a:xfrm>
        </p:spPr>
        <p:txBody>
          <a:bodyPr>
            <a:noAutofit/>
          </a:bodyPr>
          <a:lstStyle/>
          <a:p>
            <a:pPr algn="l"/>
            <a:r>
              <a:rPr lang="en-US" sz="2800" dirty="0">
                <a:solidFill>
                  <a:schemeClr val="tx2"/>
                </a:solidFill>
              </a:rPr>
              <a:t>What would you like to see improved</a:t>
            </a:r>
            <a:r>
              <a:rPr lang="en-NZ" sz="2800" dirty="0">
                <a:solidFill>
                  <a:schemeClr val="tx2"/>
                </a:solidFill>
              </a:rPr>
              <a:t>?</a:t>
            </a:r>
          </a:p>
        </p:txBody>
      </p:sp>
      <p:sp>
        <p:nvSpPr>
          <p:cNvPr id="7" name="Text Placeholder 3"/>
          <p:cNvSpPr txBox="1">
            <a:spLocks/>
          </p:cNvSpPr>
          <p:nvPr/>
        </p:nvSpPr>
        <p:spPr>
          <a:xfrm>
            <a:off x="489928" y="6310268"/>
            <a:ext cx="8165465" cy="307816"/>
          </a:xfrm>
          <a:prstGeom prst="rect">
            <a:avLst/>
          </a:prstGeom>
          <a:solidFill>
            <a:schemeClr val="bg1"/>
          </a:solidFill>
        </p:spPr>
        <p:txBody>
          <a:bodyPr vert="horz" wrap="square" lIns="91440" tIns="0" rIns="91440" bIns="0" rtlCol="0" anchor="b" anchorCtr="0">
            <a:noAutofit/>
          </a:bodyPr>
          <a:lstStyle>
            <a:lvl1pPr marL="0" indent="0" algn="l" defTabSz="457200" rtl="0" eaLnBrk="1" latinLnBrk="0" hangingPunct="1">
              <a:lnSpc>
                <a:spcPct val="100000"/>
              </a:lnSpc>
              <a:spcBef>
                <a:spcPts val="60"/>
              </a:spcBef>
              <a:buClr>
                <a:srgbClr val="5F5F5F"/>
              </a:buClr>
              <a:buFont typeface="Arial"/>
              <a:buNone/>
              <a:defRPr sz="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spcBef>
                <a:spcPts val="0"/>
              </a:spcBef>
            </a:pPr>
            <a:r>
              <a:rPr lang="en-NZ" dirty="0">
                <a:latin typeface="Barlow"/>
                <a:cs typeface="Calibri" panose="020F0502020204030204" pitchFamily="34" charset="0"/>
              </a:rPr>
              <a:t>Base: </a:t>
            </a:r>
            <a:r>
              <a:rPr lang="en-US" dirty="0">
                <a:latin typeface="Barlow"/>
                <a:cs typeface="Calibri" panose="020F0502020204030204" pitchFamily="34" charset="0"/>
              </a:rPr>
              <a:t>All </a:t>
            </a:r>
            <a:r>
              <a:rPr lang="en-NZ" dirty="0">
                <a:latin typeface="Barlow"/>
                <a:cs typeface="Calibri" panose="020F0502020204030204" pitchFamily="34" charset="0"/>
              </a:rPr>
              <a:t>respondents excluding don’t know/none</a:t>
            </a:r>
          </a:p>
          <a:p>
            <a:pPr>
              <a:spcBef>
                <a:spcPts val="0"/>
              </a:spcBef>
            </a:pPr>
            <a:r>
              <a:rPr lang="en-NZ" dirty="0">
                <a:latin typeface="Barlow"/>
                <a:cs typeface="Calibri" panose="020F0502020204030204" pitchFamily="34" charset="0"/>
              </a:rPr>
              <a:t>Q50. </a:t>
            </a:r>
            <a:r>
              <a:rPr lang="en-US" dirty="0">
                <a:latin typeface="Barlow"/>
                <a:cs typeface="Calibri" panose="020F0502020204030204" pitchFamily="34" charset="0"/>
              </a:rPr>
              <a:t>What particular aspect of &lt;pipe response from Q14&gt; would you like to see investment in or improved?</a:t>
            </a:r>
          </a:p>
        </p:txBody>
      </p:sp>
      <p:graphicFrame>
        <p:nvGraphicFramePr>
          <p:cNvPr id="22" name="Table 21"/>
          <p:cNvGraphicFramePr>
            <a:graphicFrameLocks noGrp="1"/>
          </p:cNvGraphicFramePr>
          <p:nvPr/>
        </p:nvGraphicFramePr>
        <p:xfrm>
          <a:off x="330199" y="3305259"/>
          <a:ext cx="11280618" cy="504000"/>
        </p:xfrm>
        <a:graphic>
          <a:graphicData uri="http://schemas.openxmlformats.org/drawingml/2006/table">
            <a:tbl>
              <a:tblPr firstRow="1" bandRow="1">
                <a:tableStyleId>{5C22544A-7EE6-4342-B048-85BDC9FD1C3A}</a:tableStyleId>
              </a:tblPr>
              <a:tblGrid>
                <a:gridCol w="700382">
                  <a:extLst>
                    <a:ext uri="{9D8B030D-6E8A-4147-A177-3AD203B41FA5}">
                      <a16:colId xmlns:a16="http://schemas.microsoft.com/office/drawing/2014/main" val="20000"/>
                    </a:ext>
                  </a:extLst>
                </a:gridCol>
                <a:gridCol w="3061490">
                  <a:extLst>
                    <a:ext uri="{9D8B030D-6E8A-4147-A177-3AD203B41FA5}">
                      <a16:colId xmlns:a16="http://schemas.microsoft.com/office/drawing/2014/main" val="20001"/>
                    </a:ext>
                  </a:extLst>
                </a:gridCol>
                <a:gridCol w="698710">
                  <a:extLst>
                    <a:ext uri="{9D8B030D-6E8A-4147-A177-3AD203B41FA5}">
                      <a16:colId xmlns:a16="http://schemas.microsoft.com/office/drawing/2014/main" val="20002"/>
                    </a:ext>
                  </a:extLst>
                </a:gridCol>
                <a:gridCol w="3059836">
                  <a:extLst>
                    <a:ext uri="{9D8B030D-6E8A-4147-A177-3AD203B41FA5}">
                      <a16:colId xmlns:a16="http://schemas.microsoft.com/office/drawing/2014/main" val="20003"/>
                    </a:ext>
                  </a:extLst>
                </a:gridCol>
                <a:gridCol w="698710">
                  <a:extLst>
                    <a:ext uri="{9D8B030D-6E8A-4147-A177-3AD203B41FA5}">
                      <a16:colId xmlns:a16="http://schemas.microsoft.com/office/drawing/2014/main" val="20004"/>
                    </a:ext>
                  </a:extLst>
                </a:gridCol>
                <a:gridCol w="3061490">
                  <a:extLst>
                    <a:ext uri="{9D8B030D-6E8A-4147-A177-3AD203B41FA5}">
                      <a16:colId xmlns:a16="http://schemas.microsoft.com/office/drawing/2014/main" val="20005"/>
                    </a:ext>
                  </a:extLst>
                </a:gridCol>
              </a:tblGrid>
              <a:tr h="504000">
                <a:tc>
                  <a:txBody>
                    <a:bodyPr/>
                    <a:lstStyle/>
                    <a:p>
                      <a:pPr algn="ctr"/>
                      <a:endParaRPr lang="en-NZ" sz="1200" b="1" dirty="0">
                        <a:solidFill>
                          <a:schemeClr val="bg1"/>
                        </a:solidFill>
                        <a:latin typeface="Barlow"/>
                      </a:endParaRPr>
                    </a:p>
                  </a:txBody>
                  <a:tcPr anchor="ctr">
                    <a:lnR w="12700" cap="flat" cmpd="sng" algn="ctr">
                      <a:solidFill>
                        <a:schemeClr val="accent4"/>
                      </a:solidFill>
                      <a:prstDash val="solid"/>
                      <a:round/>
                      <a:headEnd type="none" w="med" len="med"/>
                      <a:tailEnd type="none" w="med" len="med"/>
                    </a:lnR>
                    <a:solidFill>
                      <a:schemeClr val="bg1"/>
                    </a:solidFill>
                  </a:tcPr>
                </a:tc>
                <a:tc>
                  <a:txBody>
                    <a:bodyPr/>
                    <a:lstStyle/>
                    <a:p>
                      <a:pPr algn="ctr"/>
                      <a:r>
                        <a:rPr lang="en-NZ" sz="1200" b="1" kern="1200" dirty="0">
                          <a:solidFill>
                            <a:schemeClr val="lt1"/>
                          </a:solidFill>
                          <a:latin typeface="Barlow"/>
                          <a:ea typeface="+mn-ea"/>
                          <a:cs typeface="+mn-cs"/>
                        </a:rPr>
                        <a:t>NUMBER OF COACHES OR INSTRUCTORS</a:t>
                      </a:r>
                    </a:p>
                  </a:txBody>
                  <a:tcPr anchor="ctr">
                    <a:lnL w="12700" cap="flat" cmpd="sng" algn="ctr">
                      <a:solidFill>
                        <a:schemeClr val="accent4"/>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NZ" sz="1200" b="1" kern="1200" dirty="0">
                        <a:solidFill>
                          <a:schemeClr val="lt1"/>
                        </a:solidFill>
                        <a:latin typeface="Barlow"/>
                        <a:ea typeface="+mn-ea"/>
                        <a:cs typeface="+mn-cs"/>
                      </a:endParaRPr>
                    </a:p>
                  </a:txBody>
                  <a:tcPr anchor="ctr">
                    <a:lnL w="190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latin typeface="Barlow"/>
                          <a:ea typeface="+mn-ea"/>
                          <a:cs typeface="+mn-cs"/>
                        </a:rPr>
                        <a:t>PARTICIPANT DEVELOPMENT PROGRAMMES</a:t>
                      </a:r>
                    </a:p>
                  </a:txBody>
                  <a:tcPr anchor="ctr">
                    <a:lnL w="12700" cap="flat" cmpd="sng" algn="ctr">
                      <a:solidFill>
                        <a:schemeClr val="bg2"/>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NZ" sz="1200" b="1" kern="1200" dirty="0">
                        <a:solidFill>
                          <a:schemeClr val="lt1"/>
                        </a:solidFill>
                        <a:latin typeface="Barlow"/>
                        <a:ea typeface="+mn-ea"/>
                        <a:cs typeface="+mn-cs"/>
                      </a:endParaRPr>
                    </a:p>
                  </a:txBody>
                  <a:tcPr anchor="ctr">
                    <a:lnL w="190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200" b="1" kern="1200" dirty="0">
                          <a:solidFill>
                            <a:schemeClr val="lt1"/>
                          </a:solidFill>
                          <a:latin typeface="Barlow"/>
                          <a:ea typeface="+mn-ea"/>
                          <a:cs typeface="+mn-cs"/>
                        </a:rPr>
                        <a:t>QUALITY OF COACHING OR INSTRUCTORS</a:t>
                      </a:r>
                    </a:p>
                  </a:txBody>
                  <a:tcPr anchor="ctr">
                    <a:lnL w="12700" cap="flat" cmpd="sng" algn="ctr">
                      <a:solidFill>
                        <a:schemeClr val="tx2"/>
                      </a:solidFill>
                      <a:prstDash val="solid"/>
                      <a:round/>
                      <a:headEnd type="none" w="med" len="med"/>
                      <a:tailEnd type="none" w="med" len="med"/>
                    </a:lnL>
                    <a:solidFill>
                      <a:schemeClr val="tx2"/>
                    </a:solidFill>
                  </a:tcPr>
                </a:tc>
                <a:extLst>
                  <a:ext uri="{0D108BD9-81ED-4DB2-BD59-A6C34878D82A}">
                    <a16:rowId xmlns:a16="http://schemas.microsoft.com/office/drawing/2014/main" val="10000"/>
                  </a:ext>
                </a:extLst>
              </a:tr>
            </a:tbl>
          </a:graphicData>
        </a:graphic>
      </p:graphicFrame>
      <p:grpSp>
        <p:nvGrpSpPr>
          <p:cNvPr id="28" name="Group 27"/>
          <p:cNvGrpSpPr/>
          <p:nvPr/>
        </p:nvGrpSpPr>
        <p:grpSpPr>
          <a:xfrm>
            <a:off x="149028" y="1321664"/>
            <a:ext cx="1972933" cy="1784714"/>
            <a:chOff x="4806171" y="1803138"/>
            <a:chExt cx="1584176" cy="1584176"/>
          </a:xfrm>
          <a:solidFill>
            <a:schemeClr val="accent5"/>
          </a:solidFill>
        </p:grpSpPr>
        <p:sp>
          <p:nvSpPr>
            <p:cNvPr id="29" name="Teardrop 28"/>
            <p:cNvSpPr/>
            <p:nvPr/>
          </p:nvSpPr>
          <p:spPr bwMode="ltGray">
            <a:xfrm rot="5400000">
              <a:off x="4806171" y="1803138"/>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ea typeface="Barlow Medium" charset="0"/>
                <a:cs typeface="Arial" panose="020B0604020202020204" pitchFamily="34" charset="0"/>
              </a:endParaRPr>
            </a:p>
          </p:txBody>
        </p:sp>
        <p:sp>
          <p:nvSpPr>
            <p:cNvPr id="31" name="TextBox 30"/>
            <p:cNvSpPr txBox="1"/>
            <p:nvPr/>
          </p:nvSpPr>
          <p:spPr>
            <a:xfrm>
              <a:off x="5051266" y="2178418"/>
              <a:ext cx="1192785" cy="1056079"/>
            </a:xfrm>
            <a:prstGeom prst="rect">
              <a:avLst/>
            </a:prstGeom>
            <a:noFill/>
          </p:spPr>
          <p:txBody>
            <a:bodyPr wrap="square" lIns="0" tIns="0" rIns="0" bIns="0" rtlCol="0">
              <a:noAutofit/>
            </a:bodyPr>
            <a:lstStyle/>
            <a:p>
              <a:pPr>
                <a:spcAft>
                  <a:spcPts val="900"/>
                </a:spcAft>
              </a:pPr>
              <a:r>
                <a:rPr lang="en-NZ" sz="1000" dirty="0">
                  <a:solidFill>
                    <a:schemeClr val="bg1"/>
                  </a:solidFill>
                  <a:latin typeface="Barlow"/>
                  <a:ea typeface="Barlow Medium" charset="0"/>
                  <a:cs typeface="Arial" panose="020B0604020202020204" pitchFamily="34" charset="0"/>
                </a:rPr>
                <a:t>“We need more coaches at the younger age levels that are teaching the basic skills.”</a:t>
              </a:r>
            </a:p>
            <a:p>
              <a:pPr>
                <a:spcAft>
                  <a:spcPts val="900"/>
                </a:spcAft>
              </a:pPr>
              <a:r>
                <a:rPr lang="en-GB" sz="1000" b="1" dirty="0">
                  <a:solidFill>
                    <a:schemeClr val="bg1"/>
                  </a:solidFill>
                  <a:latin typeface="Barlow"/>
                  <a:ea typeface="Barlow Medium" charset="0"/>
                  <a:cs typeface="Arial" panose="020B0604020202020204" pitchFamily="34" charset="0"/>
                </a:rPr>
                <a:t>Participant, 7 years, Tasman</a:t>
              </a:r>
            </a:p>
          </p:txBody>
        </p:sp>
      </p:grpSp>
      <p:grpSp>
        <p:nvGrpSpPr>
          <p:cNvPr id="32" name="Group 31"/>
          <p:cNvGrpSpPr/>
          <p:nvPr/>
        </p:nvGrpSpPr>
        <p:grpSpPr>
          <a:xfrm flipH="1">
            <a:off x="2264722" y="960312"/>
            <a:ext cx="2283624" cy="2146066"/>
            <a:chOff x="4806171" y="1803138"/>
            <a:chExt cx="1584176" cy="1584176"/>
          </a:xfrm>
          <a:solidFill>
            <a:schemeClr val="accent5"/>
          </a:solidFill>
        </p:grpSpPr>
        <p:sp>
          <p:nvSpPr>
            <p:cNvPr id="33" name="Teardrop 32"/>
            <p:cNvSpPr/>
            <p:nvPr/>
          </p:nvSpPr>
          <p:spPr bwMode="ltGray">
            <a:xfrm rot="5400000">
              <a:off x="4806171" y="1803138"/>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ea typeface="Barlow Medium" charset="0"/>
                <a:cs typeface="Arial" panose="020B0604020202020204" pitchFamily="34" charset="0"/>
              </a:endParaRPr>
            </a:p>
          </p:txBody>
        </p:sp>
        <p:sp>
          <p:nvSpPr>
            <p:cNvPr id="34" name="TextBox 33"/>
            <p:cNvSpPr txBox="1"/>
            <p:nvPr/>
          </p:nvSpPr>
          <p:spPr>
            <a:xfrm>
              <a:off x="4973370" y="2101192"/>
              <a:ext cx="1198009" cy="1056079"/>
            </a:xfrm>
            <a:prstGeom prst="rect">
              <a:avLst/>
            </a:prstGeom>
            <a:noFill/>
          </p:spPr>
          <p:txBody>
            <a:bodyPr wrap="square" lIns="0" tIns="0" rIns="0" bIns="0" rtlCol="0">
              <a:noAutofit/>
            </a:bodyPr>
            <a:lstStyle/>
            <a:p>
              <a:pPr>
                <a:spcAft>
                  <a:spcPts val="900"/>
                </a:spcAft>
              </a:pPr>
              <a:r>
                <a:rPr lang="en-NZ" sz="1000" dirty="0">
                  <a:solidFill>
                    <a:schemeClr val="bg1"/>
                  </a:solidFill>
                  <a:latin typeface="Barlow"/>
                  <a:ea typeface="Barlow Medium" charset="0"/>
                  <a:cs typeface="Arial" panose="020B0604020202020204" pitchFamily="34" charset="0"/>
                </a:rPr>
                <a:t>“There is only one coach, so having multiple and experienced coaches would be better, as athletes can learn more from specialised coaches. Also take stress off the coach as the athletes are spread out.”</a:t>
              </a:r>
            </a:p>
            <a:p>
              <a:pPr>
                <a:spcAft>
                  <a:spcPts val="900"/>
                </a:spcAft>
              </a:pPr>
              <a:r>
                <a:rPr lang="en-GB" sz="1000" b="1" dirty="0">
                  <a:solidFill>
                    <a:schemeClr val="bg1"/>
                  </a:solidFill>
                  <a:latin typeface="Barlow"/>
                  <a:ea typeface="Barlow Medium" charset="0"/>
                  <a:cs typeface="Arial" panose="020B0604020202020204" pitchFamily="34" charset="0"/>
                </a:rPr>
                <a:t>Participant, 15 years, Canterbury</a:t>
              </a:r>
            </a:p>
          </p:txBody>
        </p:sp>
      </p:grpSp>
      <p:grpSp>
        <p:nvGrpSpPr>
          <p:cNvPr id="38" name="Group 37"/>
          <p:cNvGrpSpPr/>
          <p:nvPr/>
        </p:nvGrpSpPr>
        <p:grpSpPr>
          <a:xfrm flipV="1">
            <a:off x="4545296" y="3956258"/>
            <a:ext cx="2355840" cy="2090858"/>
            <a:chOff x="4805988" y="1601928"/>
            <a:chExt cx="1584176" cy="1796050"/>
          </a:xfrm>
          <a:solidFill>
            <a:schemeClr val="bg2"/>
          </a:solidFill>
        </p:grpSpPr>
        <p:sp>
          <p:nvSpPr>
            <p:cNvPr id="39" name="Teardrop 38"/>
            <p:cNvSpPr/>
            <p:nvPr/>
          </p:nvSpPr>
          <p:spPr bwMode="ltGray">
            <a:xfrm rot="5400000">
              <a:off x="4700051" y="1707865"/>
              <a:ext cx="1796050"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a typeface="Barlow Medium" charset="0"/>
                <a:cs typeface="Arial" panose="020B0604020202020204" pitchFamily="34" charset="0"/>
              </a:endParaRPr>
            </a:p>
          </p:txBody>
        </p:sp>
        <p:sp>
          <p:nvSpPr>
            <p:cNvPr id="40" name="TextBox 39"/>
            <p:cNvSpPr txBox="1"/>
            <p:nvPr/>
          </p:nvSpPr>
          <p:spPr>
            <a:xfrm rot="10800000">
              <a:off x="5178355" y="2171769"/>
              <a:ext cx="1045777" cy="1056079"/>
            </a:xfrm>
            <a:prstGeom prst="rect">
              <a:avLst/>
            </a:prstGeom>
            <a:noFill/>
          </p:spPr>
          <p:txBody>
            <a:bodyPr wrap="square" lIns="0" tIns="0" rIns="0" bIns="0" rtlCol="0">
              <a:noAutofit/>
            </a:bodyPr>
            <a:lstStyle/>
            <a:p>
              <a:pPr>
                <a:spcAft>
                  <a:spcPts val="900"/>
                </a:spcAft>
              </a:pPr>
              <a:r>
                <a:rPr lang="en-NZ" sz="1000" dirty="0">
                  <a:latin typeface="Barlow"/>
                  <a:ea typeface="Barlow Medium" charset="0"/>
                  <a:cs typeface="Arial" panose="020B0604020202020204" pitchFamily="34" charset="0"/>
                </a:rPr>
                <a:t>“Every kid gets to learn the skills, access to quality coaching not just turn up to club night run a couple of events through a couple of shot puts - lots of standing around and not a lot of learning.”</a:t>
              </a:r>
            </a:p>
            <a:p>
              <a:pPr>
                <a:spcAft>
                  <a:spcPts val="900"/>
                </a:spcAft>
              </a:pPr>
              <a:r>
                <a:rPr lang="en-GB" sz="1000" b="1" dirty="0">
                  <a:latin typeface="Barlow"/>
                  <a:ea typeface="Barlow Medium" charset="0"/>
                  <a:cs typeface="Arial" panose="020B0604020202020204" pitchFamily="34" charset="0"/>
                </a:rPr>
                <a:t>Parent of participant, 12 years, Gisborne</a:t>
              </a:r>
            </a:p>
          </p:txBody>
        </p:sp>
      </p:grpSp>
      <p:grpSp>
        <p:nvGrpSpPr>
          <p:cNvPr id="41" name="Group 40"/>
          <p:cNvGrpSpPr/>
          <p:nvPr/>
        </p:nvGrpSpPr>
        <p:grpSpPr>
          <a:xfrm flipH="1">
            <a:off x="9927278" y="804250"/>
            <a:ext cx="2115692" cy="2366759"/>
            <a:chOff x="4806171" y="1694278"/>
            <a:chExt cx="1584176" cy="1693036"/>
          </a:xfrm>
          <a:solidFill>
            <a:schemeClr val="tx2"/>
          </a:solidFill>
        </p:grpSpPr>
        <p:sp>
          <p:nvSpPr>
            <p:cNvPr id="42" name="Teardrop 41"/>
            <p:cNvSpPr/>
            <p:nvPr/>
          </p:nvSpPr>
          <p:spPr bwMode="ltGray">
            <a:xfrm rot="5400000">
              <a:off x="4751741" y="1748708"/>
              <a:ext cx="169303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ea typeface="Barlow Medium" charset="0"/>
                <a:cs typeface="Arial" panose="020B0604020202020204" pitchFamily="34" charset="0"/>
              </a:endParaRPr>
            </a:p>
          </p:txBody>
        </p:sp>
        <p:sp>
          <p:nvSpPr>
            <p:cNvPr id="43" name="TextBox 42"/>
            <p:cNvSpPr txBox="1"/>
            <p:nvPr/>
          </p:nvSpPr>
          <p:spPr>
            <a:xfrm>
              <a:off x="5012788" y="2019191"/>
              <a:ext cx="1198009" cy="1056079"/>
            </a:xfrm>
            <a:prstGeom prst="rect">
              <a:avLst/>
            </a:prstGeom>
            <a:grpFill/>
          </p:spPr>
          <p:txBody>
            <a:bodyPr wrap="square" lIns="0" tIns="0" rIns="0" bIns="0" rtlCol="0">
              <a:noAutofit/>
            </a:bodyPr>
            <a:lstStyle/>
            <a:p>
              <a:pPr>
                <a:spcAft>
                  <a:spcPts val="900"/>
                </a:spcAft>
              </a:pPr>
              <a:r>
                <a:rPr lang="en-NZ" sz="1000" dirty="0">
                  <a:solidFill>
                    <a:schemeClr val="bg1"/>
                  </a:solidFill>
                  <a:latin typeface="Barlow"/>
                  <a:ea typeface="Barlow Medium" charset="0"/>
                  <a:cs typeface="Arial" panose="020B0604020202020204" pitchFamily="34" charset="0"/>
                </a:rPr>
                <a:t>“They need more quality coaching which is available for all athletes who are interested. There should be more opportunities for all levelled athletes instead of favouritism and who you know basis.”</a:t>
              </a:r>
            </a:p>
            <a:p>
              <a:pPr>
                <a:spcAft>
                  <a:spcPts val="900"/>
                </a:spcAft>
              </a:pPr>
              <a:r>
                <a:rPr lang="en-GB" sz="1000" b="1" dirty="0">
                  <a:solidFill>
                    <a:schemeClr val="bg1"/>
                  </a:solidFill>
                  <a:latin typeface="Barlow"/>
                  <a:ea typeface="Barlow Medium" charset="0"/>
                  <a:cs typeface="Arial" panose="020B0604020202020204" pitchFamily="34" charset="0"/>
                </a:rPr>
                <a:t>Parent of participant, 10 years, Manawatu</a:t>
              </a:r>
            </a:p>
          </p:txBody>
        </p:sp>
      </p:grpSp>
      <p:grpSp>
        <p:nvGrpSpPr>
          <p:cNvPr id="27" name="Group 26"/>
          <p:cNvGrpSpPr/>
          <p:nvPr/>
        </p:nvGrpSpPr>
        <p:grpSpPr>
          <a:xfrm flipV="1">
            <a:off x="157654" y="3890324"/>
            <a:ext cx="2355838" cy="2302726"/>
            <a:chOff x="4911773" y="1794253"/>
            <a:chExt cx="1584176" cy="1584176"/>
          </a:xfrm>
          <a:solidFill>
            <a:schemeClr val="accent5"/>
          </a:solidFill>
        </p:grpSpPr>
        <p:sp>
          <p:nvSpPr>
            <p:cNvPr id="30" name="Teardrop 29"/>
            <p:cNvSpPr/>
            <p:nvPr/>
          </p:nvSpPr>
          <p:spPr bwMode="ltGray">
            <a:xfrm rot="5400000">
              <a:off x="4911773" y="1794253"/>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ea typeface="Barlow Medium" charset="0"/>
                <a:cs typeface="Arial" panose="020B0604020202020204" pitchFamily="34" charset="0"/>
              </a:endParaRPr>
            </a:p>
          </p:txBody>
        </p:sp>
        <p:sp>
          <p:nvSpPr>
            <p:cNvPr id="45" name="TextBox 44"/>
            <p:cNvSpPr txBox="1"/>
            <p:nvPr/>
          </p:nvSpPr>
          <p:spPr>
            <a:xfrm rot="10800000">
              <a:off x="5202848" y="2079051"/>
              <a:ext cx="1198009" cy="1056079"/>
            </a:xfrm>
            <a:prstGeom prst="rect">
              <a:avLst/>
            </a:prstGeom>
            <a:noFill/>
          </p:spPr>
          <p:txBody>
            <a:bodyPr wrap="square" lIns="0" tIns="0" rIns="0" bIns="0" rtlCol="0">
              <a:noAutofit/>
            </a:bodyPr>
            <a:lstStyle/>
            <a:p>
              <a:pPr>
                <a:spcAft>
                  <a:spcPts val="900"/>
                </a:spcAft>
              </a:pPr>
              <a:r>
                <a:rPr lang="en-NZ" sz="1000" dirty="0">
                  <a:solidFill>
                    <a:schemeClr val="bg1"/>
                  </a:solidFill>
                  <a:latin typeface="Barlow"/>
                  <a:ea typeface="Barlow Medium" charset="0"/>
                  <a:cs typeface="Arial" panose="020B0604020202020204" pitchFamily="34" charset="0"/>
                </a:rPr>
                <a:t>“Just to cut the wait times down with the younger age groups. I.e. sometimes there would be a 45 minute wait to have 3 turns at discus. If there were more instructors they may be able to break them into smaller groups.”</a:t>
              </a:r>
            </a:p>
            <a:p>
              <a:pPr>
                <a:spcAft>
                  <a:spcPts val="900"/>
                </a:spcAft>
              </a:pPr>
              <a:r>
                <a:rPr lang="en-GB" sz="1000" b="1" dirty="0">
                  <a:solidFill>
                    <a:schemeClr val="bg1"/>
                  </a:solidFill>
                  <a:latin typeface="Barlow"/>
                  <a:ea typeface="Barlow Medium" charset="0"/>
                  <a:cs typeface="Arial" panose="020B0604020202020204" pitchFamily="34" charset="0"/>
                </a:rPr>
                <a:t>Parent of participant, 8 years, Wellington</a:t>
              </a:r>
            </a:p>
          </p:txBody>
        </p:sp>
      </p:grpSp>
      <p:grpSp>
        <p:nvGrpSpPr>
          <p:cNvPr id="46" name="Group 45"/>
          <p:cNvGrpSpPr/>
          <p:nvPr/>
        </p:nvGrpSpPr>
        <p:grpSpPr>
          <a:xfrm flipH="1" flipV="1">
            <a:off x="2604737" y="3890322"/>
            <a:ext cx="1820340" cy="2127611"/>
            <a:chOff x="4911772" y="1794253"/>
            <a:chExt cx="1584176" cy="1584176"/>
          </a:xfrm>
          <a:solidFill>
            <a:schemeClr val="accent5"/>
          </a:solidFill>
        </p:grpSpPr>
        <p:sp>
          <p:nvSpPr>
            <p:cNvPr id="47" name="Teardrop 46"/>
            <p:cNvSpPr/>
            <p:nvPr/>
          </p:nvSpPr>
          <p:spPr bwMode="ltGray">
            <a:xfrm rot="5400000">
              <a:off x="4911772" y="1794253"/>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ea typeface="Barlow Medium" charset="0"/>
                <a:cs typeface="Arial" panose="020B0604020202020204" pitchFamily="34" charset="0"/>
              </a:endParaRPr>
            </a:p>
          </p:txBody>
        </p:sp>
        <p:sp>
          <p:nvSpPr>
            <p:cNvPr id="48" name="TextBox 47"/>
            <p:cNvSpPr txBox="1"/>
            <p:nvPr/>
          </p:nvSpPr>
          <p:spPr>
            <a:xfrm rot="10800000">
              <a:off x="5138753" y="2057055"/>
              <a:ext cx="1198009" cy="1164067"/>
            </a:xfrm>
            <a:prstGeom prst="rect">
              <a:avLst/>
            </a:prstGeom>
            <a:noFill/>
          </p:spPr>
          <p:txBody>
            <a:bodyPr wrap="square" lIns="0" tIns="0" rIns="0" bIns="0" rtlCol="0">
              <a:noAutofit/>
            </a:bodyPr>
            <a:lstStyle/>
            <a:p>
              <a:pPr>
                <a:spcAft>
                  <a:spcPts val="900"/>
                </a:spcAft>
              </a:pPr>
              <a:r>
                <a:rPr lang="en-NZ" sz="1000" dirty="0">
                  <a:solidFill>
                    <a:schemeClr val="bg1"/>
                  </a:solidFill>
                  <a:latin typeface="Barlow"/>
                  <a:ea typeface="Barlow Medium" charset="0"/>
                  <a:cs typeface="Arial" panose="020B0604020202020204" pitchFamily="34" charset="0"/>
                </a:rPr>
                <a:t>“We haven't got any. We do have experience athletes (particularly a thrower) but that's not the same as qualified experienced coaches.”</a:t>
              </a:r>
            </a:p>
            <a:p>
              <a:pPr>
                <a:spcAft>
                  <a:spcPts val="900"/>
                </a:spcAft>
              </a:pPr>
              <a:r>
                <a:rPr lang="en-GB" sz="1000" b="1" dirty="0">
                  <a:solidFill>
                    <a:schemeClr val="bg1"/>
                  </a:solidFill>
                  <a:latin typeface="Barlow"/>
                  <a:ea typeface="Barlow Medium" charset="0"/>
                  <a:cs typeface="Arial" panose="020B0604020202020204" pitchFamily="34" charset="0"/>
                </a:rPr>
                <a:t>Parent of participant, 10 years, Waikato Bay of Plenty</a:t>
              </a:r>
            </a:p>
          </p:txBody>
        </p:sp>
      </p:grpSp>
      <p:grpSp>
        <p:nvGrpSpPr>
          <p:cNvPr id="49" name="Group 48"/>
          <p:cNvGrpSpPr/>
          <p:nvPr/>
        </p:nvGrpSpPr>
        <p:grpSpPr>
          <a:xfrm flipH="1">
            <a:off x="4890695" y="996468"/>
            <a:ext cx="2681957" cy="2146067"/>
            <a:chOff x="4806171" y="1803138"/>
            <a:chExt cx="1584176" cy="1584176"/>
          </a:xfrm>
          <a:solidFill>
            <a:schemeClr val="bg2"/>
          </a:solidFill>
        </p:grpSpPr>
        <p:sp>
          <p:nvSpPr>
            <p:cNvPr id="50" name="Teardrop 49"/>
            <p:cNvSpPr/>
            <p:nvPr/>
          </p:nvSpPr>
          <p:spPr bwMode="ltGray">
            <a:xfrm rot="5400000">
              <a:off x="4806171" y="1803138"/>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a typeface="Barlow Medium" charset="0"/>
                <a:cs typeface="Arial" panose="020B0604020202020204" pitchFamily="34" charset="0"/>
              </a:endParaRPr>
            </a:p>
          </p:txBody>
        </p:sp>
        <p:sp>
          <p:nvSpPr>
            <p:cNvPr id="51" name="TextBox 50"/>
            <p:cNvSpPr txBox="1"/>
            <p:nvPr/>
          </p:nvSpPr>
          <p:spPr>
            <a:xfrm>
              <a:off x="4968095" y="2189117"/>
              <a:ext cx="1275874" cy="1056079"/>
            </a:xfrm>
            <a:prstGeom prst="rect">
              <a:avLst/>
            </a:prstGeom>
            <a:noFill/>
          </p:spPr>
          <p:txBody>
            <a:bodyPr wrap="square" lIns="0" tIns="0" rIns="0" bIns="0" rtlCol="0">
              <a:noAutofit/>
            </a:bodyPr>
            <a:lstStyle/>
            <a:p>
              <a:pPr>
                <a:spcAft>
                  <a:spcPts val="900"/>
                </a:spcAft>
              </a:pPr>
              <a:r>
                <a:rPr lang="en-NZ" sz="1000" dirty="0">
                  <a:latin typeface="Barlow"/>
                  <a:ea typeface="Barlow Medium" charset="0"/>
                  <a:cs typeface="Arial" panose="020B0604020202020204" pitchFamily="34" charset="0"/>
                </a:rPr>
                <a:t>“To support our teenage athletes and people who are progressing from junior to senior. Also to support their senior members, to be there for them and communicate with them about opportunities available.”</a:t>
              </a:r>
            </a:p>
            <a:p>
              <a:pPr>
                <a:spcAft>
                  <a:spcPts val="900"/>
                </a:spcAft>
              </a:pPr>
              <a:r>
                <a:rPr lang="en-GB" sz="1000" b="1" dirty="0">
                  <a:latin typeface="Barlow"/>
                  <a:ea typeface="Barlow Medium" charset="0"/>
                  <a:cs typeface="Arial" panose="020B0604020202020204" pitchFamily="34" charset="0"/>
                </a:rPr>
                <a:t>Participant, 25-29 years, Canterbury</a:t>
              </a:r>
            </a:p>
          </p:txBody>
        </p:sp>
      </p:grpSp>
      <p:grpSp>
        <p:nvGrpSpPr>
          <p:cNvPr id="52" name="Group 51"/>
          <p:cNvGrpSpPr/>
          <p:nvPr/>
        </p:nvGrpSpPr>
        <p:grpSpPr>
          <a:xfrm flipH="1" flipV="1">
            <a:off x="6991165" y="3949349"/>
            <a:ext cx="1950401" cy="2090859"/>
            <a:chOff x="4805988" y="1601928"/>
            <a:chExt cx="1584176" cy="1796050"/>
          </a:xfrm>
          <a:solidFill>
            <a:schemeClr val="bg2"/>
          </a:solidFill>
        </p:grpSpPr>
        <p:sp>
          <p:nvSpPr>
            <p:cNvPr id="53" name="Teardrop 52"/>
            <p:cNvSpPr/>
            <p:nvPr/>
          </p:nvSpPr>
          <p:spPr bwMode="ltGray">
            <a:xfrm rot="5400000">
              <a:off x="4700051" y="1707865"/>
              <a:ext cx="1796050"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a typeface="Barlow Medium" charset="0"/>
                <a:cs typeface="Arial" panose="020B0604020202020204" pitchFamily="34" charset="0"/>
              </a:endParaRPr>
            </a:p>
          </p:txBody>
        </p:sp>
        <p:sp>
          <p:nvSpPr>
            <p:cNvPr id="54" name="TextBox 53"/>
            <p:cNvSpPr txBox="1"/>
            <p:nvPr/>
          </p:nvSpPr>
          <p:spPr>
            <a:xfrm rot="10800000">
              <a:off x="5087117" y="2183724"/>
              <a:ext cx="1065050" cy="1056079"/>
            </a:xfrm>
            <a:prstGeom prst="rect">
              <a:avLst/>
            </a:prstGeom>
            <a:noFill/>
          </p:spPr>
          <p:txBody>
            <a:bodyPr wrap="square" lIns="0" tIns="0" rIns="0" bIns="0" rtlCol="0">
              <a:noAutofit/>
            </a:bodyPr>
            <a:lstStyle/>
            <a:p>
              <a:pPr>
                <a:spcAft>
                  <a:spcPts val="900"/>
                </a:spcAft>
              </a:pPr>
              <a:r>
                <a:rPr lang="en-NZ" sz="1000" dirty="0">
                  <a:latin typeface="Barlow"/>
                  <a:ea typeface="Barlow Medium" charset="0"/>
                  <a:cs typeface="Arial" panose="020B0604020202020204" pitchFamily="34" charset="0"/>
                </a:rPr>
                <a:t>“That they still have group training but coaches know the kids and help them develop individually as well. Take notes, give them tips to work on.”</a:t>
              </a:r>
            </a:p>
            <a:p>
              <a:pPr>
                <a:spcAft>
                  <a:spcPts val="900"/>
                </a:spcAft>
              </a:pPr>
              <a:r>
                <a:rPr lang="en-GB" sz="1000" b="1" dirty="0">
                  <a:latin typeface="Barlow"/>
                  <a:ea typeface="Barlow Medium" charset="0"/>
                  <a:cs typeface="Arial" panose="020B0604020202020204" pitchFamily="34" charset="0"/>
                </a:rPr>
                <a:t>Parent of participant, 12 years, Canterbury</a:t>
              </a:r>
            </a:p>
          </p:txBody>
        </p:sp>
      </p:grpSp>
      <p:grpSp>
        <p:nvGrpSpPr>
          <p:cNvPr id="55" name="Group 54"/>
          <p:cNvGrpSpPr/>
          <p:nvPr/>
        </p:nvGrpSpPr>
        <p:grpSpPr>
          <a:xfrm flipH="1" flipV="1">
            <a:off x="9107317" y="3890324"/>
            <a:ext cx="2794977" cy="2152132"/>
            <a:chOff x="4806171" y="1803138"/>
            <a:chExt cx="1584176" cy="1584176"/>
          </a:xfrm>
          <a:solidFill>
            <a:schemeClr val="tx2"/>
          </a:solidFill>
        </p:grpSpPr>
        <p:sp>
          <p:nvSpPr>
            <p:cNvPr id="56" name="Teardrop 55"/>
            <p:cNvSpPr/>
            <p:nvPr/>
          </p:nvSpPr>
          <p:spPr bwMode="ltGray">
            <a:xfrm rot="5400000">
              <a:off x="4806171" y="1803138"/>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ea typeface="Barlow Medium" charset="0"/>
                <a:cs typeface="Arial" panose="020B0604020202020204" pitchFamily="34" charset="0"/>
              </a:endParaRPr>
            </a:p>
          </p:txBody>
        </p:sp>
        <p:sp>
          <p:nvSpPr>
            <p:cNvPr id="57" name="TextBox 56"/>
            <p:cNvSpPr txBox="1"/>
            <p:nvPr/>
          </p:nvSpPr>
          <p:spPr>
            <a:xfrm rot="10800000">
              <a:off x="5076535" y="1900210"/>
              <a:ext cx="1096704" cy="1308113"/>
            </a:xfrm>
            <a:prstGeom prst="rect">
              <a:avLst/>
            </a:prstGeom>
            <a:noFill/>
          </p:spPr>
          <p:txBody>
            <a:bodyPr wrap="square" lIns="0" tIns="0" rIns="0" bIns="0" rtlCol="0">
              <a:noAutofit/>
            </a:bodyPr>
            <a:lstStyle/>
            <a:p>
              <a:pPr>
                <a:spcAft>
                  <a:spcPts val="900"/>
                </a:spcAft>
              </a:pPr>
              <a:r>
                <a:rPr lang="en-NZ" sz="1000" dirty="0">
                  <a:solidFill>
                    <a:schemeClr val="bg1"/>
                  </a:solidFill>
                  <a:latin typeface="Barlow"/>
                  <a:ea typeface="Barlow Medium" charset="0"/>
                  <a:cs typeface="Arial" panose="020B0604020202020204" pitchFamily="34" charset="0"/>
                </a:rPr>
                <a:t>“Some explanation of technique would've been good. I felt like there were just parent helpers that just let the kids have a go over and over again but they didn't provide any tips/demos etc. on how to actually do it.”</a:t>
              </a:r>
            </a:p>
            <a:p>
              <a:pPr>
                <a:spcAft>
                  <a:spcPts val="900"/>
                </a:spcAft>
              </a:pPr>
              <a:r>
                <a:rPr lang="en-GB" sz="1000" b="1" dirty="0">
                  <a:solidFill>
                    <a:schemeClr val="bg1"/>
                  </a:solidFill>
                  <a:latin typeface="Barlow"/>
                  <a:ea typeface="Barlow Medium" charset="0"/>
                  <a:cs typeface="Arial" panose="020B0604020202020204" pitchFamily="34" charset="0"/>
                </a:rPr>
                <a:t>Parent of participant, 8 years, Auckland</a:t>
              </a:r>
            </a:p>
          </p:txBody>
        </p:sp>
      </p:grpSp>
      <p:grpSp>
        <p:nvGrpSpPr>
          <p:cNvPr id="58" name="Group 57"/>
          <p:cNvGrpSpPr/>
          <p:nvPr/>
        </p:nvGrpSpPr>
        <p:grpSpPr>
          <a:xfrm>
            <a:off x="7713080" y="996467"/>
            <a:ext cx="2115693" cy="2170102"/>
            <a:chOff x="4806171" y="1803138"/>
            <a:chExt cx="1584176" cy="1584176"/>
          </a:xfrm>
          <a:solidFill>
            <a:schemeClr val="tx2"/>
          </a:solidFill>
        </p:grpSpPr>
        <p:sp>
          <p:nvSpPr>
            <p:cNvPr id="59" name="Teardrop 58"/>
            <p:cNvSpPr/>
            <p:nvPr/>
          </p:nvSpPr>
          <p:spPr bwMode="ltGray">
            <a:xfrm rot="5400000">
              <a:off x="4806171" y="1803138"/>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Arial" panose="020B0604020202020204" pitchFamily="34" charset="0"/>
                <a:ea typeface="Barlow Medium" charset="0"/>
                <a:cs typeface="Arial" panose="020B0604020202020204" pitchFamily="34" charset="0"/>
              </a:endParaRPr>
            </a:p>
          </p:txBody>
        </p:sp>
        <p:sp>
          <p:nvSpPr>
            <p:cNvPr id="60" name="TextBox 59"/>
            <p:cNvSpPr txBox="1"/>
            <p:nvPr/>
          </p:nvSpPr>
          <p:spPr>
            <a:xfrm>
              <a:off x="5012787" y="2089084"/>
              <a:ext cx="1198009" cy="1056079"/>
            </a:xfrm>
            <a:prstGeom prst="rect">
              <a:avLst/>
            </a:prstGeom>
            <a:noFill/>
          </p:spPr>
          <p:txBody>
            <a:bodyPr wrap="square" lIns="0" tIns="0" rIns="0" bIns="0" rtlCol="0">
              <a:noAutofit/>
            </a:bodyPr>
            <a:lstStyle/>
            <a:p>
              <a:pPr>
                <a:spcAft>
                  <a:spcPts val="900"/>
                </a:spcAft>
              </a:pPr>
              <a:r>
                <a:rPr lang="en-NZ" sz="1000" dirty="0">
                  <a:solidFill>
                    <a:schemeClr val="bg1"/>
                  </a:solidFill>
                  <a:latin typeface="Barlow"/>
                  <a:ea typeface="Barlow Medium" charset="0"/>
                  <a:cs typeface="Arial" panose="020B0604020202020204" pitchFamily="34" charset="0"/>
                </a:rPr>
                <a:t>“If you join a club you expect to get some level of coaching available. There is no coaching at my club for seniors (15yrs+) unless you pay to get outside coaching.”</a:t>
              </a:r>
            </a:p>
            <a:p>
              <a:pPr>
                <a:spcAft>
                  <a:spcPts val="900"/>
                </a:spcAft>
              </a:pPr>
              <a:r>
                <a:rPr lang="en-GB" sz="1000" b="1" dirty="0">
                  <a:solidFill>
                    <a:schemeClr val="bg1"/>
                  </a:solidFill>
                  <a:latin typeface="Barlow"/>
                  <a:ea typeface="Barlow Medium" charset="0"/>
                  <a:cs typeface="Arial" panose="020B0604020202020204" pitchFamily="34" charset="0"/>
                </a:rPr>
                <a:t>Participant, 17 years, Auckland</a:t>
              </a:r>
            </a:p>
          </p:txBody>
        </p:sp>
      </p:grpSp>
    </p:spTree>
    <p:extLst>
      <p:ext uri="{BB962C8B-B14F-4D97-AF65-F5344CB8AC3E}">
        <p14:creationId xmlns:p14="http://schemas.microsoft.com/office/powerpoint/2010/main" val="1507645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9348" y="397380"/>
            <a:ext cx="10794191" cy="788733"/>
          </a:xfrm>
        </p:spPr>
        <p:txBody>
          <a:bodyPr>
            <a:normAutofit fontScale="90000"/>
          </a:bodyPr>
          <a:lstStyle/>
          <a:p>
            <a:pPr algn="l"/>
            <a:r>
              <a:rPr lang="en-NZ" sz="2800" dirty="0">
                <a:solidFill>
                  <a:schemeClr val="tx2"/>
                </a:solidFill>
              </a:rPr>
              <a:t>Four in five 8-18 year olds agree their club provides them the opportunity to participate in athletics in a way that meets their needs</a:t>
            </a:r>
          </a:p>
        </p:txBody>
      </p:sp>
      <p:sp>
        <p:nvSpPr>
          <p:cNvPr id="6" name="Footer Placeholder 3"/>
          <p:cNvSpPr txBox="1">
            <a:spLocks/>
          </p:cNvSpPr>
          <p:nvPr/>
        </p:nvSpPr>
        <p:spPr>
          <a:xfrm>
            <a:off x="506305" y="6397590"/>
            <a:ext cx="8318718" cy="437210"/>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b="1" i="0" kern="1200">
                <a:solidFill>
                  <a:schemeClr val="tx1">
                    <a:tint val="75000"/>
                  </a:schemeClr>
                </a:solidFill>
                <a:latin typeface="Barlow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0" dirty="0">
                <a:solidFill>
                  <a:schemeClr val="tx1">
                    <a:lumMod val="65000"/>
                    <a:lumOff val="35000"/>
                  </a:schemeClr>
                </a:solidFill>
                <a:latin typeface="Barlow"/>
              </a:rPr>
              <a:t>Base: All respondents aged 8-18 (excluding Don’t know) (n=226)</a:t>
            </a:r>
          </a:p>
          <a:p>
            <a:pPr algn="l"/>
            <a:r>
              <a:rPr lang="en-US" sz="800" b="0" dirty="0">
                <a:solidFill>
                  <a:schemeClr val="tx1">
                    <a:lumMod val="65000"/>
                    <a:lumOff val="35000"/>
                  </a:schemeClr>
                </a:solidFill>
                <a:latin typeface="Barlow"/>
              </a:rPr>
              <a:t>Q114. </a:t>
            </a:r>
            <a:r>
              <a:rPr lang="en-NZ" sz="800" b="0" dirty="0">
                <a:solidFill>
                  <a:schemeClr val="tx1">
                    <a:lumMod val="65000"/>
                    <a:lumOff val="35000"/>
                  </a:schemeClr>
                </a:solidFill>
                <a:latin typeface="Barlow"/>
              </a:rPr>
              <a:t>For this next question, we’d like you to think about how your/ your child’s club provides opportunities that meet</a:t>
            </a:r>
            <a:r>
              <a:rPr lang="en-NZ" sz="800" b="0" strike="sngStrike" dirty="0">
                <a:solidFill>
                  <a:schemeClr val="tx1">
                    <a:lumMod val="65000"/>
                    <a:lumOff val="35000"/>
                  </a:schemeClr>
                </a:solidFill>
                <a:latin typeface="Barlow"/>
              </a:rPr>
              <a:t>s</a:t>
            </a:r>
            <a:r>
              <a:rPr lang="en-NZ" sz="800" b="0" dirty="0">
                <a:solidFill>
                  <a:schemeClr val="tx1">
                    <a:lumMod val="65000"/>
                    <a:lumOff val="35000"/>
                  </a:schemeClr>
                </a:solidFill>
                <a:latin typeface="Barlow"/>
              </a:rPr>
              <a:t> your / your child’s personal needs, including the ways you/ your child like/ likes to participate (e.g. where, when, and how often) and whether you/ your child prefer/prefers participating at a casual/social or competitive level. </a:t>
            </a:r>
            <a:r>
              <a:rPr lang="en-US" sz="800" b="0" dirty="0">
                <a:solidFill>
                  <a:schemeClr val="tx1">
                    <a:lumMod val="65000"/>
                    <a:lumOff val="35000"/>
                  </a:schemeClr>
                </a:solidFill>
                <a:latin typeface="Barlow"/>
              </a:rPr>
              <a:t>To what extent do you/ does your child agree or disagree with…</a:t>
            </a:r>
            <a:endParaRPr lang="en-NZ" sz="800" b="0" dirty="0">
              <a:solidFill>
                <a:schemeClr val="tx1">
                  <a:lumMod val="65000"/>
                  <a:lumOff val="35000"/>
                </a:schemeClr>
              </a:solidFill>
              <a:latin typeface="Barlow"/>
            </a:endParaRPr>
          </a:p>
          <a:p>
            <a:pPr algn="l"/>
            <a:r>
              <a:rPr lang="en-US" sz="800" b="0" dirty="0">
                <a:solidFill>
                  <a:schemeClr val="tx1">
                    <a:lumMod val="65000"/>
                    <a:lumOff val="35000"/>
                  </a:schemeClr>
                </a:solidFill>
                <a:latin typeface="Barlow"/>
              </a:rPr>
              <a:t> </a:t>
            </a:r>
          </a:p>
        </p:txBody>
      </p:sp>
      <p:graphicFrame>
        <p:nvGraphicFramePr>
          <p:cNvPr id="8" name="cht1"/>
          <p:cNvGraphicFramePr>
            <a:graphicFrameLocks/>
          </p:cNvGraphicFramePr>
          <p:nvPr>
            <p:extLst>
              <p:ext uri="{D42A27DB-BD31-4B8C-83A1-F6EECF244321}">
                <p14:modId xmlns:p14="http://schemas.microsoft.com/office/powerpoint/2010/main" val="2855544275"/>
              </p:ext>
            </p:extLst>
          </p:nvPr>
        </p:nvGraphicFramePr>
        <p:xfrm>
          <a:off x="609600" y="2594690"/>
          <a:ext cx="8502502" cy="24238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bl1"/>
          <p:cNvGraphicFramePr>
            <a:graphicFrameLocks noGrp="1"/>
          </p:cNvGraphicFramePr>
          <p:nvPr>
            <p:extLst>
              <p:ext uri="{D42A27DB-BD31-4B8C-83A1-F6EECF244321}">
                <p14:modId xmlns:p14="http://schemas.microsoft.com/office/powerpoint/2010/main" val="3210409016"/>
              </p:ext>
            </p:extLst>
          </p:nvPr>
        </p:nvGraphicFramePr>
        <p:xfrm>
          <a:off x="9272325" y="2589261"/>
          <a:ext cx="1285805" cy="1658907"/>
        </p:xfrm>
        <a:graphic>
          <a:graphicData uri="http://schemas.openxmlformats.org/drawingml/2006/table">
            <a:tbl>
              <a:tblPr>
                <a:tableStyleId>{5C22544A-7EE6-4342-B048-85BDC9FD1C3A}</a:tableStyleId>
              </a:tblPr>
              <a:tblGrid>
                <a:gridCol w="1285805">
                  <a:extLst>
                    <a:ext uri="{9D8B030D-6E8A-4147-A177-3AD203B41FA5}">
                      <a16:colId xmlns:a16="http://schemas.microsoft.com/office/drawing/2014/main" val="2224070803"/>
                    </a:ext>
                  </a:extLst>
                </a:gridCol>
              </a:tblGrid>
              <a:tr h="693880">
                <a:tc>
                  <a:txBody>
                    <a:bodyPr/>
                    <a:lstStyle/>
                    <a:p>
                      <a:pPr algn="ctr"/>
                      <a:r>
                        <a:rPr lang="en-NZ" sz="1200" b="1" dirty="0">
                          <a:solidFill>
                            <a:schemeClr val="tx2"/>
                          </a:solidFill>
                          <a:latin typeface="Barlow" panose="00000500000000000000" pitchFamily="2" charset="0"/>
                          <a:cs typeface="Calibri" panose="020F0502020204030204" pitchFamily="34" charset="0"/>
                        </a:rPr>
                        <a:t>NET Agree</a:t>
                      </a:r>
                      <a:r>
                        <a:rPr lang="en-NZ" sz="1200" b="1" baseline="0" dirty="0">
                          <a:solidFill>
                            <a:schemeClr val="tx2"/>
                          </a:solidFill>
                          <a:latin typeface="Barlow" panose="00000500000000000000" pitchFamily="2" charset="0"/>
                          <a:cs typeface="Calibri" panose="020F0502020204030204" pitchFamily="34" charset="0"/>
                        </a:rPr>
                        <a:t> (Strongly agree/ Agree)</a:t>
                      </a:r>
                      <a:endParaRPr lang="en-NZ" sz="1200" b="1" dirty="0">
                        <a:solidFill>
                          <a:schemeClr val="tx2"/>
                        </a:solidFill>
                        <a:latin typeface="Barlow" panose="00000500000000000000" pitchFamily="2"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980556576"/>
                  </a:ext>
                </a:extLst>
              </a:tr>
              <a:tr h="965027">
                <a:tc>
                  <a:txBody>
                    <a:bodyPr/>
                    <a:lstStyle/>
                    <a:p>
                      <a:pPr algn="ctr" fontAlgn="b"/>
                      <a:r>
                        <a:rPr lang="en-IN" sz="1400" b="1" kern="1200" dirty="0">
                          <a:solidFill>
                            <a:schemeClr val="accent3">
                              <a:lumMod val="75000"/>
                            </a:schemeClr>
                          </a:solidFill>
                          <a:latin typeface="Barlow" panose="00000500000000000000" pitchFamily="2" charset="0"/>
                          <a:ea typeface="ＭＳ Ｐゴシック" charset="0"/>
                          <a:cs typeface="ＭＳ Ｐゴシック" charset="0"/>
                        </a:rPr>
                        <a:t>83%</a:t>
                      </a:r>
                      <a:endParaRPr lang="en-IN" sz="1000" b="1" kern="1200" dirty="0">
                        <a:solidFill>
                          <a:schemeClr val="accent3">
                            <a:lumMod val="75000"/>
                          </a:schemeClr>
                        </a:solidFill>
                        <a:latin typeface="Barlow" panose="00000500000000000000" pitchFamily="2" charset="0"/>
                        <a:ea typeface="ＭＳ Ｐゴシック" charset="0"/>
                        <a:cs typeface="ＭＳ Ｐゴシック" charset="0"/>
                      </a:endParaRPr>
                    </a:p>
                  </a:txBody>
                  <a:tcPr marL="9525" marR="9525" marT="9525" marB="0" anchor="ctr">
                    <a:noFill/>
                  </a:tcPr>
                </a:tc>
                <a:extLst>
                  <a:ext uri="{0D108BD9-81ED-4DB2-BD59-A6C34878D82A}">
                    <a16:rowId xmlns:a16="http://schemas.microsoft.com/office/drawing/2014/main" val="1942902542"/>
                  </a:ext>
                </a:extLst>
              </a:tr>
            </a:tbl>
          </a:graphicData>
        </a:graphic>
      </p:graphicFrame>
    </p:spTree>
    <p:extLst>
      <p:ext uri="{BB962C8B-B14F-4D97-AF65-F5344CB8AC3E}">
        <p14:creationId xmlns:p14="http://schemas.microsoft.com/office/powerpoint/2010/main" val="2567196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6790075"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FFFFFF"/>
                </a:solidFill>
                <a:effectLst/>
                <a:uLnTx/>
                <a:uFillTx/>
                <a:latin typeface="Barlow"/>
                <a:ea typeface="Barlow Black" charset="0"/>
                <a:cs typeface="Arial" panose="020B0604020202020204" pitchFamily="34" charset="0"/>
              </a:rPr>
              <a:t>Other results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3210261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8212938"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FFFFFF"/>
                </a:solidFill>
                <a:effectLst/>
                <a:uLnTx/>
                <a:uFillTx/>
                <a:latin typeface="Barlow"/>
                <a:ea typeface="Barlow Black" charset="0"/>
                <a:cs typeface="Arial" panose="020B0604020202020204" pitchFamily="34" charset="0"/>
              </a:rPr>
              <a:t>Demographic differences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4165509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txBox="1">
            <a:spLocks/>
          </p:cNvSpPr>
          <p:nvPr/>
        </p:nvSpPr>
        <p:spPr>
          <a:xfrm>
            <a:off x="414216" y="6297332"/>
            <a:ext cx="9020257" cy="348397"/>
          </a:xfrm>
          <a:prstGeom prst="rect">
            <a:avLst/>
          </a:prstGeom>
          <a:solidFill>
            <a:schemeClr val="bg1"/>
          </a:solidFill>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solidFill>
                  <a:schemeClr val="tx1">
                    <a:lumMod val="65000"/>
                    <a:lumOff val="35000"/>
                  </a:schemeClr>
                </a:solidFill>
                <a:latin typeface="Barlow"/>
              </a:rPr>
              <a:t>Base: Q6/Q7/Q11 </a:t>
            </a:r>
            <a:r>
              <a:rPr lang="en-IN" sz="800" dirty="0">
                <a:solidFill>
                  <a:schemeClr val="tx1">
                    <a:lumMod val="65000"/>
                    <a:lumOff val="35000"/>
                  </a:schemeClr>
                </a:solidFill>
                <a:latin typeface="Barlow"/>
              </a:rPr>
              <a:t>All Respondents (Excluding Don't know/ Can't say), Q9 Members (Excluding Don’t know/Can’t say)</a:t>
            </a:r>
          </a:p>
        </p:txBody>
      </p:sp>
      <p:sp>
        <p:nvSpPr>
          <p:cNvPr id="10" name="Title 1"/>
          <p:cNvSpPr txBox="1">
            <a:spLocks/>
          </p:cNvSpPr>
          <p:nvPr/>
        </p:nvSpPr>
        <p:spPr>
          <a:xfrm>
            <a:off x="414217" y="15640"/>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rgbClr val="9C132A"/>
                </a:solidFill>
                <a:latin typeface="Barlow"/>
                <a:ea typeface="Barlow Black" charset="0"/>
                <a:cs typeface="Arial" panose="020B0604020202020204" pitchFamily="34" charset="0"/>
              </a:rPr>
              <a:t>Key results by age</a:t>
            </a:r>
          </a:p>
        </p:txBody>
      </p:sp>
      <p:graphicFrame>
        <p:nvGraphicFramePr>
          <p:cNvPr id="4" name="cht1"/>
          <p:cNvGraphicFramePr/>
          <p:nvPr>
            <p:extLst>
              <p:ext uri="{D42A27DB-BD31-4B8C-83A1-F6EECF244321}">
                <p14:modId xmlns:p14="http://schemas.microsoft.com/office/powerpoint/2010/main" val="2845349210"/>
              </p:ext>
            </p:extLst>
          </p:nvPr>
        </p:nvGraphicFramePr>
        <p:xfrm>
          <a:off x="414216" y="813243"/>
          <a:ext cx="5686301" cy="26781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t3"/>
          <p:cNvGraphicFramePr/>
          <p:nvPr>
            <p:extLst>
              <p:ext uri="{D42A27DB-BD31-4B8C-83A1-F6EECF244321}">
                <p14:modId xmlns:p14="http://schemas.microsoft.com/office/powerpoint/2010/main" val="2734231216"/>
              </p:ext>
            </p:extLst>
          </p:nvPr>
        </p:nvGraphicFramePr>
        <p:xfrm>
          <a:off x="414217" y="3584344"/>
          <a:ext cx="5686301" cy="26781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t2"/>
          <p:cNvGraphicFramePr/>
          <p:nvPr>
            <p:extLst>
              <p:ext uri="{D42A27DB-BD31-4B8C-83A1-F6EECF244321}">
                <p14:modId xmlns:p14="http://schemas.microsoft.com/office/powerpoint/2010/main" val="395278617"/>
              </p:ext>
            </p:extLst>
          </p:nvPr>
        </p:nvGraphicFramePr>
        <p:xfrm>
          <a:off x="6388925" y="822522"/>
          <a:ext cx="5626924" cy="26781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t4"/>
          <p:cNvGraphicFramePr/>
          <p:nvPr>
            <p:extLst>
              <p:ext uri="{D42A27DB-BD31-4B8C-83A1-F6EECF244321}">
                <p14:modId xmlns:p14="http://schemas.microsoft.com/office/powerpoint/2010/main" val="2918812134"/>
              </p:ext>
            </p:extLst>
          </p:nvPr>
        </p:nvGraphicFramePr>
        <p:xfrm>
          <a:off x="6388925" y="3584344"/>
          <a:ext cx="5626924" cy="2678102"/>
        </p:xfrm>
        <a:graphic>
          <a:graphicData uri="http://schemas.openxmlformats.org/drawingml/2006/chart">
            <c:chart xmlns:c="http://schemas.openxmlformats.org/drawingml/2006/chart" xmlns:r="http://schemas.openxmlformats.org/officeDocument/2006/relationships" r:id="rId5"/>
          </a:graphicData>
        </a:graphic>
      </p:graphicFrame>
      <p:cxnSp>
        <p:nvCxnSpPr>
          <p:cNvPr id="7" name="Straight Connector 6"/>
          <p:cNvCxnSpPr/>
          <p:nvPr/>
        </p:nvCxnSpPr>
        <p:spPr>
          <a:xfrm flipH="1">
            <a:off x="6219271" y="820509"/>
            <a:ext cx="0" cy="5289072"/>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20" name="Straight Connector 19"/>
          <p:cNvCxnSpPr/>
          <p:nvPr/>
        </p:nvCxnSpPr>
        <p:spPr>
          <a:xfrm>
            <a:off x="534390" y="3559150"/>
            <a:ext cx="11245932" cy="0"/>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15" name="TextBox 14">
            <a:extLst>
              <a:ext uri="{FF2B5EF4-FFF2-40B4-BE49-F238E27FC236}">
                <a16:creationId xmlns:a16="http://schemas.microsoft.com/office/drawing/2014/main" id="{BCF40729-A086-4EFD-A4EA-F2C43C77B07F}"/>
              </a:ext>
            </a:extLst>
          </p:cNvPr>
          <p:cNvSpPr txBox="1"/>
          <p:nvPr/>
        </p:nvSpPr>
        <p:spPr>
          <a:xfrm>
            <a:off x="8816776" y="6307175"/>
            <a:ext cx="2794462" cy="338554"/>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sym typeface="Wingdings 3"/>
              </a:rPr>
              <a:t> </a:t>
            </a:r>
            <a:r>
              <a:rPr lang="en-NZ" sz="800" dirty="0">
                <a:solidFill>
                  <a:schemeClr val="tx1">
                    <a:lumMod val="65000"/>
                    <a:lumOff val="35000"/>
                  </a:schemeClr>
                </a:solidFill>
                <a:sym typeface="Wingdings 3"/>
              </a:rPr>
              <a:t>Significantly higher/lower than 2017 result</a:t>
            </a:r>
          </a:p>
          <a:p>
            <a:r>
              <a:rPr lang="en-NZ" sz="800" dirty="0">
                <a:solidFill>
                  <a:srgbClr val="218535"/>
                </a:solidFill>
                <a:sym typeface="Wingdings 3"/>
              </a:rPr>
              <a:t></a:t>
            </a:r>
            <a:r>
              <a:rPr lang="en-NZ" sz="800" dirty="0">
                <a:solidFill>
                  <a:srgbClr val="DC0015"/>
                </a:solidFill>
                <a:sym typeface="Wingdings 3"/>
              </a:rPr>
              <a:t></a:t>
            </a:r>
            <a:r>
              <a:rPr lang="en-NZ" sz="800" dirty="0">
                <a:solidFill>
                  <a:srgbClr val="000000"/>
                </a:solidFill>
                <a:sym typeface="Wingdings 3"/>
              </a:rPr>
              <a:t> </a:t>
            </a:r>
            <a:r>
              <a:rPr lang="en-NZ" sz="800" dirty="0">
                <a:solidFill>
                  <a:schemeClr val="tx1">
                    <a:lumMod val="65000"/>
                    <a:lumOff val="35000"/>
                  </a:schemeClr>
                </a:solidFill>
                <a:sym typeface="Wingdings 3"/>
              </a:rPr>
              <a:t>Significantly higher/lower than Total Athletics 2021</a:t>
            </a:r>
          </a:p>
        </p:txBody>
      </p:sp>
    </p:spTree>
    <p:extLst>
      <p:ext uri="{BB962C8B-B14F-4D97-AF65-F5344CB8AC3E}">
        <p14:creationId xmlns:p14="http://schemas.microsoft.com/office/powerpoint/2010/main" val="502778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txBox="1">
            <a:spLocks/>
          </p:cNvSpPr>
          <p:nvPr/>
        </p:nvSpPr>
        <p:spPr>
          <a:xfrm>
            <a:off x="414216" y="6297332"/>
            <a:ext cx="9020257" cy="348397"/>
          </a:xfrm>
          <a:prstGeom prst="rect">
            <a:avLst/>
          </a:prstGeom>
          <a:solidFill>
            <a:schemeClr val="bg1"/>
          </a:solidFill>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solidFill>
                  <a:schemeClr val="tx1">
                    <a:lumMod val="65000"/>
                    <a:lumOff val="35000"/>
                  </a:schemeClr>
                </a:solidFill>
                <a:latin typeface="Barlow"/>
              </a:rPr>
              <a:t>Base: Q6/Q7/Q11 </a:t>
            </a:r>
            <a:r>
              <a:rPr lang="en-IN" sz="800" dirty="0">
                <a:solidFill>
                  <a:schemeClr val="tx1">
                    <a:lumMod val="65000"/>
                    <a:lumOff val="35000"/>
                  </a:schemeClr>
                </a:solidFill>
                <a:latin typeface="Barlow"/>
              </a:rPr>
              <a:t>All Respondents (Excluding Don't know/ Can't say), Q9 Members (Excluding Don’t know/Can’t say)</a:t>
            </a:r>
          </a:p>
        </p:txBody>
      </p:sp>
      <p:sp>
        <p:nvSpPr>
          <p:cNvPr id="10" name="Title 1"/>
          <p:cNvSpPr txBox="1">
            <a:spLocks/>
          </p:cNvSpPr>
          <p:nvPr/>
        </p:nvSpPr>
        <p:spPr>
          <a:xfrm>
            <a:off x="414217" y="15640"/>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rgbClr val="9C132A"/>
                </a:solidFill>
                <a:latin typeface="Barlow"/>
                <a:ea typeface="Barlow Black" charset="0"/>
                <a:cs typeface="Arial" panose="020B0604020202020204" pitchFamily="34" charset="0"/>
              </a:rPr>
              <a:t>Key results by gender</a:t>
            </a:r>
          </a:p>
        </p:txBody>
      </p:sp>
      <p:graphicFrame>
        <p:nvGraphicFramePr>
          <p:cNvPr id="4" name="cht1"/>
          <p:cNvGraphicFramePr/>
          <p:nvPr>
            <p:extLst>
              <p:ext uri="{D42A27DB-BD31-4B8C-83A1-F6EECF244321}">
                <p14:modId xmlns:p14="http://schemas.microsoft.com/office/powerpoint/2010/main" val="2168371848"/>
              </p:ext>
            </p:extLst>
          </p:nvPr>
        </p:nvGraphicFramePr>
        <p:xfrm>
          <a:off x="414216" y="813243"/>
          <a:ext cx="5686301" cy="26781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t3"/>
          <p:cNvGraphicFramePr/>
          <p:nvPr>
            <p:extLst>
              <p:ext uri="{D42A27DB-BD31-4B8C-83A1-F6EECF244321}">
                <p14:modId xmlns:p14="http://schemas.microsoft.com/office/powerpoint/2010/main" val="1619512731"/>
              </p:ext>
            </p:extLst>
          </p:nvPr>
        </p:nvGraphicFramePr>
        <p:xfrm>
          <a:off x="414216" y="3491345"/>
          <a:ext cx="5686301" cy="26781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t2"/>
          <p:cNvGraphicFramePr/>
          <p:nvPr>
            <p:extLst>
              <p:ext uri="{D42A27DB-BD31-4B8C-83A1-F6EECF244321}">
                <p14:modId xmlns:p14="http://schemas.microsoft.com/office/powerpoint/2010/main" val="4223058478"/>
              </p:ext>
            </p:extLst>
          </p:nvPr>
        </p:nvGraphicFramePr>
        <p:xfrm>
          <a:off x="6388925" y="813243"/>
          <a:ext cx="5626924" cy="26781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t4"/>
          <p:cNvGraphicFramePr/>
          <p:nvPr>
            <p:extLst>
              <p:ext uri="{D42A27DB-BD31-4B8C-83A1-F6EECF244321}">
                <p14:modId xmlns:p14="http://schemas.microsoft.com/office/powerpoint/2010/main" val="3300808210"/>
              </p:ext>
            </p:extLst>
          </p:nvPr>
        </p:nvGraphicFramePr>
        <p:xfrm>
          <a:off x="6388925" y="3491345"/>
          <a:ext cx="5626924" cy="2678102"/>
        </p:xfrm>
        <a:graphic>
          <a:graphicData uri="http://schemas.openxmlformats.org/drawingml/2006/chart">
            <c:chart xmlns:c="http://schemas.openxmlformats.org/drawingml/2006/chart" xmlns:r="http://schemas.openxmlformats.org/officeDocument/2006/relationships" r:id="rId5"/>
          </a:graphicData>
        </a:graphic>
      </p:graphicFrame>
      <p:cxnSp>
        <p:nvCxnSpPr>
          <p:cNvPr id="7" name="Straight Connector 6"/>
          <p:cNvCxnSpPr/>
          <p:nvPr/>
        </p:nvCxnSpPr>
        <p:spPr>
          <a:xfrm flipH="1">
            <a:off x="6219271" y="820509"/>
            <a:ext cx="0" cy="5289072"/>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20" name="Straight Connector 19"/>
          <p:cNvCxnSpPr/>
          <p:nvPr/>
        </p:nvCxnSpPr>
        <p:spPr>
          <a:xfrm>
            <a:off x="534390" y="3489366"/>
            <a:ext cx="11245932" cy="0"/>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14" name="TextBox 13">
            <a:extLst>
              <a:ext uri="{FF2B5EF4-FFF2-40B4-BE49-F238E27FC236}">
                <a16:creationId xmlns:a16="http://schemas.microsoft.com/office/drawing/2014/main" id="{158A5254-BD16-49BF-959F-AEB803908D81}"/>
              </a:ext>
            </a:extLst>
          </p:cNvPr>
          <p:cNvSpPr txBox="1"/>
          <p:nvPr/>
        </p:nvSpPr>
        <p:spPr>
          <a:xfrm>
            <a:off x="8816776" y="6307175"/>
            <a:ext cx="2794462" cy="338554"/>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sym typeface="Wingdings 3"/>
              </a:rPr>
              <a:t> </a:t>
            </a:r>
            <a:r>
              <a:rPr lang="en-NZ" sz="800" dirty="0">
                <a:solidFill>
                  <a:schemeClr val="tx1">
                    <a:lumMod val="65000"/>
                    <a:lumOff val="35000"/>
                  </a:schemeClr>
                </a:solidFill>
                <a:sym typeface="Wingdings 3"/>
              </a:rPr>
              <a:t>Significantly higher/lower than</a:t>
            </a:r>
            <a:r>
              <a:rPr lang="en-NZ" sz="800" dirty="0">
                <a:solidFill>
                  <a:schemeClr val="tx1">
                    <a:lumMod val="65000"/>
                    <a:lumOff val="35000"/>
                  </a:schemeClr>
                </a:solidFill>
              </a:rPr>
              <a:t> </a:t>
            </a:r>
            <a:r>
              <a:rPr lang="en-NZ" sz="800" dirty="0">
                <a:solidFill>
                  <a:schemeClr val="tx1">
                    <a:lumMod val="65000"/>
                    <a:lumOff val="35000"/>
                  </a:schemeClr>
                </a:solidFill>
                <a:sym typeface="Wingdings 3"/>
              </a:rPr>
              <a:t>2017 result</a:t>
            </a:r>
          </a:p>
          <a:p>
            <a:r>
              <a:rPr lang="en-NZ" sz="800" dirty="0">
                <a:solidFill>
                  <a:srgbClr val="218535"/>
                </a:solidFill>
                <a:sym typeface="Wingdings 3"/>
              </a:rPr>
              <a:t></a:t>
            </a:r>
            <a:r>
              <a:rPr lang="en-NZ" sz="800" dirty="0">
                <a:solidFill>
                  <a:srgbClr val="DC0015"/>
                </a:solidFill>
                <a:sym typeface="Wingdings 3"/>
              </a:rPr>
              <a:t></a:t>
            </a:r>
            <a:r>
              <a:rPr lang="en-NZ" sz="800" dirty="0">
                <a:solidFill>
                  <a:srgbClr val="000000"/>
                </a:solidFill>
                <a:sym typeface="Wingdings 3"/>
              </a:rPr>
              <a:t> </a:t>
            </a:r>
            <a:r>
              <a:rPr lang="en-NZ" sz="800" dirty="0">
                <a:solidFill>
                  <a:schemeClr val="tx1">
                    <a:lumMod val="65000"/>
                    <a:lumOff val="35000"/>
                  </a:schemeClr>
                </a:solidFill>
                <a:sym typeface="Wingdings 3"/>
              </a:rPr>
              <a:t>Significantly higher/lower than Total Athletics 2021</a:t>
            </a:r>
          </a:p>
        </p:txBody>
      </p:sp>
    </p:spTree>
    <p:extLst>
      <p:ext uri="{BB962C8B-B14F-4D97-AF65-F5344CB8AC3E}">
        <p14:creationId xmlns:p14="http://schemas.microsoft.com/office/powerpoint/2010/main" val="2725783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txBox="1">
            <a:spLocks/>
          </p:cNvSpPr>
          <p:nvPr/>
        </p:nvSpPr>
        <p:spPr>
          <a:xfrm>
            <a:off x="414216" y="6297332"/>
            <a:ext cx="9020257" cy="348397"/>
          </a:xfrm>
          <a:prstGeom prst="rect">
            <a:avLst/>
          </a:prstGeom>
          <a:solidFill>
            <a:schemeClr val="bg1"/>
          </a:solidFill>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solidFill>
                  <a:schemeClr val="tx1">
                    <a:lumMod val="65000"/>
                    <a:lumOff val="35000"/>
                  </a:schemeClr>
                </a:solidFill>
                <a:latin typeface="Barlow"/>
              </a:rPr>
              <a:t>Base: Q6/Q7/Q11 </a:t>
            </a:r>
            <a:r>
              <a:rPr lang="en-IN" sz="800" dirty="0">
                <a:solidFill>
                  <a:schemeClr val="tx1">
                    <a:lumMod val="65000"/>
                    <a:lumOff val="35000"/>
                  </a:schemeClr>
                </a:solidFill>
                <a:latin typeface="Barlow"/>
              </a:rPr>
              <a:t>All Respondents (Excluding Don't know/ Can't say), Q9 Members (Excluding Don’t know/Can’t say) </a:t>
            </a:r>
          </a:p>
        </p:txBody>
      </p:sp>
      <p:sp>
        <p:nvSpPr>
          <p:cNvPr id="10" name="Title 1"/>
          <p:cNvSpPr txBox="1">
            <a:spLocks/>
          </p:cNvSpPr>
          <p:nvPr/>
        </p:nvSpPr>
        <p:spPr>
          <a:xfrm>
            <a:off x="414217" y="15640"/>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rgbClr val="9C132A"/>
                </a:solidFill>
                <a:latin typeface="Barlow"/>
                <a:ea typeface="Barlow Black" charset="0"/>
                <a:cs typeface="Arial" panose="020B0604020202020204" pitchFamily="34" charset="0"/>
              </a:rPr>
              <a:t>Key results by ethnicity</a:t>
            </a:r>
          </a:p>
        </p:txBody>
      </p:sp>
      <p:graphicFrame>
        <p:nvGraphicFramePr>
          <p:cNvPr id="4" name="cht1"/>
          <p:cNvGraphicFramePr/>
          <p:nvPr>
            <p:extLst>
              <p:ext uri="{D42A27DB-BD31-4B8C-83A1-F6EECF244321}">
                <p14:modId xmlns:p14="http://schemas.microsoft.com/office/powerpoint/2010/main" val="4150674348"/>
              </p:ext>
            </p:extLst>
          </p:nvPr>
        </p:nvGraphicFramePr>
        <p:xfrm>
          <a:off x="414216" y="813243"/>
          <a:ext cx="5686301" cy="26781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t3"/>
          <p:cNvGraphicFramePr/>
          <p:nvPr>
            <p:extLst>
              <p:ext uri="{D42A27DB-BD31-4B8C-83A1-F6EECF244321}">
                <p14:modId xmlns:p14="http://schemas.microsoft.com/office/powerpoint/2010/main" val="716517781"/>
              </p:ext>
            </p:extLst>
          </p:nvPr>
        </p:nvGraphicFramePr>
        <p:xfrm>
          <a:off x="414216" y="3491345"/>
          <a:ext cx="5686301" cy="26781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t2"/>
          <p:cNvGraphicFramePr/>
          <p:nvPr>
            <p:extLst>
              <p:ext uri="{D42A27DB-BD31-4B8C-83A1-F6EECF244321}">
                <p14:modId xmlns:p14="http://schemas.microsoft.com/office/powerpoint/2010/main" val="4070057344"/>
              </p:ext>
            </p:extLst>
          </p:nvPr>
        </p:nvGraphicFramePr>
        <p:xfrm>
          <a:off x="6388925" y="813243"/>
          <a:ext cx="5626924" cy="26781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t4"/>
          <p:cNvGraphicFramePr/>
          <p:nvPr>
            <p:extLst>
              <p:ext uri="{D42A27DB-BD31-4B8C-83A1-F6EECF244321}">
                <p14:modId xmlns:p14="http://schemas.microsoft.com/office/powerpoint/2010/main" val="983663972"/>
              </p:ext>
            </p:extLst>
          </p:nvPr>
        </p:nvGraphicFramePr>
        <p:xfrm>
          <a:off x="6388925" y="3491345"/>
          <a:ext cx="5626924" cy="2678102"/>
        </p:xfrm>
        <a:graphic>
          <a:graphicData uri="http://schemas.openxmlformats.org/drawingml/2006/chart">
            <c:chart xmlns:c="http://schemas.openxmlformats.org/drawingml/2006/chart" xmlns:r="http://schemas.openxmlformats.org/officeDocument/2006/relationships" r:id="rId5"/>
          </a:graphicData>
        </a:graphic>
      </p:graphicFrame>
      <p:cxnSp>
        <p:nvCxnSpPr>
          <p:cNvPr id="7" name="Straight Connector 6"/>
          <p:cNvCxnSpPr/>
          <p:nvPr/>
        </p:nvCxnSpPr>
        <p:spPr>
          <a:xfrm flipH="1">
            <a:off x="6219271" y="820509"/>
            <a:ext cx="0" cy="5289072"/>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20" name="Straight Connector 19"/>
          <p:cNvCxnSpPr/>
          <p:nvPr/>
        </p:nvCxnSpPr>
        <p:spPr>
          <a:xfrm>
            <a:off x="534390" y="3489366"/>
            <a:ext cx="11245932" cy="0"/>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14" name="TextBox 13">
            <a:extLst>
              <a:ext uri="{FF2B5EF4-FFF2-40B4-BE49-F238E27FC236}">
                <a16:creationId xmlns:a16="http://schemas.microsoft.com/office/drawing/2014/main" id="{17047F27-3EAA-4FD6-8137-314F26939434}"/>
              </a:ext>
            </a:extLst>
          </p:cNvPr>
          <p:cNvSpPr txBox="1"/>
          <p:nvPr/>
        </p:nvSpPr>
        <p:spPr>
          <a:xfrm>
            <a:off x="8816776" y="6307175"/>
            <a:ext cx="2794462" cy="338554"/>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sym typeface="Wingdings 3"/>
              </a:rPr>
              <a:t> </a:t>
            </a:r>
            <a:r>
              <a:rPr lang="en-NZ" sz="800" dirty="0">
                <a:solidFill>
                  <a:schemeClr val="tx1">
                    <a:lumMod val="65000"/>
                    <a:lumOff val="35000"/>
                  </a:schemeClr>
                </a:solidFill>
                <a:sym typeface="Wingdings 3"/>
              </a:rPr>
              <a:t>Significantly higher/lower than 2017 result</a:t>
            </a:r>
          </a:p>
          <a:p>
            <a:r>
              <a:rPr lang="en-NZ" sz="800" dirty="0">
                <a:solidFill>
                  <a:srgbClr val="218535"/>
                </a:solidFill>
                <a:sym typeface="Wingdings 3"/>
              </a:rPr>
              <a:t></a:t>
            </a:r>
            <a:r>
              <a:rPr lang="en-NZ" sz="800" dirty="0">
                <a:solidFill>
                  <a:srgbClr val="DC0015"/>
                </a:solidFill>
                <a:sym typeface="Wingdings 3"/>
              </a:rPr>
              <a:t></a:t>
            </a:r>
            <a:r>
              <a:rPr lang="en-NZ" sz="800" dirty="0">
                <a:solidFill>
                  <a:srgbClr val="000000"/>
                </a:solidFill>
                <a:sym typeface="Wingdings 3"/>
              </a:rPr>
              <a:t> </a:t>
            </a:r>
            <a:r>
              <a:rPr lang="en-NZ" sz="800" dirty="0">
                <a:solidFill>
                  <a:schemeClr val="tx1">
                    <a:lumMod val="65000"/>
                    <a:lumOff val="35000"/>
                  </a:schemeClr>
                </a:solidFill>
                <a:sym typeface="Wingdings 3"/>
              </a:rPr>
              <a:t>Significantly higher/lower than Total Athletics 2021</a:t>
            </a:r>
          </a:p>
        </p:txBody>
      </p:sp>
    </p:spTree>
    <p:extLst>
      <p:ext uri="{BB962C8B-B14F-4D97-AF65-F5344CB8AC3E}">
        <p14:creationId xmlns:p14="http://schemas.microsoft.com/office/powerpoint/2010/main" val="123004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FBA54C1-CA7C-6C4A-A386-37B0754C8B5F}"/>
              </a:ext>
            </a:extLst>
          </p:cNvPr>
          <p:cNvSpPr txBox="1">
            <a:spLocks/>
          </p:cNvSpPr>
          <p:nvPr/>
        </p:nvSpPr>
        <p:spPr>
          <a:xfrm>
            <a:off x="466771" y="113025"/>
            <a:ext cx="10435618" cy="755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rgbClr val="9C132A"/>
                </a:solidFill>
                <a:latin typeface="Barlow"/>
                <a:ea typeface="Barlow Black" charset="0"/>
                <a:cs typeface="Arial" panose="020B0604020202020204" pitchFamily="34" charset="0"/>
              </a:rPr>
              <a:t>Introduction</a:t>
            </a:r>
          </a:p>
        </p:txBody>
      </p:sp>
      <p:sp>
        <p:nvSpPr>
          <p:cNvPr id="21" name="Rectangle 20">
            <a:extLst>
              <a:ext uri="{FF2B5EF4-FFF2-40B4-BE49-F238E27FC236}">
                <a16:creationId xmlns:a16="http://schemas.microsoft.com/office/drawing/2014/main" id="{48ABB708-46A1-5D45-A828-B59B09F0DB8F}"/>
              </a:ext>
            </a:extLst>
          </p:cNvPr>
          <p:cNvSpPr/>
          <p:nvPr/>
        </p:nvSpPr>
        <p:spPr>
          <a:xfrm>
            <a:off x="476396" y="845364"/>
            <a:ext cx="3645231" cy="5129609"/>
          </a:xfrm>
          <a:prstGeom prst="rect">
            <a:avLst/>
          </a:prstGeom>
        </p:spPr>
        <p:txBody>
          <a:bodyPr wrap="square">
            <a:spAutoFit/>
          </a:bodyPr>
          <a:lstStyle/>
          <a:p>
            <a:r>
              <a:rPr lang="en-US" sz="1200" b="1" dirty="0">
                <a:solidFill>
                  <a:schemeClr val="tx2"/>
                </a:solidFill>
                <a:latin typeface="Barlow"/>
              </a:rPr>
              <a:t>What this report covers</a:t>
            </a:r>
          </a:p>
          <a:p>
            <a:r>
              <a:rPr lang="en-US" sz="1200" dirty="0">
                <a:solidFill>
                  <a:schemeClr val="tx1">
                    <a:lumMod val="65000"/>
                    <a:lumOff val="35000"/>
                  </a:schemeClr>
                </a:solidFill>
                <a:latin typeface="Barlow"/>
              </a:rPr>
              <a:t>This report looks at the experience of athletics</a:t>
            </a:r>
            <a:r>
              <a:rPr lang="en-US" sz="1200" dirty="0">
                <a:solidFill>
                  <a:srgbClr val="FF0000"/>
                </a:solidFill>
                <a:latin typeface="Barlow"/>
              </a:rPr>
              <a:t> </a:t>
            </a:r>
            <a:r>
              <a:rPr lang="en-US" sz="1200" dirty="0">
                <a:solidFill>
                  <a:schemeClr val="tx1">
                    <a:lumMod val="65000"/>
                    <a:lumOff val="35000"/>
                  </a:schemeClr>
                </a:solidFill>
                <a:latin typeface="Barlow"/>
              </a:rPr>
              <a:t>participants in 2021 and how this compares with results from 2017</a:t>
            </a:r>
            <a:r>
              <a:rPr lang="en-US" sz="1200" dirty="0">
                <a:solidFill>
                  <a:srgbClr val="FF0000"/>
                </a:solidFill>
                <a:latin typeface="Barlow"/>
              </a:rPr>
              <a:t> </a:t>
            </a:r>
            <a:r>
              <a:rPr lang="en-US" sz="1200" dirty="0">
                <a:solidFill>
                  <a:schemeClr val="tx1">
                    <a:lumMod val="65000"/>
                    <a:lumOff val="35000"/>
                  </a:schemeClr>
                </a:solidFill>
                <a:latin typeface="Barlow"/>
              </a:rPr>
              <a:t>and the 11 sports that took part for the year 2020/21. For more information about the background and objectives of the VOP Programme and this research please refer to the ‘</a:t>
            </a:r>
            <a:r>
              <a:rPr lang="en-US" sz="1200" dirty="0">
                <a:solidFill>
                  <a:schemeClr val="tx1">
                    <a:lumMod val="65000"/>
                    <a:lumOff val="35000"/>
                  </a:schemeClr>
                </a:solidFill>
                <a:latin typeface="Barlow"/>
                <a:hlinkClick r:id="rId2" action="ppaction://hlinksldjump"/>
              </a:rPr>
              <a:t>Appendices</a:t>
            </a:r>
            <a:r>
              <a:rPr lang="en-US" sz="1200" dirty="0">
                <a:solidFill>
                  <a:schemeClr val="tx1">
                    <a:lumMod val="65000"/>
                    <a:lumOff val="35000"/>
                  </a:schemeClr>
                </a:solidFill>
                <a:latin typeface="Barlow"/>
              </a:rPr>
              <a:t>’ section.</a:t>
            </a:r>
          </a:p>
          <a:p>
            <a:endParaRPr lang="en-US" sz="1200" dirty="0">
              <a:latin typeface="Barlow"/>
            </a:endParaRPr>
          </a:p>
          <a:p>
            <a:r>
              <a:rPr lang="en-US" sz="1200" dirty="0">
                <a:solidFill>
                  <a:schemeClr val="tx1">
                    <a:lumMod val="65000"/>
                    <a:lumOff val="35000"/>
                  </a:schemeClr>
                </a:solidFill>
                <a:latin typeface="Barlow"/>
              </a:rPr>
              <a:t>This is the second time Athletics NZ has been included in this research. More than 15,500 athletics</a:t>
            </a:r>
            <a:r>
              <a:rPr lang="en-US" sz="1200" dirty="0">
                <a:solidFill>
                  <a:srgbClr val="FF0000"/>
                </a:solidFill>
                <a:latin typeface="Barlow"/>
              </a:rPr>
              <a:t> </a:t>
            </a:r>
            <a:r>
              <a:rPr lang="en-US" sz="1200" dirty="0">
                <a:solidFill>
                  <a:schemeClr val="tx1">
                    <a:lumMod val="65000"/>
                    <a:lumOff val="35000"/>
                  </a:schemeClr>
                </a:solidFill>
                <a:latin typeface="Barlow"/>
              </a:rPr>
              <a:t>members had the opportunity to participate and 1,622 completed the survey. Typically, members aged 14+ complete the questionnaire themselves (‘participants’) and parents/guardians (‘parents’) complete the questionnaire for children under the age of 14, on behalf of their child. The proportion of participant</a:t>
            </a:r>
            <a:r>
              <a:rPr lang="en-US" sz="1200" dirty="0">
                <a:solidFill>
                  <a:srgbClr val="FF0000"/>
                </a:solidFill>
                <a:latin typeface="Barlow"/>
              </a:rPr>
              <a:t> </a:t>
            </a:r>
            <a:r>
              <a:rPr lang="en-US" sz="1200" dirty="0">
                <a:solidFill>
                  <a:schemeClr val="tx1">
                    <a:lumMod val="65000"/>
                    <a:lumOff val="35000"/>
                  </a:schemeClr>
                </a:solidFill>
                <a:latin typeface="Barlow"/>
              </a:rPr>
              <a:t>and parent respondents in 2021 is 59% participant and 41% parent.</a:t>
            </a:r>
          </a:p>
          <a:p>
            <a:endParaRPr lang="en-US" sz="1200" dirty="0">
              <a:solidFill>
                <a:schemeClr val="tx1">
                  <a:lumMod val="65000"/>
                  <a:lumOff val="35000"/>
                </a:schemeClr>
              </a:solidFill>
              <a:latin typeface="Barlow"/>
            </a:endParaRPr>
          </a:p>
          <a:p>
            <a:pPr defTabSz="798513" eaLnBrk="0" hangingPunct="0">
              <a:spcAft>
                <a:spcPts val="200"/>
              </a:spcAft>
              <a:defRPr/>
            </a:pPr>
            <a:r>
              <a:rPr lang="en-US" sz="1200" b="1" dirty="0">
                <a:solidFill>
                  <a:schemeClr val="tx2"/>
                </a:solidFill>
                <a:latin typeface="Barlow"/>
              </a:rPr>
              <a:t>All Sports taking part in VOP 2020/21</a:t>
            </a:r>
          </a:p>
          <a:p>
            <a:pPr defTabSz="798513" eaLnBrk="0" hangingPunct="0">
              <a:spcAft>
                <a:spcPts val="200"/>
              </a:spcAft>
              <a:defRPr/>
            </a:pPr>
            <a:r>
              <a:rPr lang="en-US" sz="1200" dirty="0">
                <a:solidFill>
                  <a:schemeClr val="tx1">
                    <a:lumMod val="65000"/>
                    <a:lumOff val="35000"/>
                  </a:schemeClr>
                </a:solidFill>
                <a:latin typeface="Barlow"/>
              </a:rPr>
              <a:t>The 11 sports that took part for the year 2020/21 were rugby league, basketball, yachting, rugby, cricket, tennis, golf, softball, surf life saving, international taekwon-do and surfing. </a:t>
            </a:r>
            <a:endParaRPr lang="en-GB" sz="1200" kern="0" dirty="0">
              <a:solidFill>
                <a:schemeClr val="tx1">
                  <a:lumMod val="65000"/>
                  <a:lumOff val="35000"/>
                </a:schemeClr>
              </a:solidFill>
              <a:latin typeface="Barlow"/>
              <a:ea typeface="Barlow" charset="0"/>
              <a:cs typeface="Arial" panose="020B0604020202020204" pitchFamily="34" charset="0"/>
            </a:endParaRPr>
          </a:p>
          <a:p>
            <a:endParaRPr lang="en-US" sz="1200" dirty="0">
              <a:solidFill>
                <a:schemeClr val="tx1">
                  <a:lumMod val="65000"/>
                  <a:lumOff val="35000"/>
                </a:schemeClr>
              </a:solidFill>
              <a:latin typeface="Barlow"/>
            </a:endParaRPr>
          </a:p>
          <a:p>
            <a:endParaRPr lang="en-US" sz="1200" dirty="0">
              <a:solidFill>
                <a:schemeClr val="tx1">
                  <a:lumMod val="65000"/>
                  <a:lumOff val="35000"/>
                </a:schemeClr>
              </a:solidFill>
              <a:latin typeface="Barlow"/>
            </a:endParaRPr>
          </a:p>
        </p:txBody>
      </p:sp>
      <p:sp>
        <p:nvSpPr>
          <p:cNvPr id="22" name="Rectangle 21">
            <a:extLst>
              <a:ext uri="{FF2B5EF4-FFF2-40B4-BE49-F238E27FC236}">
                <a16:creationId xmlns:a16="http://schemas.microsoft.com/office/drawing/2014/main" id="{1D8A2E72-3030-1A4E-9CFE-C48C828593E7}"/>
              </a:ext>
            </a:extLst>
          </p:cNvPr>
          <p:cNvSpPr/>
          <p:nvPr/>
        </p:nvSpPr>
        <p:spPr>
          <a:xfrm>
            <a:off x="4165870" y="845364"/>
            <a:ext cx="3620103" cy="1779974"/>
          </a:xfrm>
          <a:prstGeom prst="rect">
            <a:avLst/>
          </a:prstGeom>
        </p:spPr>
        <p:txBody>
          <a:bodyPr wrap="square">
            <a:spAutoFit/>
          </a:bodyPr>
          <a:lstStyle/>
          <a:p>
            <a:r>
              <a:rPr lang="en-US" sz="1200" b="1" dirty="0">
                <a:solidFill>
                  <a:schemeClr val="tx2"/>
                </a:solidFill>
                <a:latin typeface="Barlow"/>
              </a:rPr>
              <a:t>Interpreting satisfaction scores</a:t>
            </a:r>
          </a:p>
          <a:p>
            <a:r>
              <a:rPr lang="en-US" sz="1200" dirty="0">
                <a:solidFill>
                  <a:schemeClr val="tx1">
                    <a:lumMod val="65000"/>
                    <a:lumOff val="35000"/>
                  </a:schemeClr>
                </a:solidFill>
                <a:latin typeface="Barlow"/>
              </a:rPr>
              <a:t>When level of satisfaction is referenced in the report (i.e. the percentage who are ‘more than satisfied’), the top two results (‘very satisfied’ or ‘extremely satisfied’) of a positively skewed satisfaction scale are used (shown below).</a:t>
            </a:r>
          </a:p>
          <a:p>
            <a:endParaRPr lang="en-US" sz="1200" dirty="0">
              <a:solidFill>
                <a:schemeClr val="bg1">
                  <a:lumMod val="50000"/>
                </a:schemeClr>
              </a:solidFill>
              <a:latin typeface="Barlow"/>
            </a:endParaRPr>
          </a:p>
          <a:p>
            <a:pPr defTabSz="798513" eaLnBrk="0" hangingPunct="0">
              <a:spcAft>
                <a:spcPts val="200"/>
              </a:spcAft>
              <a:defRPr/>
            </a:pPr>
            <a:endParaRPr lang="en-GB" sz="1200" kern="0" dirty="0">
              <a:solidFill>
                <a:schemeClr val="bg1">
                  <a:lumMod val="50000"/>
                </a:schemeClr>
              </a:solidFill>
              <a:latin typeface="Barlow"/>
              <a:ea typeface="Barlow" charset="0"/>
              <a:cs typeface="Arial" panose="020B0604020202020204" pitchFamily="34" charset="0"/>
            </a:endParaRPr>
          </a:p>
          <a:p>
            <a:pPr defTabSz="798513" eaLnBrk="0" hangingPunct="0">
              <a:spcAft>
                <a:spcPts val="200"/>
              </a:spcAft>
              <a:defRPr/>
            </a:pPr>
            <a:endParaRPr lang="en-GB" sz="1200" kern="0" dirty="0">
              <a:solidFill>
                <a:schemeClr val="bg1">
                  <a:lumMod val="50000"/>
                </a:schemeClr>
              </a:solidFill>
              <a:latin typeface="Barlow"/>
              <a:ea typeface="Barlow" charset="0"/>
              <a:cs typeface="Arial" panose="020B0604020202020204" pitchFamily="34" charset="0"/>
            </a:endParaRPr>
          </a:p>
        </p:txBody>
      </p:sp>
      <p:grpSp>
        <p:nvGrpSpPr>
          <p:cNvPr id="6" name="Group 5"/>
          <p:cNvGrpSpPr/>
          <p:nvPr/>
        </p:nvGrpSpPr>
        <p:grpSpPr>
          <a:xfrm>
            <a:off x="4030039" y="2000291"/>
            <a:ext cx="3618384" cy="932529"/>
            <a:chOff x="1794421" y="3309279"/>
            <a:chExt cx="5985187" cy="1542501"/>
          </a:xfrm>
        </p:grpSpPr>
        <p:grpSp>
          <p:nvGrpSpPr>
            <p:cNvPr id="7" name="Group 6"/>
            <p:cNvGrpSpPr/>
            <p:nvPr/>
          </p:nvGrpSpPr>
          <p:grpSpPr>
            <a:xfrm>
              <a:off x="2381288" y="4109354"/>
              <a:ext cx="4894594" cy="360000"/>
              <a:chOff x="2381288" y="4109354"/>
              <a:chExt cx="4894594" cy="360000"/>
            </a:xfrm>
          </p:grpSpPr>
          <p:pic>
            <p:nvPicPr>
              <p:cNvPr id="27" name="Picture 26"/>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878041" y="4109354"/>
                <a:ext cx="232257" cy="360000"/>
              </a:xfrm>
              <a:prstGeom prst="rect">
                <a:avLst/>
              </a:prstGeom>
            </p:spPr>
          </p:pic>
          <p:pic>
            <p:nvPicPr>
              <p:cNvPr id="28" name="Picture 27"/>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546873" y="4109354"/>
                <a:ext cx="232257" cy="360000"/>
              </a:xfrm>
              <a:prstGeom prst="rect">
                <a:avLst/>
              </a:prstGeom>
            </p:spPr>
          </p:pic>
          <p:pic>
            <p:nvPicPr>
              <p:cNvPr id="29" name="Picture 28"/>
              <p:cNvPicPr>
                <a:picLocks noChangeAspect="1"/>
              </p:cNvPicPr>
              <p:nvPr/>
            </p:nvPicPr>
            <p:blipFill>
              <a:blip r:embed="rId5" cstate="email">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043625" y="4109354"/>
                <a:ext cx="232257" cy="360000"/>
              </a:xfrm>
              <a:prstGeom prst="rect">
                <a:avLst/>
              </a:prstGeom>
            </p:spPr>
          </p:pic>
          <p:pic>
            <p:nvPicPr>
              <p:cNvPr id="30" name="Picture 29"/>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712457" y="4109354"/>
                <a:ext cx="232257" cy="360000"/>
              </a:xfrm>
              <a:prstGeom prst="rect">
                <a:avLst/>
              </a:prstGeom>
            </p:spPr>
          </p:pic>
          <p:pic>
            <p:nvPicPr>
              <p:cNvPr id="31" name="Picture 30"/>
              <p:cNvPicPr>
                <a:picLocks noChangeAspect="1"/>
              </p:cNvPicPr>
              <p:nvPr/>
            </p:nvPicPr>
            <p:blipFill>
              <a:blip r:embed="rId7"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81288" y="4109354"/>
                <a:ext cx="232258" cy="360000"/>
              </a:xfrm>
              <a:prstGeom prst="rect">
                <a:avLst/>
              </a:prstGeom>
            </p:spPr>
          </p:pic>
        </p:grpSp>
        <p:sp>
          <p:nvSpPr>
            <p:cNvPr id="8" name="TextBox 7"/>
            <p:cNvSpPr txBox="1"/>
            <p:nvPr/>
          </p:nvSpPr>
          <p:spPr>
            <a:xfrm>
              <a:off x="1794421" y="3600259"/>
              <a:ext cx="1397840" cy="509096"/>
            </a:xfrm>
            <a:prstGeom prst="rect">
              <a:avLst/>
            </a:prstGeom>
            <a:noFill/>
            <a:ln>
              <a:noFill/>
            </a:ln>
          </p:spPr>
          <p:txBody>
            <a:bodyPr wrap="square" rtlCol="0" anchor="ctr">
              <a:spAutoFit/>
            </a:bodyPr>
            <a:lstStyle/>
            <a:p>
              <a:pPr algn="ctr"/>
              <a:r>
                <a:rPr lang="en-US" sz="700" b="1" dirty="0">
                  <a:solidFill>
                    <a:schemeClr val="accent1"/>
                  </a:solidFill>
                  <a:latin typeface="Barlow"/>
                  <a:cs typeface="Arial"/>
                </a:rPr>
                <a:t>EXTREMELY DISSATISFIED</a:t>
              </a:r>
            </a:p>
          </p:txBody>
        </p:sp>
        <p:grpSp>
          <p:nvGrpSpPr>
            <p:cNvPr id="9" name="Group 8"/>
            <p:cNvGrpSpPr/>
            <p:nvPr/>
          </p:nvGrpSpPr>
          <p:grpSpPr>
            <a:xfrm>
              <a:off x="2153540" y="4469354"/>
              <a:ext cx="5394796" cy="180000"/>
              <a:chOff x="2153540" y="4469354"/>
              <a:chExt cx="5394796" cy="180000"/>
            </a:xfrm>
          </p:grpSpPr>
          <p:cxnSp>
            <p:nvCxnSpPr>
              <p:cNvPr id="19" name="Straight Connector 18"/>
              <p:cNvCxnSpPr/>
              <p:nvPr/>
            </p:nvCxnSpPr>
            <p:spPr>
              <a:xfrm>
                <a:off x="2153540" y="4563454"/>
                <a:ext cx="5394796" cy="0"/>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2407417" y="4469354"/>
                <a:ext cx="180000" cy="18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23" name="Oval 22"/>
              <p:cNvSpPr/>
              <p:nvPr/>
            </p:nvSpPr>
            <p:spPr>
              <a:xfrm>
                <a:off x="3573001" y="4469354"/>
                <a:ext cx="180000" cy="180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24" name="Oval 23"/>
              <p:cNvSpPr/>
              <p:nvPr/>
            </p:nvSpPr>
            <p:spPr>
              <a:xfrm>
                <a:off x="4738585" y="4469354"/>
                <a:ext cx="180000" cy="1800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25" name="Oval 24"/>
              <p:cNvSpPr/>
              <p:nvPr/>
            </p:nvSpPr>
            <p:spPr>
              <a:xfrm>
                <a:off x="5904169" y="4469354"/>
                <a:ext cx="180000" cy="18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solidFill>
                    <a:schemeClr val="accent1"/>
                  </a:solidFill>
                </a:endParaRPr>
              </a:p>
            </p:txBody>
          </p:sp>
          <p:sp>
            <p:nvSpPr>
              <p:cNvPr id="26" name="Oval 25"/>
              <p:cNvSpPr/>
              <p:nvPr/>
            </p:nvSpPr>
            <p:spPr>
              <a:xfrm>
                <a:off x="7069754" y="4469354"/>
                <a:ext cx="180000" cy="180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grpSp>
        <p:sp>
          <p:nvSpPr>
            <p:cNvPr id="10" name="TextBox 9"/>
            <p:cNvSpPr txBox="1"/>
            <p:nvPr/>
          </p:nvSpPr>
          <p:spPr>
            <a:xfrm>
              <a:off x="3053278" y="3699773"/>
              <a:ext cx="1339458" cy="330912"/>
            </a:xfrm>
            <a:prstGeom prst="rect">
              <a:avLst/>
            </a:prstGeom>
            <a:noFill/>
          </p:spPr>
          <p:txBody>
            <a:bodyPr wrap="square" rtlCol="0" anchor="ctr">
              <a:spAutoFit/>
            </a:bodyPr>
            <a:lstStyle/>
            <a:p>
              <a:pPr algn="ctr"/>
              <a:r>
                <a:rPr lang="en-US" sz="700" b="1" dirty="0">
                  <a:solidFill>
                    <a:schemeClr val="accent2"/>
                  </a:solidFill>
                  <a:latin typeface="Barlow"/>
                  <a:cs typeface="Arial"/>
                </a:rPr>
                <a:t>DISSATISFIED</a:t>
              </a:r>
            </a:p>
          </p:txBody>
        </p:sp>
        <p:sp>
          <p:nvSpPr>
            <p:cNvPr id="11" name="TextBox 10"/>
            <p:cNvSpPr txBox="1"/>
            <p:nvPr/>
          </p:nvSpPr>
          <p:spPr>
            <a:xfrm>
              <a:off x="4288353" y="3699773"/>
              <a:ext cx="1080465" cy="330912"/>
            </a:xfrm>
            <a:prstGeom prst="rect">
              <a:avLst/>
            </a:prstGeom>
            <a:noFill/>
          </p:spPr>
          <p:txBody>
            <a:bodyPr wrap="square" rtlCol="0" anchor="ctr">
              <a:spAutoFit/>
            </a:bodyPr>
            <a:lstStyle/>
            <a:p>
              <a:pPr algn="ctr"/>
              <a:r>
                <a:rPr lang="en-US" sz="700" b="1" dirty="0">
                  <a:solidFill>
                    <a:schemeClr val="accent5"/>
                  </a:solidFill>
                  <a:latin typeface="Barlow"/>
                  <a:cs typeface="Arial"/>
                </a:rPr>
                <a:t>SATISFIED</a:t>
              </a:r>
            </a:p>
          </p:txBody>
        </p:sp>
        <p:sp>
          <p:nvSpPr>
            <p:cNvPr id="12" name="TextBox 11"/>
            <p:cNvSpPr txBox="1"/>
            <p:nvPr/>
          </p:nvSpPr>
          <p:spPr>
            <a:xfrm>
              <a:off x="5453936" y="3610683"/>
              <a:ext cx="1080465" cy="509096"/>
            </a:xfrm>
            <a:prstGeom prst="rect">
              <a:avLst/>
            </a:prstGeom>
            <a:noFill/>
          </p:spPr>
          <p:txBody>
            <a:bodyPr wrap="square" rtlCol="0" anchor="ctr">
              <a:spAutoFit/>
            </a:bodyPr>
            <a:lstStyle/>
            <a:p>
              <a:pPr algn="ctr"/>
              <a:r>
                <a:rPr lang="en-US" sz="700" b="1" dirty="0">
                  <a:solidFill>
                    <a:schemeClr val="accent3"/>
                  </a:solidFill>
                  <a:latin typeface="Barlow"/>
                  <a:cs typeface="Arial"/>
                </a:rPr>
                <a:t>VERY SATISFIED</a:t>
              </a:r>
            </a:p>
          </p:txBody>
        </p:sp>
        <p:sp>
          <p:nvSpPr>
            <p:cNvPr id="13" name="TextBox 12"/>
            <p:cNvSpPr txBox="1"/>
            <p:nvPr/>
          </p:nvSpPr>
          <p:spPr>
            <a:xfrm>
              <a:off x="6533935" y="3624409"/>
              <a:ext cx="1235076" cy="509096"/>
            </a:xfrm>
            <a:prstGeom prst="rect">
              <a:avLst/>
            </a:prstGeom>
            <a:noFill/>
          </p:spPr>
          <p:txBody>
            <a:bodyPr wrap="square" rtlCol="0" anchor="ctr">
              <a:spAutoFit/>
            </a:bodyPr>
            <a:lstStyle/>
            <a:p>
              <a:pPr algn="ctr"/>
              <a:r>
                <a:rPr lang="en-US" sz="700" b="1" dirty="0">
                  <a:solidFill>
                    <a:schemeClr val="accent6"/>
                  </a:solidFill>
                  <a:latin typeface="Barlow"/>
                  <a:cs typeface="Arial"/>
                </a:rPr>
                <a:t>EXTREMELY SATISFIED</a:t>
              </a:r>
            </a:p>
          </p:txBody>
        </p:sp>
        <p:grpSp>
          <p:nvGrpSpPr>
            <p:cNvPr id="14" name="Group 13"/>
            <p:cNvGrpSpPr/>
            <p:nvPr/>
          </p:nvGrpSpPr>
          <p:grpSpPr>
            <a:xfrm>
              <a:off x="5395555" y="3309279"/>
              <a:ext cx="2384053" cy="1542501"/>
              <a:chOff x="5395555" y="3309279"/>
              <a:chExt cx="2384053" cy="1542501"/>
            </a:xfrm>
          </p:grpSpPr>
          <p:sp>
            <p:nvSpPr>
              <p:cNvPr id="15" name="Rectangle 14"/>
              <p:cNvSpPr/>
              <p:nvPr/>
            </p:nvSpPr>
            <p:spPr>
              <a:xfrm>
                <a:off x="5395555" y="3471884"/>
                <a:ext cx="2384053" cy="1379896"/>
              </a:xfrm>
              <a:prstGeom prst="rect">
                <a:avLst/>
              </a:prstGeom>
              <a:noFill/>
              <a:ln w="12700">
                <a:solidFill>
                  <a:schemeClr val="tx2">
                    <a:lumMod val="60000"/>
                    <a:lumOff val="40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18" name="TextBox 17"/>
              <p:cNvSpPr txBox="1"/>
              <p:nvPr/>
            </p:nvSpPr>
            <p:spPr>
              <a:xfrm>
                <a:off x="5437875" y="3309279"/>
                <a:ext cx="2299411" cy="356367"/>
              </a:xfrm>
              <a:prstGeom prst="rect">
                <a:avLst/>
              </a:prstGeom>
              <a:solidFill>
                <a:schemeClr val="bg1"/>
              </a:solidFill>
              <a:ln>
                <a:noFill/>
              </a:ln>
            </p:spPr>
            <p:txBody>
              <a:bodyPr wrap="none" rtlCol="0">
                <a:spAutoFit/>
              </a:bodyPr>
              <a:lstStyle/>
              <a:p>
                <a:r>
                  <a:rPr lang="en-NZ" sz="800" b="1" dirty="0">
                    <a:latin typeface="Barlow"/>
                  </a:rPr>
                  <a:t>‘MORE THAN SATISFIED’</a:t>
                </a:r>
              </a:p>
            </p:txBody>
          </p:sp>
        </p:grpSp>
      </p:grpSp>
      <p:sp>
        <p:nvSpPr>
          <p:cNvPr id="32" name="Rectangle 31">
            <a:extLst>
              <a:ext uri="{FF2B5EF4-FFF2-40B4-BE49-F238E27FC236}">
                <a16:creationId xmlns:a16="http://schemas.microsoft.com/office/drawing/2014/main" id="{48ABB708-46A1-5D45-A828-B59B09F0DB8F}"/>
              </a:ext>
            </a:extLst>
          </p:cNvPr>
          <p:cNvSpPr/>
          <p:nvPr/>
        </p:nvSpPr>
        <p:spPr>
          <a:xfrm>
            <a:off x="7737833" y="845364"/>
            <a:ext cx="4062739" cy="5078313"/>
          </a:xfrm>
          <a:prstGeom prst="rect">
            <a:avLst/>
          </a:prstGeom>
          <a:noFill/>
        </p:spPr>
        <p:txBody>
          <a:bodyPr wrap="square">
            <a:spAutoFit/>
          </a:bodyPr>
          <a:lstStyle/>
          <a:p>
            <a:r>
              <a:rPr lang="en-US" sz="1200" b="1" dirty="0">
                <a:solidFill>
                  <a:schemeClr val="tx2"/>
                </a:solidFill>
                <a:latin typeface="Barlow"/>
              </a:rPr>
              <a:t>Statistical significance</a:t>
            </a:r>
          </a:p>
          <a:p>
            <a:r>
              <a:rPr lang="en-US" sz="1200" dirty="0">
                <a:solidFill>
                  <a:schemeClr val="tx1">
                    <a:lumMod val="65000"/>
                    <a:lumOff val="35000"/>
                  </a:schemeClr>
                </a:solidFill>
                <a:latin typeface="Barlow"/>
              </a:rPr>
              <a:t>Statistically significant differences are highlighted or commented on in this report. Where no highlighting has been used (or no commentary about a sub-group included), it may safely be assumed that differences are not statistically significant or they are not pertinent. We are 95% confident results are not just normal expected variances that result from talking to a different sample within the same population.</a:t>
            </a:r>
          </a:p>
          <a:p>
            <a:endParaRPr lang="en-NZ" sz="1200" dirty="0">
              <a:solidFill>
                <a:schemeClr val="tx1">
                  <a:lumMod val="65000"/>
                  <a:lumOff val="35000"/>
                </a:schemeClr>
              </a:solidFill>
              <a:latin typeface="Barlow"/>
            </a:endParaRPr>
          </a:p>
          <a:p>
            <a:r>
              <a:rPr lang="en-US" sz="1200" dirty="0">
                <a:solidFill>
                  <a:schemeClr val="tx1">
                    <a:lumMod val="65000"/>
                    <a:lumOff val="35000"/>
                  </a:schemeClr>
                </a:solidFill>
                <a:latin typeface="Barlow"/>
              </a:rPr>
              <a:t>In simple terms, this means that a minimum of nineteen times out of twenty the results in this report will be a very accurate reflection of the average for all athletics club members in New Zealand.</a:t>
            </a:r>
          </a:p>
          <a:p>
            <a:endParaRPr lang="en-US" sz="1200" dirty="0">
              <a:solidFill>
                <a:schemeClr val="tx1">
                  <a:lumMod val="65000"/>
                  <a:lumOff val="35000"/>
                </a:schemeClr>
              </a:solidFill>
              <a:latin typeface="Barlow"/>
            </a:endParaRPr>
          </a:p>
          <a:p>
            <a:r>
              <a:rPr lang="en-NZ" sz="1200" dirty="0">
                <a:solidFill>
                  <a:schemeClr val="tx1">
                    <a:lumMod val="65000"/>
                    <a:lumOff val="35000"/>
                  </a:schemeClr>
                </a:solidFill>
                <a:latin typeface="Barlow"/>
              </a:rPr>
              <a:t>Note, statistically significant differences in sub-groups are only reported when the result is at least 3% or higher or lower than the average.</a:t>
            </a:r>
          </a:p>
          <a:p>
            <a:endParaRPr lang="en-US" sz="1200" dirty="0">
              <a:solidFill>
                <a:schemeClr val="tx1">
                  <a:lumMod val="65000"/>
                  <a:lumOff val="35000"/>
                </a:schemeClr>
              </a:solidFill>
              <a:latin typeface="Barlow"/>
            </a:endParaRPr>
          </a:p>
          <a:p>
            <a:r>
              <a:rPr lang="en-US" sz="1200" dirty="0">
                <a:solidFill>
                  <a:schemeClr val="tx1">
                    <a:lumMod val="65000"/>
                    <a:lumOff val="35000"/>
                  </a:schemeClr>
                </a:solidFill>
                <a:latin typeface="Barlow"/>
              </a:rPr>
              <a:t>Statistical significance is reported in the following ways:</a:t>
            </a:r>
          </a:p>
          <a:p>
            <a:endParaRPr lang="en-US" sz="1200" dirty="0">
              <a:solidFill>
                <a:schemeClr val="accent3"/>
              </a:solidFill>
              <a:latin typeface="Barlow"/>
            </a:endParaRPr>
          </a:p>
          <a:p>
            <a:pPr marL="628650" lvl="1"/>
            <a:r>
              <a:rPr lang="en-US" sz="1200" dirty="0">
                <a:solidFill>
                  <a:schemeClr val="tx1">
                    <a:lumMod val="65000"/>
                    <a:lumOff val="35000"/>
                  </a:schemeClr>
                </a:solidFill>
                <a:latin typeface="Barlow"/>
              </a:rPr>
              <a:t>The result is significantly higher/ lower than the Total Athletics 2017</a:t>
            </a:r>
            <a:endParaRPr lang="en-US" sz="1200" dirty="0">
              <a:solidFill>
                <a:schemeClr val="accent3"/>
              </a:solidFill>
              <a:latin typeface="Barlow"/>
            </a:endParaRPr>
          </a:p>
          <a:p>
            <a:pPr marL="628650" lvl="1"/>
            <a:endParaRPr lang="en-US" sz="1200" dirty="0">
              <a:solidFill>
                <a:schemeClr val="tx1">
                  <a:lumMod val="65000"/>
                  <a:lumOff val="35000"/>
                </a:schemeClr>
              </a:solidFill>
              <a:latin typeface="Barlow"/>
            </a:endParaRPr>
          </a:p>
          <a:p>
            <a:pPr marL="628650" lvl="1"/>
            <a:endParaRPr lang="en-US" sz="1200" dirty="0">
              <a:solidFill>
                <a:schemeClr val="tx1">
                  <a:lumMod val="65000"/>
                  <a:lumOff val="35000"/>
                </a:schemeClr>
              </a:solidFill>
              <a:latin typeface="Barlow"/>
            </a:endParaRPr>
          </a:p>
          <a:p>
            <a:pPr marL="628650" lvl="1"/>
            <a:r>
              <a:rPr lang="en-US" sz="1200" dirty="0">
                <a:solidFill>
                  <a:schemeClr val="tx1">
                    <a:lumMod val="65000"/>
                    <a:lumOff val="35000"/>
                  </a:schemeClr>
                </a:solidFill>
                <a:latin typeface="Barlow"/>
              </a:rPr>
              <a:t>The Total Athletics 2021 result is significantly higher/ lower than the total for All Sports 2020/21</a:t>
            </a:r>
          </a:p>
        </p:txBody>
      </p:sp>
      <p:sp>
        <p:nvSpPr>
          <p:cNvPr id="33" name="Rectangle 32">
            <a:extLst>
              <a:ext uri="{FF2B5EF4-FFF2-40B4-BE49-F238E27FC236}">
                <a16:creationId xmlns:a16="http://schemas.microsoft.com/office/drawing/2014/main" id="{1D8A2E72-3030-1A4E-9CFE-C48C828593E7}"/>
              </a:ext>
            </a:extLst>
          </p:cNvPr>
          <p:cNvSpPr/>
          <p:nvPr/>
        </p:nvSpPr>
        <p:spPr>
          <a:xfrm>
            <a:off x="4165870" y="3050426"/>
            <a:ext cx="3620103" cy="1569660"/>
          </a:xfrm>
          <a:prstGeom prst="rect">
            <a:avLst/>
          </a:prstGeom>
        </p:spPr>
        <p:txBody>
          <a:bodyPr wrap="square">
            <a:spAutoFit/>
          </a:bodyPr>
          <a:lstStyle/>
          <a:p>
            <a:r>
              <a:rPr lang="en-NZ" sz="1200" dirty="0">
                <a:solidFill>
                  <a:schemeClr val="tx1">
                    <a:lumMod val="65000"/>
                    <a:lumOff val="35000"/>
                  </a:schemeClr>
                </a:solidFill>
                <a:latin typeface="Barlow"/>
              </a:rPr>
              <a:t>Positively skewed scales are used because the neutral ratings are divided between dissatisfaction and satisfaction (as opposed to a neutral mid-point in a ‘balanced’ scale). This gives the opportunity for some of the ‘very satisfied’ to be ‘delighted’, allowing for more variation/ greater discrimination compared with a balanced scale.</a:t>
            </a:r>
          </a:p>
          <a:p>
            <a:endParaRPr lang="en-US" sz="1200" dirty="0">
              <a:solidFill>
                <a:schemeClr val="tx1">
                  <a:lumMod val="65000"/>
                  <a:lumOff val="35000"/>
                </a:schemeClr>
              </a:solidFill>
              <a:latin typeface="Barlow"/>
            </a:endParaRPr>
          </a:p>
        </p:txBody>
      </p:sp>
      <p:grpSp>
        <p:nvGrpSpPr>
          <p:cNvPr id="2" name="Group 1"/>
          <p:cNvGrpSpPr/>
          <p:nvPr/>
        </p:nvGrpSpPr>
        <p:grpSpPr>
          <a:xfrm>
            <a:off x="7806843" y="5495481"/>
            <a:ext cx="497080" cy="276999"/>
            <a:chOff x="2113672" y="6466524"/>
            <a:chExt cx="497080" cy="276999"/>
          </a:xfrm>
        </p:grpSpPr>
        <p:sp>
          <p:nvSpPr>
            <p:cNvPr id="35" name="Rectangle 34">
              <a:extLst>
                <a:ext uri="{FF2B5EF4-FFF2-40B4-BE49-F238E27FC236}">
                  <a16:creationId xmlns:a16="http://schemas.microsoft.com/office/drawing/2014/main" id="{F91A211F-A30E-4D19-ACAA-3A1E8EEAE1CB}"/>
                </a:ext>
              </a:extLst>
            </p:cNvPr>
            <p:cNvSpPr/>
            <p:nvPr/>
          </p:nvSpPr>
          <p:spPr>
            <a:xfrm>
              <a:off x="2113672" y="6497024"/>
              <a:ext cx="180000" cy="180000"/>
            </a:xfrm>
            <a:prstGeom prst="rect">
              <a:avLst/>
            </a:prstGeom>
            <a:noFill/>
            <a:ln w="19050">
              <a:solidFill>
                <a:srgbClr val="2185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NZ" dirty="0">
                <a:solidFill>
                  <a:srgbClr val="FFFFFF"/>
                </a:solidFill>
                <a:latin typeface="Arial"/>
              </a:endParaRPr>
            </a:p>
          </p:txBody>
        </p:sp>
        <p:sp>
          <p:nvSpPr>
            <p:cNvPr id="36" name="Rectangle 35">
              <a:extLst>
                <a:ext uri="{FF2B5EF4-FFF2-40B4-BE49-F238E27FC236}">
                  <a16:creationId xmlns:a16="http://schemas.microsoft.com/office/drawing/2014/main" id="{C2E0CC16-39E5-4D3A-875A-D2879246D7CA}"/>
                </a:ext>
              </a:extLst>
            </p:cNvPr>
            <p:cNvSpPr/>
            <p:nvPr/>
          </p:nvSpPr>
          <p:spPr>
            <a:xfrm>
              <a:off x="2430752" y="6497024"/>
              <a:ext cx="180000" cy="18000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NZ" dirty="0">
                <a:solidFill>
                  <a:srgbClr val="FFFFFF"/>
                </a:solidFill>
                <a:latin typeface="Arial"/>
              </a:endParaRPr>
            </a:p>
          </p:txBody>
        </p:sp>
        <p:sp>
          <p:nvSpPr>
            <p:cNvPr id="37" name="TextBox 9">
              <a:extLst>
                <a:ext uri="{FF2B5EF4-FFF2-40B4-BE49-F238E27FC236}">
                  <a16:creationId xmlns:a16="http://schemas.microsoft.com/office/drawing/2014/main" id="{FDD50557-1DA3-4E18-ABC0-39B6CBB07948}"/>
                </a:ext>
              </a:extLst>
            </p:cNvPr>
            <p:cNvSpPr txBox="1"/>
            <p:nvPr/>
          </p:nvSpPr>
          <p:spPr>
            <a:xfrm>
              <a:off x="2247132" y="6466524"/>
              <a:ext cx="226367" cy="276999"/>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fontAlgn="base">
                <a:spcBef>
                  <a:spcPct val="0"/>
                </a:spcBef>
                <a:spcAft>
                  <a:spcPct val="0"/>
                </a:spcAft>
              </a:pPr>
              <a:r>
                <a:rPr lang="en-NZ" sz="1200" dirty="0">
                  <a:solidFill>
                    <a:srgbClr val="000000"/>
                  </a:solidFill>
                  <a:latin typeface="Arial"/>
                  <a:sym typeface="Wingdings 3"/>
                </a:rPr>
                <a:t>/</a:t>
              </a:r>
              <a:endParaRPr lang="en-NZ" sz="1200" dirty="0">
                <a:solidFill>
                  <a:srgbClr val="000000"/>
                </a:solidFill>
                <a:latin typeface="Arial"/>
              </a:endParaRPr>
            </a:p>
          </p:txBody>
        </p:sp>
      </p:grpSp>
      <p:sp>
        <p:nvSpPr>
          <p:cNvPr id="34" name="TextBox 33">
            <a:extLst>
              <a:ext uri="{FF2B5EF4-FFF2-40B4-BE49-F238E27FC236}">
                <a16:creationId xmlns:a16="http://schemas.microsoft.com/office/drawing/2014/main" id="{AD66A2B9-DB23-47A7-BF20-84567EE31E80}"/>
              </a:ext>
            </a:extLst>
          </p:cNvPr>
          <p:cNvSpPr txBox="1"/>
          <p:nvPr/>
        </p:nvSpPr>
        <p:spPr>
          <a:xfrm>
            <a:off x="7745549" y="4727461"/>
            <a:ext cx="615874" cy="276999"/>
          </a:xfrm>
          <a:prstGeom prst="rect">
            <a:avLst/>
          </a:prstGeom>
          <a:noFill/>
        </p:spPr>
        <p:txBody>
          <a:bodyPr wrap="none" rtlCol="0">
            <a:spAutoFit/>
          </a:bodyPr>
          <a:lstStyle/>
          <a:p>
            <a:pPr fontAlgn="base">
              <a:spcBef>
                <a:spcPct val="0"/>
              </a:spcBef>
              <a:spcAft>
                <a:spcPct val="0"/>
              </a:spcAft>
            </a:pPr>
            <a:r>
              <a:rPr lang="en-NZ" sz="1200" dirty="0">
                <a:solidFill>
                  <a:srgbClr val="000000"/>
                </a:solidFill>
                <a:latin typeface="Calibri" charset="0"/>
                <a:ea typeface="ＭＳ Ｐゴシック" charset="0"/>
                <a:sym typeface="Wingdings 3"/>
              </a:rPr>
              <a:t> / </a:t>
            </a:r>
            <a:endParaRPr lang="en-US" sz="1200" dirty="0">
              <a:solidFill>
                <a:srgbClr val="000000"/>
              </a:solidFill>
              <a:latin typeface="Calibri" charset="0"/>
              <a:ea typeface="ＭＳ Ｐゴシック" charset="0"/>
            </a:endParaRPr>
          </a:p>
        </p:txBody>
      </p:sp>
    </p:spTree>
    <p:extLst>
      <p:ext uri="{BB962C8B-B14F-4D97-AF65-F5344CB8AC3E}">
        <p14:creationId xmlns:p14="http://schemas.microsoft.com/office/powerpoint/2010/main" val="3981994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8212938"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FFFFFF"/>
                </a:solidFill>
                <a:effectLst/>
                <a:uLnTx/>
                <a:uFillTx/>
                <a:latin typeface="Barlow"/>
                <a:ea typeface="Barlow Black" charset="0"/>
                <a:cs typeface="Arial" panose="020B0604020202020204" pitchFamily="34" charset="0"/>
              </a:rPr>
              <a:t>The joining process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1030180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Placeholder 10"/>
          <p:cNvGraphicFramePr>
            <a:graphicFrameLocks/>
          </p:cNvGraphicFramePr>
          <p:nvPr>
            <p:extLst>
              <p:ext uri="{D42A27DB-BD31-4B8C-83A1-F6EECF244321}">
                <p14:modId xmlns:p14="http://schemas.microsoft.com/office/powerpoint/2010/main" val="2955488536"/>
              </p:ext>
            </p:extLst>
          </p:nvPr>
        </p:nvGraphicFramePr>
        <p:xfrm>
          <a:off x="609600" y="2594690"/>
          <a:ext cx="8502502" cy="242387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4"/>
          <p:cNvSpPr txBox="1">
            <a:spLocks/>
          </p:cNvSpPr>
          <p:nvPr/>
        </p:nvSpPr>
        <p:spPr bwMode="auto">
          <a:xfrm>
            <a:off x="8727576" y="2294199"/>
            <a:ext cx="2424223" cy="25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b" anchorCtr="0" compatLnSpc="1">
            <a:prstTxWarp prst="textNoShape">
              <a:avLst/>
            </a:prstTxWarp>
          </a:bodyPr>
          <a:lstStyle>
            <a:lvl1pPr marL="0" indent="0" algn="l" defTabSz="457200" rtl="0" eaLnBrk="1" fontAlgn="base" hangingPunct="1">
              <a:spcBef>
                <a:spcPts val="0"/>
              </a:spcBef>
              <a:spcAft>
                <a:spcPct val="0"/>
              </a:spcAft>
              <a:buClr>
                <a:schemeClr val="tx2"/>
              </a:buClr>
              <a:buFont typeface="Arial" charset="0"/>
              <a:buNone/>
              <a:defRPr sz="1800" b="0" kern="1200" baseline="0">
                <a:solidFill>
                  <a:schemeClr val="tx2"/>
                </a:solidFill>
                <a:latin typeface="+mn-lt"/>
                <a:ea typeface="ＭＳ Ｐゴシック" charset="0"/>
                <a:cs typeface="ＭＳ Ｐゴシック" charset="0"/>
              </a:defRPr>
            </a:lvl1pPr>
            <a:lvl2pPr marL="457200" indent="0" algn="l" defTabSz="569913" rtl="0" eaLnBrk="1" fontAlgn="base" hangingPunct="1">
              <a:spcBef>
                <a:spcPts val="800"/>
              </a:spcBef>
              <a:spcAft>
                <a:spcPct val="0"/>
              </a:spcAft>
              <a:buClr>
                <a:schemeClr val="tx2"/>
              </a:buClr>
              <a:buFont typeface="Arial" charset="0"/>
              <a:buNone/>
              <a:defRPr sz="2000" b="1" kern="1200">
                <a:solidFill>
                  <a:schemeClr val="tx2"/>
                </a:solidFill>
                <a:latin typeface="+mn-lt"/>
                <a:ea typeface="ＭＳ Ｐゴシック" charset="0"/>
                <a:cs typeface="+mn-cs"/>
              </a:defRPr>
            </a:lvl2pPr>
            <a:lvl3pPr marL="914400" indent="0" algn="l" defTabSz="457200" rtl="0" eaLnBrk="1" fontAlgn="base" hangingPunct="1">
              <a:spcBef>
                <a:spcPts val="700"/>
              </a:spcBef>
              <a:spcAft>
                <a:spcPct val="0"/>
              </a:spcAft>
              <a:buClr>
                <a:schemeClr val="tx2"/>
              </a:buClr>
              <a:buFont typeface="Arial" charset="0"/>
              <a:buNone/>
              <a:defRPr sz="1800" b="1" kern="1200">
                <a:solidFill>
                  <a:schemeClr val="tx2"/>
                </a:solidFill>
                <a:latin typeface="+mn-lt"/>
                <a:ea typeface="ＭＳ Ｐゴシック" charset="0"/>
                <a:cs typeface="+mn-cs"/>
              </a:defRPr>
            </a:lvl3pPr>
            <a:lvl4pPr marL="1371600" indent="0" algn="l" defTabSz="211138"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4pPr>
            <a:lvl5pPr marL="1828800" indent="0" algn="l" defTabSz="457200"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buClr>
                <a:srgbClr val="000000"/>
              </a:buClr>
            </a:pPr>
            <a:r>
              <a:rPr lang="en-US" sz="1200" b="1" dirty="0">
                <a:latin typeface="Barlow"/>
                <a:cs typeface="Calibri" panose="020F0502020204030204" pitchFamily="34" charset="0"/>
              </a:rPr>
              <a:t>% More than satisfied</a:t>
            </a:r>
          </a:p>
        </p:txBody>
      </p:sp>
      <p:graphicFrame>
        <p:nvGraphicFramePr>
          <p:cNvPr id="8" name="Table 7"/>
          <p:cNvGraphicFramePr>
            <a:graphicFrameLocks noGrp="1"/>
          </p:cNvGraphicFramePr>
          <p:nvPr>
            <p:extLst>
              <p:ext uri="{D42A27DB-BD31-4B8C-83A1-F6EECF244321}">
                <p14:modId xmlns:p14="http://schemas.microsoft.com/office/powerpoint/2010/main" val="834172342"/>
              </p:ext>
            </p:extLst>
          </p:nvPr>
        </p:nvGraphicFramePr>
        <p:xfrm>
          <a:off x="9272325" y="2616690"/>
          <a:ext cx="1524098" cy="1677015"/>
        </p:xfrm>
        <a:graphic>
          <a:graphicData uri="http://schemas.openxmlformats.org/drawingml/2006/table">
            <a:tbl>
              <a:tblPr>
                <a:tableStyleId>{5C22544A-7EE6-4342-B048-85BDC9FD1C3A}</a:tableStyleId>
              </a:tblPr>
              <a:tblGrid>
                <a:gridCol w="762049">
                  <a:extLst>
                    <a:ext uri="{9D8B030D-6E8A-4147-A177-3AD203B41FA5}">
                      <a16:colId xmlns:a16="http://schemas.microsoft.com/office/drawing/2014/main" val="2224070803"/>
                    </a:ext>
                  </a:extLst>
                </a:gridCol>
                <a:gridCol w="762049">
                  <a:extLst>
                    <a:ext uri="{9D8B030D-6E8A-4147-A177-3AD203B41FA5}">
                      <a16:colId xmlns:a16="http://schemas.microsoft.com/office/drawing/2014/main" val="3427927355"/>
                    </a:ext>
                  </a:extLst>
                </a:gridCol>
              </a:tblGrid>
              <a:tr h="622305">
                <a:tc>
                  <a:txBody>
                    <a:bodyPr/>
                    <a:lstStyle/>
                    <a:p>
                      <a:pPr algn="ctr"/>
                      <a:r>
                        <a:rPr lang="en-NZ" sz="1200" b="1" dirty="0">
                          <a:solidFill>
                            <a:schemeClr val="tx2"/>
                          </a:solidFill>
                          <a:latin typeface="Barlow" panose="00000500000000000000" pitchFamily="2" charset="0"/>
                          <a:cs typeface="Calibri" panose="020F0502020204030204" pitchFamily="34" charset="0"/>
                        </a:rPr>
                        <a:t>TOTAL</a:t>
                      </a:r>
                    </a:p>
                    <a:p>
                      <a:pPr algn="ctr"/>
                      <a:r>
                        <a:rPr lang="en-NZ" sz="1200" b="1" dirty="0">
                          <a:solidFill>
                            <a:schemeClr val="tx2"/>
                          </a:solidFill>
                          <a:latin typeface="Barlow" panose="00000500000000000000" pitchFamily="2" charset="0"/>
                          <a:cs typeface="Calibri" panose="020F0502020204030204" pitchFamily="34" charset="0"/>
                        </a:rPr>
                        <a:t>Athletics</a:t>
                      </a:r>
                    </a:p>
                    <a:p>
                      <a:pPr algn="ctr"/>
                      <a:r>
                        <a:rPr lang="en-NZ" sz="1200" b="1" dirty="0">
                          <a:solidFill>
                            <a:schemeClr val="tx2"/>
                          </a:solidFill>
                          <a:latin typeface="Barlow" panose="00000500000000000000" pitchFamily="2" charset="0"/>
                          <a:cs typeface="Calibri" panose="020F0502020204030204" pitchFamily="34" charset="0"/>
                        </a:rPr>
                        <a:t>2021</a:t>
                      </a:r>
                    </a:p>
                  </a:txBody>
                  <a:tcPr marL="9525" marR="9525" marT="9525" marB="0" anchor="b">
                    <a:noFill/>
                  </a:tcPr>
                </a:tc>
                <a:tc>
                  <a:txBody>
                    <a:bodyPr/>
                    <a:lstStyle/>
                    <a:p>
                      <a:pPr algn="ctr"/>
                      <a:r>
                        <a:rPr lang="en-NZ" sz="1200" dirty="0">
                          <a:solidFill>
                            <a:schemeClr val="bg1">
                              <a:lumMod val="50000"/>
                            </a:schemeClr>
                          </a:solidFill>
                          <a:latin typeface="Barlow" panose="00000500000000000000" pitchFamily="2" charset="0"/>
                          <a:cs typeface="Calibri" panose="020F0502020204030204" pitchFamily="34" charset="0"/>
                        </a:rPr>
                        <a:t>All Sports </a:t>
                      </a:r>
                    </a:p>
                    <a:p>
                      <a:pPr algn="ctr"/>
                      <a:r>
                        <a:rPr lang="en-NZ" sz="1200" dirty="0">
                          <a:solidFill>
                            <a:schemeClr val="bg1">
                              <a:lumMod val="50000"/>
                            </a:schemeClr>
                          </a:solidFill>
                          <a:latin typeface="Barlow" panose="00000500000000000000" pitchFamily="2" charset="0"/>
                          <a:cs typeface="Calibri" panose="020F0502020204030204" pitchFamily="34" charset="0"/>
                        </a:rPr>
                        <a:t>2020/21</a:t>
                      </a:r>
                    </a:p>
                  </a:txBody>
                  <a:tcPr marL="9525" marR="9525" marT="9525" marB="0" anchor="b">
                    <a:noFill/>
                  </a:tcPr>
                </a:tc>
                <a:extLst>
                  <a:ext uri="{0D108BD9-81ED-4DB2-BD59-A6C34878D82A}">
                    <a16:rowId xmlns:a16="http://schemas.microsoft.com/office/drawing/2014/main" val="980556576"/>
                  </a:ext>
                </a:extLst>
              </a:tr>
              <a:tr h="1054710">
                <a:tc>
                  <a:txBody>
                    <a:bodyPr/>
                    <a:lstStyle/>
                    <a:p>
                      <a:pPr algn="ctr" fontAlgn="b"/>
                      <a:r>
                        <a:rPr lang="en-IN" sz="1400" b="1" kern="1200" dirty="0">
                          <a:solidFill>
                            <a:schemeClr val="accent3">
                              <a:lumMod val="75000"/>
                            </a:schemeClr>
                          </a:solidFill>
                          <a:latin typeface="Barlow" panose="00000500000000000000" pitchFamily="2" charset="0"/>
                          <a:ea typeface="ＭＳ Ｐゴシック" charset="0"/>
                          <a:cs typeface="ＭＳ Ｐゴシック" charset="0"/>
                        </a:rPr>
                        <a:t>55%</a:t>
                      </a:r>
                      <a:endParaRPr lang="en-IN" sz="1000" b="1" kern="1200" dirty="0">
                        <a:solidFill>
                          <a:schemeClr val="accent3">
                            <a:lumMod val="75000"/>
                          </a:schemeClr>
                        </a:solidFill>
                        <a:latin typeface="Barlow" panose="00000500000000000000" pitchFamily="2" charset="0"/>
                        <a:ea typeface="ＭＳ Ｐゴシック" charset="0"/>
                        <a:cs typeface="ＭＳ Ｐゴシック" charset="0"/>
                      </a:endParaRPr>
                    </a:p>
                  </a:txBody>
                  <a:tcPr marL="9525" marR="9525" marT="9525" marB="0" anchor="ctr">
                    <a:noFill/>
                  </a:tcPr>
                </a:tc>
                <a:tc>
                  <a:txBody>
                    <a:bodyPr/>
                    <a:lstStyle/>
                    <a:p>
                      <a:pPr algn="ctr" fontAlgn="b"/>
                      <a:r>
                        <a:rPr lang="en-IN" sz="1400" kern="1200" dirty="0">
                          <a:solidFill>
                            <a:schemeClr val="bg1">
                              <a:lumMod val="50000"/>
                            </a:schemeClr>
                          </a:solidFill>
                          <a:latin typeface="Barlow" panose="00000500000000000000" pitchFamily="2" charset="0"/>
                          <a:ea typeface="ＭＳ Ｐゴシック" charset="0"/>
                          <a:cs typeface="ＭＳ Ｐゴシック" charset="0"/>
                        </a:rPr>
                        <a:t>67%</a:t>
                      </a:r>
                    </a:p>
                  </a:txBody>
                  <a:tcPr marL="9525" marR="9525" marT="9525" marB="0" anchor="ctr">
                    <a:noFill/>
                  </a:tcPr>
                </a:tc>
                <a:extLst>
                  <a:ext uri="{0D108BD9-81ED-4DB2-BD59-A6C34878D82A}">
                    <a16:rowId xmlns:a16="http://schemas.microsoft.com/office/drawing/2014/main" val="1942902542"/>
                  </a:ext>
                </a:extLst>
              </a:tr>
            </a:tbl>
          </a:graphicData>
        </a:graphic>
      </p:graphicFrame>
      <p:sp>
        <p:nvSpPr>
          <p:cNvPr id="9" name="Footer Placeholder 1"/>
          <p:cNvSpPr txBox="1">
            <a:spLocks/>
          </p:cNvSpPr>
          <p:nvPr/>
        </p:nvSpPr>
        <p:spPr>
          <a:xfrm>
            <a:off x="399576" y="6297586"/>
            <a:ext cx="7811363" cy="464722"/>
          </a:xfrm>
          <a:prstGeom prst="rect">
            <a:avLst/>
          </a:prstGeom>
          <a:solidFill>
            <a:schemeClr val="bg1"/>
          </a:solidFill>
        </p:spPr>
        <p:txBody>
          <a:bodyPr anchor="b"/>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NZ" sz="800" dirty="0">
                <a:solidFill>
                  <a:schemeClr val="tx1">
                    <a:lumMod val="65000"/>
                    <a:lumOff val="35000"/>
                  </a:schemeClr>
                </a:solidFill>
                <a:latin typeface="Barlow"/>
              </a:rPr>
              <a:t>Base: </a:t>
            </a:r>
            <a:r>
              <a:rPr lang="en-US" sz="800" dirty="0">
                <a:solidFill>
                  <a:schemeClr val="tx1">
                    <a:lumMod val="65000"/>
                    <a:lumOff val="35000"/>
                  </a:schemeClr>
                </a:solidFill>
                <a:latin typeface="Barlow"/>
              </a:rPr>
              <a:t>All respondents who have been members for less than one year (Excluding Don't know/not applicable) (n=1,177)</a:t>
            </a:r>
          </a:p>
          <a:p>
            <a:r>
              <a:rPr lang="en-US" sz="800" dirty="0">
                <a:solidFill>
                  <a:schemeClr val="tx1">
                    <a:lumMod val="65000"/>
                    <a:lumOff val="35000"/>
                  </a:schemeClr>
                </a:solidFill>
                <a:latin typeface="Barlow"/>
              </a:rPr>
              <a:t>Q20. Thinking about the process you/ you and your child went through when you/ your child joined your/ their </a:t>
            </a:r>
            <a:r>
              <a:rPr lang="en-NZ" sz="800" dirty="0">
                <a:solidFill>
                  <a:schemeClr val="tx1">
                    <a:lumMod val="65000"/>
                    <a:lumOff val="35000"/>
                  </a:schemeClr>
                </a:solidFill>
                <a:latin typeface="Barlow"/>
              </a:rPr>
              <a:t>athletics club</a:t>
            </a:r>
            <a:r>
              <a:rPr lang="en-US" sz="800" dirty="0">
                <a:solidFill>
                  <a:schemeClr val="tx1">
                    <a:lumMod val="65000"/>
                    <a:lumOff val="35000"/>
                  </a:schemeClr>
                </a:solidFill>
                <a:latin typeface="Barlow"/>
              </a:rPr>
              <a:t>. How satisfied are you with your/ their athletics</a:t>
            </a:r>
            <a:r>
              <a:rPr lang="en-NZ" sz="800" dirty="0">
                <a:solidFill>
                  <a:schemeClr val="tx1">
                    <a:lumMod val="65000"/>
                    <a:lumOff val="35000"/>
                  </a:schemeClr>
                </a:solidFill>
                <a:latin typeface="Barlow"/>
                <a:sym typeface="Wingdings 3"/>
              </a:rPr>
              <a:t> club </a:t>
            </a:r>
            <a:r>
              <a:rPr lang="en-US" sz="800" dirty="0">
                <a:solidFill>
                  <a:schemeClr val="tx1">
                    <a:lumMod val="65000"/>
                    <a:lumOff val="35000"/>
                  </a:schemeClr>
                </a:solidFill>
                <a:latin typeface="Barlow"/>
              </a:rPr>
              <a:t>on the following…</a:t>
            </a:r>
          </a:p>
        </p:txBody>
      </p:sp>
      <p:sp>
        <p:nvSpPr>
          <p:cNvPr id="10" name="TextBox 9"/>
          <p:cNvSpPr txBox="1"/>
          <p:nvPr/>
        </p:nvSpPr>
        <p:spPr>
          <a:xfrm>
            <a:off x="8658515" y="6293334"/>
            <a:ext cx="2794462" cy="30777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1400" b="1" dirty="0">
                <a:solidFill>
                  <a:srgbClr val="218535"/>
                </a:solidFill>
                <a:latin typeface="Barlow"/>
                <a:cs typeface="Arial"/>
                <a:sym typeface="Wingdings 3"/>
              </a:rPr>
              <a:t>□</a:t>
            </a:r>
            <a:r>
              <a:rPr lang="en-NZ" sz="1400" b="1" dirty="0">
                <a:solidFill>
                  <a:schemeClr val="accent5"/>
                </a:solidFill>
                <a:latin typeface="Barlow"/>
                <a:cs typeface="Arial"/>
                <a:sym typeface="Wingdings 3"/>
              </a:rPr>
              <a:t>□ </a:t>
            </a:r>
            <a:r>
              <a:rPr lang="en-NZ" sz="800" dirty="0">
                <a:solidFill>
                  <a:schemeClr val="tx1">
                    <a:lumMod val="65000"/>
                    <a:lumOff val="35000"/>
                  </a:schemeClr>
                </a:solidFill>
                <a:latin typeface="Barlow"/>
                <a:sym typeface="Wingdings 3"/>
              </a:rPr>
              <a:t>Significantly higher/lower than All Sports 2020/21</a:t>
            </a:r>
            <a:endParaRPr lang="en-NZ" sz="800" dirty="0">
              <a:solidFill>
                <a:schemeClr val="tx1">
                  <a:lumMod val="65000"/>
                  <a:lumOff val="35000"/>
                </a:schemeClr>
              </a:solidFill>
              <a:latin typeface="Barlow"/>
            </a:endParaRPr>
          </a:p>
        </p:txBody>
      </p:sp>
      <p:sp>
        <p:nvSpPr>
          <p:cNvPr id="11" name="Text Placeholder 3"/>
          <p:cNvSpPr txBox="1">
            <a:spLocks/>
          </p:cNvSpPr>
          <p:nvPr/>
        </p:nvSpPr>
        <p:spPr>
          <a:xfrm>
            <a:off x="414217" y="1011796"/>
            <a:ext cx="11038760" cy="1448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eaLnBrk="0" hangingPunct="0">
              <a:spcBef>
                <a:spcPct val="0"/>
              </a:spcBef>
              <a:buFont typeface="Arial"/>
              <a:buNone/>
            </a:pPr>
            <a:r>
              <a:rPr lang="en-NZ" sz="1400" b="0" dirty="0">
                <a:solidFill>
                  <a:schemeClr val="tx1">
                    <a:lumMod val="65000"/>
                    <a:lumOff val="35000"/>
                  </a:schemeClr>
                </a:solidFill>
                <a:latin typeface="Barlow"/>
                <a:cs typeface="Calibri" panose="020F0502020204030204" pitchFamily="34" charset="0"/>
              </a:rPr>
              <a:t>More than half (55%) of new Athletics members are more than satisfied with the </a:t>
            </a:r>
            <a:r>
              <a:rPr lang="en-NZ" sz="1400" b="0" i="1" dirty="0">
                <a:solidFill>
                  <a:schemeClr val="tx1">
                    <a:lumMod val="65000"/>
                    <a:lumOff val="35000"/>
                  </a:schemeClr>
                </a:solidFill>
                <a:latin typeface="Barlow"/>
                <a:cs typeface="Calibri" panose="020F0502020204030204" pitchFamily="34" charset="0"/>
              </a:rPr>
              <a:t>overall process of joining their club. </a:t>
            </a:r>
            <a:r>
              <a:rPr lang="en-NZ" sz="1400" b="0" dirty="0">
                <a:solidFill>
                  <a:schemeClr val="tx1">
                    <a:lumMod val="65000"/>
                    <a:lumOff val="35000"/>
                  </a:schemeClr>
                </a:solidFill>
                <a:latin typeface="Barlow"/>
                <a:cs typeface="Calibri" panose="020F0502020204030204" pitchFamily="34" charset="0"/>
              </a:rPr>
              <a:t>This is significantly lower than the All Sports 2020/21 average (67%).</a:t>
            </a:r>
          </a:p>
          <a:p>
            <a:pPr marL="0" indent="0" eaLnBrk="0" hangingPunct="0">
              <a:spcBef>
                <a:spcPct val="0"/>
              </a:spcBef>
              <a:buFont typeface="Arial"/>
              <a:buNone/>
            </a:pPr>
            <a:endParaRPr lang="en-NZ" sz="1400" b="0" dirty="0">
              <a:solidFill>
                <a:schemeClr val="tx1">
                  <a:lumMod val="65000"/>
                  <a:lumOff val="35000"/>
                </a:schemeClr>
              </a:solidFill>
              <a:latin typeface="Barlow"/>
              <a:cs typeface="Calibri" panose="020F0502020204030204" pitchFamily="34" charset="0"/>
            </a:endParaRPr>
          </a:p>
        </p:txBody>
      </p:sp>
      <p:sp>
        <p:nvSpPr>
          <p:cNvPr id="12" name="Title 1"/>
          <p:cNvSpPr txBox="1">
            <a:spLocks/>
          </p:cNvSpPr>
          <p:nvPr/>
        </p:nvSpPr>
        <p:spPr>
          <a:xfrm>
            <a:off x="414217" y="15640"/>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NZ" sz="2800" b="1" dirty="0">
                <a:solidFill>
                  <a:srgbClr val="9C132A"/>
                </a:solidFill>
                <a:latin typeface="Barlow"/>
                <a:ea typeface="Barlow Black" charset="0"/>
                <a:cs typeface="Arial" panose="020B0604020202020204" pitchFamily="34" charset="0"/>
              </a:rPr>
              <a:t>The joining process</a:t>
            </a:r>
          </a:p>
        </p:txBody>
      </p:sp>
      <p:sp>
        <p:nvSpPr>
          <p:cNvPr id="2" name="Rectangle 1">
            <a:extLst>
              <a:ext uri="{FF2B5EF4-FFF2-40B4-BE49-F238E27FC236}">
                <a16:creationId xmlns:a16="http://schemas.microsoft.com/office/drawing/2014/main" id="{E3A16577-A48D-4F78-BE8B-AB53B99388C7}"/>
              </a:ext>
            </a:extLst>
          </p:cNvPr>
          <p:cNvSpPr/>
          <p:nvPr/>
        </p:nvSpPr>
        <p:spPr>
          <a:xfrm>
            <a:off x="9406224" y="3657600"/>
            <a:ext cx="496111" cy="243826"/>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 name="TextBox 14">
            <a:extLst>
              <a:ext uri="{FF2B5EF4-FFF2-40B4-BE49-F238E27FC236}">
                <a16:creationId xmlns:a16="http://schemas.microsoft.com/office/drawing/2014/main" id="{6325EC7A-E192-44AD-B351-EEF0383C4AB1}"/>
              </a:ext>
            </a:extLst>
          </p:cNvPr>
          <p:cNvSpPr txBox="1"/>
          <p:nvPr/>
        </p:nvSpPr>
        <p:spPr>
          <a:xfrm>
            <a:off x="4426547" y="2238372"/>
            <a:ext cx="321664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9C132A"/>
                </a:solidFill>
                <a:latin typeface="Barlow"/>
                <a:cs typeface="Arial"/>
              </a:rPr>
              <a:t>Satisfaction with the j</a:t>
            </a:r>
            <a:r>
              <a:rPr kumimoji="0" lang="en-US" sz="1200" b="1" i="0" u="none" strike="noStrike" kern="1200" cap="none" spc="0" normalizeH="0" baseline="0" noProof="0" dirty="0">
                <a:ln>
                  <a:noFill/>
                </a:ln>
                <a:solidFill>
                  <a:srgbClr val="9C132A"/>
                </a:solidFill>
                <a:effectLst/>
                <a:uLnTx/>
                <a:uFillTx/>
                <a:latin typeface="Barlow"/>
                <a:ea typeface="+mn-ea"/>
                <a:cs typeface="Arial"/>
              </a:rPr>
              <a:t>oining process</a:t>
            </a:r>
            <a:endParaRPr kumimoji="0" lang="en-US" sz="1200" b="0" i="0" u="none" strike="noStrike" kern="1200" cap="none" spc="0" normalizeH="0" baseline="0" noProof="0" dirty="0">
              <a:ln>
                <a:noFill/>
              </a:ln>
              <a:solidFill>
                <a:srgbClr val="9C132A"/>
              </a:solidFill>
              <a:effectLst/>
              <a:uLnTx/>
              <a:uFillTx/>
              <a:latin typeface="Barlow"/>
              <a:ea typeface="+mn-ea"/>
              <a:cs typeface="Arial"/>
            </a:endParaRPr>
          </a:p>
        </p:txBody>
      </p:sp>
    </p:spTree>
    <p:extLst>
      <p:ext uri="{BB962C8B-B14F-4D97-AF65-F5344CB8AC3E}">
        <p14:creationId xmlns:p14="http://schemas.microsoft.com/office/powerpoint/2010/main" val="745042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9913954"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1" dirty="0">
                <a:solidFill>
                  <a:srgbClr val="FFFFFF"/>
                </a:solidFill>
                <a:latin typeface="Barlow"/>
                <a:ea typeface="Barlow Black" charset="0"/>
                <a:cs typeface="Arial" panose="020B0604020202020204" pitchFamily="34" charset="0"/>
              </a:rPr>
              <a:t>Inappropriate</a:t>
            </a:r>
            <a:r>
              <a:rPr kumimoji="0" lang="en-GB" sz="4400" b="1" i="0" u="none" strike="noStrike" kern="1200" cap="none" spc="0" normalizeH="0" noProof="0" dirty="0">
                <a:ln>
                  <a:noFill/>
                </a:ln>
                <a:solidFill>
                  <a:srgbClr val="FFFFFF"/>
                </a:solidFill>
                <a:effectLst/>
                <a:uLnTx/>
                <a:uFillTx/>
                <a:latin typeface="Barlow"/>
                <a:ea typeface="Barlow Black" charset="0"/>
                <a:cs typeface="Arial" panose="020B0604020202020204" pitchFamily="34" charset="0"/>
              </a:rPr>
              <a:t> behaviour &amp; club environment</a:t>
            </a:r>
            <a:endParaRPr kumimoji="0" lang="en-GB" sz="4400" b="1" i="0" u="none" strike="noStrike" kern="1200" cap="none" spc="0" normalizeH="0" baseline="0" noProof="0" dirty="0">
              <a:ln>
                <a:noFill/>
              </a:ln>
              <a:solidFill>
                <a:srgbClr val="FFFFFF"/>
              </a:solidFill>
              <a:effectLst/>
              <a:uLnTx/>
              <a:uFillTx/>
              <a:latin typeface="Barlow"/>
              <a:ea typeface="Barlow Black"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1366456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101037-2DDA-4F6C-9A7A-6BAF8A627657}"/>
              </a:ext>
            </a:extLst>
          </p:cNvPr>
          <p:cNvSpPr txBox="1">
            <a:spLocks/>
          </p:cNvSpPr>
          <p:nvPr/>
        </p:nvSpPr>
        <p:spPr>
          <a:xfrm>
            <a:off x="499821" y="300822"/>
            <a:ext cx="11051913" cy="723698"/>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Barlow Bold" charset="0"/>
                <a:ea typeface="+mj-ea"/>
                <a:cs typeface="+mj-cs"/>
              </a:defRPr>
            </a:lvl1pPr>
          </a:lstStyle>
          <a:p>
            <a:r>
              <a:rPr lang="en-US" sz="2800" dirty="0">
                <a:solidFill>
                  <a:schemeClr val="tx2"/>
                </a:solidFill>
                <a:latin typeface="Barlow"/>
              </a:rPr>
              <a:t>Frequency of inappropriate behaviour while participating</a:t>
            </a:r>
            <a:endParaRPr lang="en-NZ" sz="2800" dirty="0">
              <a:solidFill>
                <a:schemeClr val="tx2"/>
              </a:solidFill>
              <a:latin typeface="Barlow"/>
            </a:endParaRPr>
          </a:p>
        </p:txBody>
      </p:sp>
      <p:sp>
        <p:nvSpPr>
          <p:cNvPr id="10" name="Rectangle 9"/>
          <p:cNvSpPr/>
          <p:nvPr/>
        </p:nvSpPr>
        <p:spPr>
          <a:xfrm>
            <a:off x="445625" y="6274453"/>
            <a:ext cx="7273612" cy="584775"/>
          </a:xfrm>
          <a:prstGeom prst="rect">
            <a:avLst/>
          </a:prstGeom>
          <a:solidFill>
            <a:schemeClr val="bg1"/>
          </a:solidFill>
        </p:spPr>
        <p:txBody>
          <a:bodyPr wrap="square" anchor="b">
            <a:spAutoFit/>
          </a:bodyPr>
          <a:lstStyle/>
          <a:p>
            <a:r>
              <a:rPr lang="en-NZ" sz="800" dirty="0">
                <a:solidFill>
                  <a:schemeClr val="tx1">
                    <a:lumMod val="65000"/>
                    <a:lumOff val="35000"/>
                  </a:schemeClr>
                </a:solidFill>
                <a:latin typeface="Barlow"/>
              </a:rPr>
              <a:t>Base: </a:t>
            </a:r>
            <a:r>
              <a:rPr lang="en-US" sz="800" dirty="0">
                <a:solidFill>
                  <a:schemeClr val="tx1">
                    <a:lumMod val="65000"/>
                    <a:lumOff val="35000"/>
                  </a:schemeClr>
                </a:solidFill>
                <a:latin typeface="Barlow"/>
              </a:rPr>
              <a:t>All respondents (Excluding Don't know/not applicable) (n=1,590)/ (n=17,487)</a:t>
            </a:r>
          </a:p>
          <a:p>
            <a:r>
              <a:rPr lang="en-US" sz="800" dirty="0">
                <a:solidFill>
                  <a:schemeClr val="tx1">
                    <a:lumMod val="65000"/>
                    <a:lumOff val="35000"/>
                  </a:schemeClr>
                </a:solidFill>
                <a:latin typeface="Barlow"/>
              </a:rPr>
              <a:t>Q51. </a:t>
            </a:r>
            <a:r>
              <a:rPr lang="en-NZ" sz="800" dirty="0">
                <a:solidFill>
                  <a:schemeClr val="tx1">
                    <a:lumMod val="65000"/>
                    <a:lumOff val="35000"/>
                  </a:schemeClr>
                </a:solidFill>
                <a:latin typeface="Barlow"/>
              </a:rPr>
              <a:t>In </a:t>
            </a:r>
            <a:r>
              <a:rPr lang="en-US" sz="800" dirty="0">
                <a:solidFill>
                  <a:schemeClr val="tx1">
                    <a:lumMod val="65000"/>
                    <a:lumOff val="35000"/>
                  </a:schemeClr>
                </a:solidFill>
                <a:latin typeface="Barlow"/>
              </a:rPr>
              <a:t>the last 12 months, how frequently have you/you or your child witnessed or experienced inappropriate behaviour by a spectator, coach or official while you/your child participated?</a:t>
            </a:r>
          </a:p>
          <a:p>
            <a:r>
              <a:rPr lang="en-US" sz="800" dirty="0">
                <a:solidFill>
                  <a:schemeClr val="tx1">
                    <a:lumMod val="65000"/>
                    <a:lumOff val="35000"/>
                  </a:schemeClr>
                </a:solidFill>
                <a:latin typeface="Barlow"/>
              </a:rPr>
              <a:t>NOTE: ‘All Sports 2020/21’ refers to average across other sports who included this question. This is not asked of all sports.</a:t>
            </a:r>
          </a:p>
        </p:txBody>
      </p:sp>
      <p:sp>
        <p:nvSpPr>
          <p:cNvPr id="19" name="Text Placeholder 4"/>
          <p:cNvSpPr txBox="1">
            <a:spLocks/>
          </p:cNvSpPr>
          <p:nvPr/>
        </p:nvSpPr>
        <p:spPr>
          <a:xfrm>
            <a:off x="499821" y="810422"/>
            <a:ext cx="11127028" cy="81835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NZ" sz="1400" b="0" dirty="0">
                <a:solidFill>
                  <a:schemeClr val="tx1">
                    <a:lumMod val="65000"/>
                    <a:lumOff val="35000"/>
                  </a:schemeClr>
                </a:solidFill>
                <a:latin typeface="Barlow"/>
                <a:cs typeface="Calibri" panose="020F0502020204030204" pitchFamily="34" charset="0"/>
              </a:rPr>
              <a:t>One in nine (11%) have experienced inappropriate sideline behaviour at least occasionally while participating in athletics. This is significantly lower than the All Sports 2020/21 average (23%).</a:t>
            </a:r>
          </a:p>
        </p:txBody>
      </p:sp>
      <p:grpSp>
        <p:nvGrpSpPr>
          <p:cNvPr id="20" name="Group 19"/>
          <p:cNvGrpSpPr/>
          <p:nvPr/>
        </p:nvGrpSpPr>
        <p:grpSpPr>
          <a:xfrm>
            <a:off x="8462509" y="2708762"/>
            <a:ext cx="3097995" cy="1763136"/>
            <a:chOff x="393698" y="1376357"/>
            <a:chExt cx="3997326" cy="3030297"/>
          </a:xfrm>
        </p:grpSpPr>
        <p:sp>
          <p:nvSpPr>
            <p:cNvPr id="21" name="Text Box 10"/>
            <p:cNvSpPr txBox="1">
              <a:spLocks noChangeArrowheads="1"/>
            </p:cNvSpPr>
            <p:nvPr/>
          </p:nvSpPr>
          <p:spPr bwMode="auto">
            <a:xfrm>
              <a:off x="393699" y="1376357"/>
              <a:ext cx="3997325" cy="1230842"/>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a:t>
              </a:r>
              <a:r>
                <a:rPr lang="en-US" sz="1000" b="1" dirty="0">
                  <a:solidFill>
                    <a:schemeClr val="bg1"/>
                  </a:solidFill>
                  <a:latin typeface="Barlow"/>
                  <a:ea typeface="Barlow" charset="0"/>
                  <a:cs typeface="Arial" panose="020B0604020202020204" pitchFamily="34" charset="0"/>
                </a:rPr>
                <a:t> likely to have experienced inappropriate behaviour </a:t>
              </a:r>
              <a:r>
                <a:rPr lang="en-US" sz="1000" b="1" u="sng" dirty="0">
                  <a:solidFill>
                    <a:schemeClr val="bg1"/>
                  </a:solidFill>
                  <a:latin typeface="Barlow"/>
                  <a:ea typeface="Barlow" charset="0"/>
                  <a:cs typeface="Arial" panose="020B0604020202020204" pitchFamily="34" charset="0"/>
                </a:rPr>
                <a:t>almost every time/ every time</a:t>
              </a:r>
              <a:r>
                <a:rPr lang="en-US" sz="1000" b="1" dirty="0">
                  <a:solidFill>
                    <a:schemeClr val="bg1"/>
                  </a:solidFill>
                  <a:latin typeface="Barlow"/>
                  <a:ea typeface="Barlow" charset="0"/>
                  <a:cs typeface="Arial" panose="020B0604020202020204" pitchFamily="34" charset="0"/>
                </a:rPr>
                <a:t> are:</a:t>
              </a:r>
            </a:p>
          </p:txBody>
        </p:sp>
        <p:sp>
          <p:nvSpPr>
            <p:cNvPr id="22" name="Text Placeholder 5"/>
            <p:cNvSpPr txBox="1">
              <a:spLocks/>
            </p:cNvSpPr>
            <p:nvPr/>
          </p:nvSpPr>
          <p:spPr>
            <a:xfrm>
              <a:off x="393698" y="2607197"/>
              <a:ext cx="3997325" cy="1799457"/>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Of </a:t>
              </a:r>
              <a:r>
                <a:rPr lang="en-US" sz="800" b="1" dirty="0">
                  <a:solidFill>
                    <a:srgbClr val="313131"/>
                  </a:solidFill>
                  <a:latin typeface="Barlow"/>
                  <a:cs typeface="Arial" panose="020B0604020202020204" pitchFamily="34" charset="0"/>
                </a:rPr>
                <a:t>Asian ethnicity </a:t>
              </a:r>
              <a:r>
                <a:rPr lang="en-US" sz="800" dirty="0">
                  <a:solidFill>
                    <a:srgbClr val="313131"/>
                  </a:solidFill>
                  <a:latin typeface="Barlow"/>
                  <a:cs typeface="Arial" panose="020B0604020202020204" pitchFamily="34" charset="0"/>
                </a:rPr>
                <a:t>(6% vs. 2%)</a:t>
              </a:r>
            </a:p>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A </a:t>
              </a:r>
              <a:r>
                <a:rPr lang="en-US" sz="800" b="1" dirty="0">
                  <a:solidFill>
                    <a:srgbClr val="313131"/>
                  </a:solidFill>
                  <a:latin typeface="Barlow"/>
                  <a:cs typeface="Arial" panose="020B0604020202020204" pitchFamily="34" charset="0"/>
                </a:rPr>
                <a:t>coach or instructor </a:t>
              </a:r>
              <a:r>
                <a:rPr lang="en-US" sz="800" dirty="0">
                  <a:solidFill>
                    <a:srgbClr val="313131"/>
                  </a:solidFill>
                  <a:latin typeface="Barlow"/>
                  <a:cs typeface="Arial" panose="020B0604020202020204" pitchFamily="34" charset="0"/>
                </a:rPr>
                <a:t>(5%).</a:t>
              </a:r>
            </a:p>
          </p:txBody>
        </p:sp>
      </p:grpSp>
      <p:graphicFrame>
        <p:nvGraphicFramePr>
          <p:cNvPr id="18" name="cht1"/>
          <p:cNvGraphicFramePr>
            <a:graphicFrameLocks/>
          </p:cNvGraphicFramePr>
          <p:nvPr>
            <p:extLst>
              <p:ext uri="{D42A27DB-BD31-4B8C-83A1-F6EECF244321}">
                <p14:modId xmlns:p14="http://schemas.microsoft.com/office/powerpoint/2010/main" val="769093530"/>
              </p:ext>
            </p:extLst>
          </p:nvPr>
        </p:nvGraphicFramePr>
        <p:xfrm>
          <a:off x="503855" y="2720163"/>
          <a:ext cx="6438122" cy="2134492"/>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 Placeholder 4"/>
          <p:cNvSpPr txBox="1">
            <a:spLocks/>
          </p:cNvSpPr>
          <p:nvPr/>
        </p:nvSpPr>
        <p:spPr bwMode="auto">
          <a:xfrm>
            <a:off x="5816842" y="2380847"/>
            <a:ext cx="2250270" cy="19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t" anchorCtr="0" compatLnSpc="1">
            <a:prstTxWarp prst="textNoShape">
              <a:avLst/>
            </a:prstTxWarp>
          </a:bodyPr>
          <a:lstStyle>
            <a:lvl1pPr marL="0" indent="0" algn="l" defTabSz="457200" rtl="0" eaLnBrk="1" fontAlgn="base" hangingPunct="1">
              <a:spcBef>
                <a:spcPts val="0"/>
              </a:spcBef>
              <a:spcAft>
                <a:spcPct val="0"/>
              </a:spcAft>
              <a:buClr>
                <a:schemeClr val="tx2"/>
              </a:buClr>
              <a:buFont typeface="Arial" charset="0"/>
              <a:buNone/>
              <a:defRPr sz="1800" b="0" kern="1200" baseline="0">
                <a:solidFill>
                  <a:schemeClr val="tx2"/>
                </a:solidFill>
                <a:latin typeface="+mn-lt"/>
                <a:ea typeface="ＭＳ Ｐゴシック" charset="0"/>
                <a:cs typeface="ＭＳ Ｐゴシック" charset="0"/>
              </a:defRPr>
            </a:lvl1pPr>
            <a:lvl2pPr marL="457200" indent="0" algn="l" defTabSz="569913" rtl="0" eaLnBrk="1" fontAlgn="base" hangingPunct="1">
              <a:spcBef>
                <a:spcPts val="800"/>
              </a:spcBef>
              <a:spcAft>
                <a:spcPct val="0"/>
              </a:spcAft>
              <a:buClr>
                <a:schemeClr val="tx2"/>
              </a:buClr>
              <a:buFont typeface="Arial" charset="0"/>
              <a:buNone/>
              <a:defRPr sz="2000" b="1" kern="1200">
                <a:solidFill>
                  <a:schemeClr val="tx2"/>
                </a:solidFill>
                <a:latin typeface="+mn-lt"/>
                <a:ea typeface="ＭＳ Ｐゴシック" charset="0"/>
                <a:cs typeface="+mn-cs"/>
              </a:defRPr>
            </a:lvl2pPr>
            <a:lvl3pPr marL="914400" indent="0" algn="l" defTabSz="457200" rtl="0" eaLnBrk="1" fontAlgn="base" hangingPunct="1">
              <a:spcBef>
                <a:spcPts val="700"/>
              </a:spcBef>
              <a:spcAft>
                <a:spcPct val="0"/>
              </a:spcAft>
              <a:buClr>
                <a:schemeClr val="tx2"/>
              </a:buClr>
              <a:buFont typeface="Arial" charset="0"/>
              <a:buNone/>
              <a:defRPr sz="1800" b="1" kern="1200">
                <a:solidFill>
                  <a:schemeClr val="tx2"/>
                </a:solidFill>
                <a:latin typeface="+mn-lt"/>
                <a:ea typeface="ＭＳ Ｐゴシック" charset="0"/>
                <a:cs typeface="+mn-cs"/>
              </a:defRPr>
            </a:lvl3pPr>
            <a:lvl4pPr marL="1371600" indent="0" algn="l" defTabSz="211138"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4pPr>
            <a:lvl5pPr marL="1828800" indent="0" algn="l" defTabSz="457200"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1050" b="1" dirty="0">
                <a:latin typeface="Barlow"/>
              </a:rPr>
              <a:t>% At least occasionally</a:t>
            </a:r>
          </a:p>
        </p:txBody>
      </p:sp>
      <p:grpSp>
        <p:nvGrpSpPr>
          <p:cNvPr id="24" name="Group 23"/>
          <p:cNvGrpSpPr>
            <a:grpSpLocks noChangeAspect="1"/>
          </p:cNvGrpSpPr>
          <p:nvPr/>
        </p:nvGrpSpPr>
        <p:grpSpPr>
          <a:xfrm>
            <a:off x="6222182" y="2849187"/>
            <a:ext cx="111977" cy="1567052"/>
            <a:chOff x="3583749" y="1961170"/>
            <a:chExt cx="239058" cy="3659682"/>
          </a:xfrm>
          <a:solidFill>
            <a:schemeClr val="accent5"/>
          </a:solidFill>
        </p:grpSpPr>
        <p:cxnSp>
          <p:nvCxnSpPr>
            <p:cNvPr id="26" name="Straight Connector 25"/>
            <p:cNvCxnSpPr/>
            <p:nvPr/>
          </p:nvCxnSpPr>
          <p:spPr>
            <a:xfrm>
              <a:off x="3598759" y="4127346"/>
              <a:ext cx="0" cy="1493506"/>
            </a:xfrm>
            <a:prstGeom prst="line">
              <a:avLst/>
            </a:prstGeom>
            <a:grpFill/>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27" name="Isosceles Triangle 26"/>
            <p:cNvSpPr/>
            <p:nvPr/>
          </p:nvSpPr>
          <p:spPr>
            <a:xfrm rot="5400000">
              <a:off x="3564624" y="3671482"/>
              <a:ext cx="277307" cy="23905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5"/>
                </a:solidFill>
              </a:endParaRPr>
            </a:p>
          </p:txBody>
        </p:sp>
        <p:cxnSp>
          <p:nvCxnSpPr>
            <p:cNvPr id="28" name="Straight Connector 27"/>
            <p:cNvCxnSpPr/>
            <p:nvPr/>
          </p:nvCxnSpPr>
          <p:spPr>
            <a:xfrm>
              <a:off x="3598759" y="1961170"/>
              <a:ext cx="0" cy="1493506"/>
            </a:xfrm>
            <a:prstGeom prst="line">
              <a:avLst/>
            </a:prstGeom>
            <a:grpFill/>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graphicFrame>
        <p:nvGraphicFramePr>
          <p:cNvPr id="29" name="tbl1"/>
          <p:cNvGraphicFramePr>
            <a:graphicFrameLocks noGrp="1"/>
          </p:cNvGraphicFramePr>
          <p:nvPr>
            <p:extLst>
              <p:ext uri="{D42A27DB-BD31-4B8C-83A1-F6EECF244321}">
                <p14:modId xmlns:p14="http://schemas.microsoft.com/office/powerpoint/2010/main" val="2972922232"/>
              </p:ext>
            </p:extLst>
          </p:nvPr>
        </p:nvGraphicFramePr>
        <p:xfrm>
          <a:off x="6399073" y="2814315"/>
          <a:ext cx="1012226" cy="1668093"/>
        </p:xfrm>
        <a:graphic>
          <a:graphicData uri="http://schemas.openxmlformats.org/drawingml/2006/table">
            <a:tbl>
              <a:tblPr>
                <a:tableStyleId>{5C22544A-7EE6-4342-B048-85BDC9FD1C3A}</a:tableStyleId>
              </a:tblPr>
              <a:tblGrid>
                <a:gridCol w="1012226">
                  <a:extLst>
                    <a:ext uri="{9D8B030D-6E8A-4147-A177-3AD203B41FA5}">
                      <a16:colId xmlns:a16="http://schemas.microsoft.com/office/drawing/2014/main" val="20000"/>
                    </a:ext>
                  </a:extLst>
                </a:gridCol>
              </a:tblGrid>
              <a:tr h="526677">
                <a:tc>
                  <a:txBody>
                    <a:bodyPr/>
                    <a:lstStyle/>
                    <a:p>
                      <a:pPr algn="ctr" fontAlgn="b"/>
                      <a:r>
                        <a:rPr lang="en-US" sz="1200" b="1" i="0" u="none" strike="noStrike" dirty="0">
                          <a:solidFill>
                            <a:schemeClr val="tx1"/>
                          </a:solidFill>
                          <a:effectLst/>
                          <a:latin typeface="Barlow"/>
                        </a:rPr>
                        <a:t>11%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1097">
                <a:tc>
                  <a:txBody>
                    <a:bodyPr/>
                    <a:lstStyle/>
                    <a:p>
                      <a:pPr algn="ctr" fontAlgn="b"/>
                      <a:endParaRPr lang="en-US" sz="1200" b="1" i="0" u="none" strike="noStrike" dirty="0">
                        <a:solidFill>
                          <a:schemeClr val="tx1"/>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10319">
                <a:tc>
                  <a:txBody>
                    <a:bodyPr/>
                    <a:lstStyle/>
                    <a:p>
                      <a:pPr algn="ctr" fontAlgn="b"/>
                      <a:r>
                        <a:rPr lang="en-US" sz="1200" b="1" i="0" u="none" strike="noStrike" dirty="0">
                          <a:solidFill>
                            <a:schemeClr val="tx1"/>
                          </a:solidFill>
                          <a:effectLst/>
                          <a:latin typeface="Barlow"/>
                        </a:rPr>
                        <a:t>23%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30" name="TextBox 29"/>
          <p:cNvSpPr txBox="1"/>
          <p:nvPr/>
        </p:nvSpPr>
        <p:spPr>
          <a:xfrm>
            <a:off x="8658515" y="6293334"/>
            <a:ext cx="279446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latin typeface="Barlow"/>
                <a:sym typeface="Wingdings 3"/>
              </a:rPr>
              <a:t>  </a:t>
            </a:r>
            <a:r>
              <a:rPr lang="en-NZ" sz="800" dirty="0">
                <a:solidFill>
                  <a:schemeClr val="tx1">
                    <a:lumMod val="65000"/>
                    <a:lumOff val="35000"/>
                  </a:schemeClr>
                </a:solidFill>
                <a:latin typeface="Barlow"/>
                <a:sym typeface="Wingdings 3"/>
              </a:rPr>
              <a:t>Significantly higher/lower than Total Athletics 2017</a:t>
            </a:r>
          </a:p>
          <a:p>
            <a:r>
              <a:rPr lang="en-NZ" sz="1400" b="1" dirty="0">
                <a:solidFill>
                  <a:srgbClr val="218535"/>
                </a:solidFill>
                <a:latin typeface="Barlow"/>
                <a:cs typeface="Arial"/>
                <a:sym typeface="Wingdings 3"/>
              </a:rPr>
              <a:t>□</a:t>
            </a:r>
            <a:r>
              <a:rPr lang="en-NZ" sz="1400" b="1" dirty="0">
                <a:solidFill>
                  <a:schemeClr val="accent5"/>
                </a:solidFill>
                <a:latin typeface="Barlow"/>
                <a:cs typeface="Arial"/>
                <a:sym typeface="Wingdings 3"/>
              </a:rPr>
              <a:t>□ </a:t>
            </a:r>
            <a:r>
              <a:rPr lang="en-NZ" sz="800" dirty="0">
                <a:solidFill>
                  <a:schemeClr val="tx1">
                    <a:lumMod val="65000"/>
                    <a:lumOff val="35000"/>
                  </a:schemeClr>
                </a:solidFill>
                <a:latin typeface="Barlow"/>
                <a:sym typeface="Wingdings 3"/>
              </a:rPr>
              <a:t>Significantly higher/lower than All Sports 2020/21</a:t>
            </a:r>
            <a:endParaRPr lang="en-NZ" sz="800" dirty="0">
              <a:solidFill>
                <a:schemeClr val="tx1">
                  <a:lumMod val="65000"/>
                  <a:lumOff val="35000"/>
                </a:schemeClr>
              </a:solidFill>
              <a:latin typeface="Barlow"/>
            </a:endParaRPr>
          </a:p>
        </p:txBody>
      </p:sp>
      <p:sp>
        <p:nvSpPr>
          <p:cNvPr id="34" name="Rectangle 33">
            <a:extLst>
              <a:ext uri="{FF2B5EF4-FFF2-40B4-BE49-F238E27FC236}">
                <a16:creationId xmlns:a16="http://schemas.microsoft.com/office/drawing/2014/main" id="{659ABF12-9C9E-451A-9FA6-D30B38621003}"/>
              </a:ext>
            </a:extLst>
          </p:cNvPr>
          <p:cNvSpPr/>
          <p:nvPr/>
        </p:nvSpPr>
        <p:spPr>
          <a:xfrm>
            <a:off x="6659973" y="2950945"/>
            <a:ext cx="475049" cy="255597"/>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Tree>
    <p:extLst>
      <p:ext uri="{BB962C8B-B14F-4D97-AF65-F5344CB8AC3E}">
        <p14:creationId xmlns:p14="http://schemas.microsoft.com/office/powerpoint/2010/main" val="3012973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bl1"/>
          <p:cNvGraphicFramePr>
            <a:graphicFrameLocks noGrp="1"/>
          </p:cNvGraphicFramePr>
          <p:nvPr>
            <p:extLst>
              <p:ext uri="{D42A27DB-BD31-4B8C-83A1-F6EECF244321}">
                <p14:modId xmlns:p14="http://schemas.microsoft.com/office/powerpoint/2010/main" val="1822996993"/>
              </p:ext>
            </p:extLst>
          </p:nvPr>
        </p:nvGraphicFramePr>
        <p:xfrm>
          <a:off x="8489542" y="1580528"/>
          <a:ext cx="1807864" cy="4174231"/>
        </p:xfrm>
        <a:graphic>
          <a:graphicData uri="http://schemas.openxmlformats.org/drawingml/2006/table">
            <a:tbl>
              <a:tblPr>
                <a:tableStyleId>{5C22544A-7EE6-4342-B048-85BDC9FD1C3A}</a:tableStyleId>
              </a:tblPr>
              <a:tblGrid>
                <a:gridCol w="988714">
                  <a:extLst>
                    <a:ext uri="{9D8B030D-6E8A-4147-A177-3AD203B41FA5}">
                      <a16:colId xmlns:a16="http://schemas.microsoft.com/office/drawing/2014/main" val="20000"/>
                    </a:ext>
                  </a:extLst>
                </a:gridCol>
                <a:gridCol w="819150">
                  <a:extLst>
                    <a:ext uri="{9D8B030D-6E8A-4147-A177-3AD203B41FA5}">
                      <a16:colId xmlns:a16="http://schemas.microsoft.com/office/drawing/2014/main" val="20004"/>
                    </a:ext>
                  </a:extLst>
                </a:gridCol>
              </a:tblGrid>
              <a:tr h="643010">
                <a:tc>
                  <a:txBody>
                    <a:bodyPr/>
                    <a:lstStyle/>
                    <a:p>
                      <a:pPr algn="ctr"/>
                      <a:r>
                        <a:rPr lang="en-NZ" sz="1000" b="1" dirty="0">
                          <a:solidFill>
                            <a:schemeClr val="tx2"/>
                          </a:solidFill>
                          <a:latin typeface="Barlow"/>
                          <a:cs typeface="Calibri" panose="020F0502020204030204" pitchFamily="34" charset="0"/>
                        </a:rPr>
                        <a:t>Total</a:t>
                      </a:r>
                    </a:p>
                    <a:p>
                      <a:pPr algn="ctr"/>
                      <a:r>
                        <a:rPr lang="en-IN" sz="1000" b="1" i="0" u="none" strike="noStrike" baseline="0" dirty="0">
                          <a:solidFill>
                            <a:schemeClr val="tx2"/>
                          </a:solidFill>
                          <a:effectLst/>
                          <a:latin typeface="Barlow"/>
                          <a:cs typeface="Calibri" panose="020F0502020204030204" pitchFamily="34" charset="0"/>
                        </a:rPr>
                        <a:t>Athletics </a:t>
                      </a:r>
                      <a:r>
                        <a:rPr lang="en-US" sz="1000" b="1" i="0" u="none" strike="noStrike" baseline="0" dirty="0">
                          <a:solidFill>
                            <a:schemeClr val="tx2"/>
                          </a:solidFill>
                          <a:effectLst/>
                          <a:latin typeface="Barlow"/>
                          <a:cs typeface="+mn-cs"/>
                        </a:rPr>
                        <a:t>2021</a:t>
                      </a:r>
                      <a:endParaRPr lang="en-NZ" sz="1000" b="1" dirty="0">
                        <a:solidFill>
                          <a:schemeClr val="tx2"/>
                        </a:solidFill>
                        <a:latin typeface="Barlow"/>
                        <a:cs typeface="Calibri" panose="020F0502020204030204" pitchFamily="34" charset="0"/>
                      </a:endParaRPr>
                    </a:p>
                  </a:txBody>
                  <a:tcPr marL="9525" marR="9525" marT="9525"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000" b="0" dirty="0">
                          <a:solidFill>
                            <a:schemeClr val="tx1">
                              <a:lumMod val="65000"/>
                              <a:lumOff val="35000"/>
                            </a:schemeClr>
                          </a:solidFill>
                          <a:latin typeface="Barlow"/>
                          <a:cs typeface="Calibri" panose="020F0502020204030204" pitchFamily="34" charset="0"/>
                        </a:rPr>
                        <a:t>All Sports</a:t>
                      </a:r>
                    </a:p>
                    <a:p>
                      <a:pPr algn="ctr"/>
                      <a:r>
                        <a:rPr lang="en-NZ" sz="1000" b="0" dirty="0">
                          <a:solidFill>
                            <a:schemeClr val="tx1">
                              <a:lumMod val="65000"/>
                              <a:lumOff val="35000"/>
                            </a:schemeClr>
                          </a:solidFill>
                          <a:latin typeface="Barlow"/>
                          <a:cs typeface="Calibri" panose="020F0502020204030204" pitchFamily="34" charset="0"/>
                        </a:rPr>
                        <a:t>2020/21</a:t>
                      </a:r>
                      <a:endParaRPr lang="en-US" sz="1000" b="0" i="0" u="none" strike="noStrike" dirty="0">
                        <a:solidFill>
                          <a:schemeClr val="tx1">
                            <a:lumMod val="65000"/>
                            <a:lumOff val="35000"/>
                          </a:schemeClr>
                        </a:solidFill>
                        <a:effectLst/>
                        <a:latin typeface="Barlow"/>
                      </a:endParaRPr>
                    </a:p>
                  </a:txBody>
                  <a:tcPr marL="9525" marR="9525" marT="9525"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5283">
                <a:tc>
                  <a:txBody>
                    <a:bodyPr/>
                    <a:lstStyle/>
                    <a:p>
                      <a:pPr algn="ctr" fontAlgn="b"/>
                      <a:r>
                        <a:rPr lang="en-US" sz="1050" b="1" i="0" u="none" strike="noStrike" dirty="0">
                          <a:solidFill>
                            <a:schemeClr val="tx2"/>
                          </a:solidFill>
                          <a:effectLst/>
                          <a:latin typeface="Barlow"/>
                        </a:rPr>
                        <a:t>86%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chemeClr val="tx1">
                              <a:lumMod val="65000"/>
                              <a:lumOff val="35000"/>
                            </a:schemeClr>
                          </a:solidFill>
                          <a:effectLst/>
                          <a:latin typeface="Barlow"/>
                        </a:rPr>
                        <a:t>91%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5283">
                <a:tc>
                  <a:txBody>
                    <a:bodyPr/>
                    <a:lstStyle/>
                    <a:p>
                      <a:pPr algn="ctr" fontAlgn="b"/>
                      <a:endParaRPr lang="en-US" sz="1050" b="1" i="0" u="none" strike="noStrike" dirty="0">
                        <a:solidFill>
                          <a:schemeClr val="tx2"/>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chemeClr val="tx1">
                            <a:lumMod val="65000"/>
                            <a:lumOff val="35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37137">
                <a:tc>
                  <a:txBody>
                    <a:bodyPr/>
                    <a:lstStyle/>
                    <a:p>
                      <a:pPr algn="ctr" fontAlgn="b"/>
                      <a:endParaRPr lang="en-US" sz="1050" b="1" i="0" u="none" strike="noStrike" dirty="0">
                        <a:solidFill>
                          <a:schemeClr val="tx2"/>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chemeClr val="tx1">
                            <a:lumMod val="65000"/>
                            <a:lumOff val="35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5283">
                <a:tc>
                  <a:txBody>
                    <a:bodyPr/>
                    <a:lstStyle/>
                    <a:p>
                      <a:pPr algn="ctr" fontAlgn="b"/>
                      <a:r>
                        <a:rPr lang="en-US" sz="1050" b="1" i="0" u="none" strike="noStrike" dirty="0">
                          <a:solidFill>
                            <a:schemeClr val="tx2"/>
                          </a:solidFill>
                          <a:effectLst/>
                          <a:latin typeface="Barlow"/>
                        </a:rPr>
                        <a:t>90%</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chemeClr val="tx1">
                              <a:lumMod val="65000"/>
                              <a:lumOff val="35000"/>
                            </a:schemeClr>
                          </a:solidFill>
                          <a:effectLst/>
                          <a:latin typeface="Barlow"/>
                        </a:rPr>
                        <a:t>89%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5310">
                <a:tc>
                  <a:txBody>
                    <a:bodyPr/>
                    <a:lstStyle/>
                    <a:p>
                      <a:pPr algn="ctr" fontAlgn="b"/>
                      <a:endParaRPr lang="en-US" sz="1050" b="1" i="0" u="none" strike="noStrike" dirty="0">
                        <a:solidFill>
                          <a:schemeClr val="tx2"/>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chemeClr val="tx1">
                            <a:lumMod val="65000"/>
                            <a:lumOff val="35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5283">
                <a:tc>
                  <a:txBody>
                    <a:bodyPr/>
                    <a:lstStyle/>
                    <a:p>
                      <a:pPr algn="ctr" fontAlgn="b"/>
                      <a:r>
                        <a:rPr lang="en-US" sz="1050" b="1" i="0" u="none" strike="noStrike" dirty="0">
                          <a:solidFill>
                            <a:schemeClr val="tx2"/>
                          </a:solidFill>
                          <a:effectLst/>
                          <a:latin typeface="Barlow"/>
                        </a:rPr>
                        <a:t>16%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chemeClr val="tx1">
                              <a:lumMod val="65000"/>
                              <a:lumOff val="35000"/>
                            </a:schemeClr>
                          </a:solidFill>
                          <a:effectLst/>
                          <a:latin typeface="Barlow"/>
                        </a:rPr>
                        <a:t>19%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22359">
                <a:tc>
                  <a:txBody>
                    <a:bodyPr/>
                    <a:lstStyle/>
                    <a:p>
                      <a:pPr algn="ctr" fontAlgn="b"/>
                      <a:endParaRPr lang="en-US" sz="1050" b="1" i="0" u="none" strike="noStrike" dirty="0">
                        <a:solidFill>
                          <a:schemeClr val="tx2"/>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chemeClr val="tx1">
                            <a:lumMod val="65000"/>
                            <a:lumOff val="35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5283">
                <a:tc>
                  <a:txBody>
                    <a:bodyPr/>
                    <a:lstStyle/>
                    <a:p>
                      <a:pPr algn="ctr" fontAlgn="b"/>
                      <a:r>
                        <a:rPr lang="en-US" sz="1050" b="1" i="0" u="none" strike="noStrike" dirty="0">
                          <a:solidFill>
                            <a:schemeClr val="tx2"/>
                          </a:solidFill>
                          <a:effectLst/>
                          <a:latin typeface="Barlow"/>
                        </a:rPr>
                        <a:t>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chemeClr val="tx1">
                              <a:lumMod val="65000"/>
                              <a:lumOff val="35000"/>
                            </a:schemeClr>
                          </a:solidFill>
                          <a:effectLst/>
                          <a:latin typeface="Barlow"/>
                        </a:rPr>
                        <a:t>4%</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aphicFrame>
        <p:nvGraphicFramePr>
          <p:cNvPr id="2" name="cht1"/>
          <p:cNvGraphicFramePr>
            <a:graphicFrameLocks/>
          </p:cNvGraphicFramePr>
          <p:nvPr>
            <p:extLst>
              <p:ext uri="{D42A27DB-BD31-4B8C-83A1-F6EECF244321}">
                <p14:modId xmlns:p14="http://schemas.microsoft.com/office/powerpoint/2010/main" val="1864366329"/>
              </p:ext>
            </p:extLst>
          </p:nvPr>
        </p:nvGraphicFramePr>
        <p:xfrm>
          <a:off x="1068224" y="2020187"/>
          <a:ext cx="7151949" cy="4263656"/>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p:nvPr/>
        </p:nvCxnSpPr>
        <p:spPr>
          <a:xfrm>
            <a:off x="1331240" y="3153172"/>
            <a:ext cx="10398548" cy="0"/>
          </a:xfrm>
          <a:prstGeom prst="line">
            <a:avLst/>
          </a:prstGeom>
          <a:ln>
            <a:solidFill>
              <a:schemeClr val="bg2"/>
            </a:solidFill>
            <a:prstDash val="dash"/>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725D9EAB-0B9D-4647-B21C-0B225E4BF7B7}"/>
              </a:ext>
            </a:extLst>
          </p:cNvPr>
          <p:cNvSpPr/>
          <p:nvPr/>
        </p:nvSpPr>
        <p:spPr>
          <a:xfrm>
            <a:off x="414217" y="673026"/>
            <a:ext cx="11230387" cy="738664"/>
          </a:xfrm>
          <a:prstGeom prst="rect">
            <a:avLst/>
          </a:prstGeom>
        </p:spPr>
        <p:txBody>
          <a:bodyPr wrap="square">
            <a:spAutoFit/>
          </a:bodyPr>
          <a:lstStyle/>
          <a:p>
            <a:r>
              <a:rPr lang="en-NZ" sz="1400" dirty="0">
                <a:solidFill>
                  <a:schemeClr val="tx1">
                    <a:lumMod val="65000"/>
                    <a:lumOff val="35000"/>
                  </a:schemeClr>
                </a:solidFill>
                <a:latin typeface="Barlow"/>
              </a:rPr>
              <a:t>Overall, Athletics respondents are positive about their club’s environment. Compared with the All Sports 2020/21 average, Athletics respondents are less likely to agree their </a:t>
            </a:r>
            <a:r>
              <a:rPr lang="en-NZ" sz="1400" i="1" dirty="0">
                <a:solidFill>
                  <a:schemeClr val="tx1">
                    <a:lumMod val="65000"/>
                    <a:lumOff val="35000"/>
                  </a:schemeClr>
                </a:solidFill>
                <a:latin typeface="Barlow"/>
              </a:rPr>
              <a:t>coach supports young people to grow their confidence.  </a:t>
            </a:r>
            <a:r>
              <a:rPr lang="en-NZ" sz="1400" dirty="0">
                <a:solidFill>
                  <a:schemeClr val="tx1">
                    <a:lumMod val="65000"/>
                    <a:lumOff val="35000"/>
                  </a:schemeClr>
                </a:solidFill>
                <a:latin typeface="Barlow"/>
              </a:rPr>
              <a:t>However, they are also less likely to say that </a:t>
            </a:r>
            <a:r>
              <a:rPr lang="en-NZ" sz="1400" i="1" dirty="0">
                <a:solidFill>
                  <a:schemeClr val="tx1">
                    <a:lumMod val="65000"/>
                    <a:lumOff val="35000"/>
                  </a:schemeClr>
                </a:solidFill>
                <a:latin typeface="Barlow"/>
              </a:rPr>
              <a:t>their club focuses too much on certain participants/ teams </a:t>
            </a:r>
            <a:r>
              <a:rPr lang="en-NZ" sz="1400" dirty="0">
                <a:solidFill>
                  <a:schemeClr val="tx1">
                    <a:lumMod val="65000"/>
                    <a:lumOff val="35000"/>
                  </a:schemeClr>
                </a:solidFill>
                <a:latin typeface="Barlow"/>
              </a:rPr>
              <a:t>and </a:t>
            </a:r>
            <a:r>
              <a:rPr lang="en-NZ" sz="1400" i="1" dirty="0">
                <a:solidFill>
                  <a:schemeClr val="tx1">
                    <a:lumMod val="65000"/>
                    <a:lumOff val="35000"/>
                  </a:schemeClr>
                </a:solidFill>
                <a:latin typeface="Barlow"/>
              </a:rPr>
              <a:t>they feel pressure to train more than they would like to. </a:t>
            </a:r>
            <a:endParaRPr lang="en-NZ" sz="1400" dirty="0">
              <a:solidFill>
                <a:schemeClr val="tx1">
                  <a:lumMod val="65000"/>
                  <a:lumOff val="35000"/>
                </a:schemeClr>
              </a:solidFill>
              <a:latin typeface="Barlow"/>
            </a:endParaRPr>
          </a:p>
        </p:txBody>
      </p:sp>
      <p:sp>
        <p:nvSpPr>
          <p:cNvPr id="8" name="Footer Placeholder 5"/>
          <p:cNvSpPr txBox="1">
            <a:spLocks/>
          </p:cNvSpPr>
          <p:nvPr/>
        </p:nvSpPr>
        <p:spPr>
          <a:xfrm>
            <a:off x="499821" y="6280598"/>
            <a:ext cx="4662584" cy="447876"/>
          </a:xfrm>
          <a:prstGeom prst="rect">
            <a:avLst/>
          </a:prstGeom>
          <a:solidFill>
            <a:schemeClr val="bg1"/>
          </a:solidFill>
        </p:spPr>
        <p:txBody>
          <a:bodyPr anchor="b"/>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spcBef>
                <a:spcPts val="0"/>
              </a:spcBef>
            </a:pPr>
            <a:r>
              <a:rPr lang="en-NZ" sz="800" dirty="0">
                <a:solidFill>
                  <a:schemeClr val="tx1">
                    <a:lumMod val="65000"/>
                    <a:lumOff val="35000"/>
                  </a:schemeClr>
                </a:solidFill>
                <a:latin typeface="Barlow"/>
              </a:rPr>
              <a:t>Base: </a:t>
            </a:r>
            <a:r>
              <a:rPr lang="en-US" sz="800" dirty="0">
                <a:solidFill>
                  <a:schemeClr val="tx1">
                    <a:lumMod val="65000"/>
                    <a:lumOff val="35000"/>
                  </a:schemeClr>
                </a:solidFill>
                <a:latin typeface="Barlow"/>
              </a:rPr>
              <a:t>All respondents (Excluding Don't know/not applicable)</a:t>
            </a:r>
          </a:p>
          <a:p>
            <a:pPr>
              <a:spcBef>
                <a:spcPts val="0"/>
              </a:spcBef>
            </a:pPr>
            <a:r>
              <a:rPr lang="en-NZ" sz="800" dirty="0">
                <a:solidFill>
                  <a:schemeClr val="tx1">
                    <a:lumMod val="65000"/>
                    <a:lumOff val="35000"/>
                  </a:schemeClr>
                </a:solidFill>
                <a:latin typeface="Barlow"/>
              </a:rPr>
              <a:t>Q54. To what extent do you agree or disagree on the following… </a:t>
            </a:r>
          </a:p>
          <a:p>
            <a:pPr>
              <a:spcBef>
                <a:spcPts val="0"/>
              </a:spcBef>
            </a:pPr>
            <a:r>
              <a:rPr lang="en-NZ" sz="800" dirty="0">
                <a:solidFill>
                  <a:schemeClr val="tx1">
                    <a:lumMod val="65000"/>
                    <a:lumOff val="35000"/>
                  </a:schemeClr>
                </a:solidFill>
                <a:latin typeface="Barlow"/>
              </a:rPr>
              <a:t>^ Only asked of those aged 18 and under</a:t>
            </a:r>
            <a:endParaRPr lang="en-US" sz="800" dirty="0">
              <a:solidFill>
                <a:schemeClr val="tx1">
                  <a:lumMod val="65000"/>
                  <a:lumOff val="35000"/>
                </a:schemeClr>
              </a:solidFill>
              <a:latin typeface="Barlow"/>
            </a:endParaRPr>
          </a:p>
        </p:txBody>
      </p:sp>
      <p:sp>
        <p:nvSpPr>
          <p:cNvPr id="10" name="Text Placeholder 4"/>
          <p:cNvSpPr txBox="1">
            <a:spLocks/>
          </p:cNvSpPr>
          <p:nvPr/>
        </p:nvSpPr>
        <p:spPr bwMode="auto">
          <a:xfrm>
            <a:off x="8349330" y="1535336"/>
            <a:ext cx="2049779" cy="27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ctr" anchorCtr="0" compatLnSpc="1">
            <a:prstTxWarp prst="textNoShape">
              <a:avLst/>
            </a:prstTxWarp>
          </a:bodyPr>
          <a:lstStyle>
            <a:lvl1pPr marL="0" indent="0" algn="l" defTabSz="457200" rtl="0" eaLnBrk="1" fontAlgn="base" hangingPunct="1">
              <a:spcBef>
                <a:spcPts val="0"/>
              </a:spcBef>
              <a:spcAft>
                <a:spcPct val="0"/>
              </a:spcAft>
              <a:buClr>
                <a:schemeClr val="tx2"/>
              </a:buClr>
              <a:buFont typeface="Arial" charset="0"/>
              <a:buNone/>
              <a:defRPr sz="1800" b="0" kern="1200" baseline="0">
                <a:solidFill>
                  <a:schemeClr val="tx2"/>
                </a:solidFill>
                <a:latin typeface="+mn-lt"/>
                <a:ea typeface="ＭＳ Ｐゴシック" charset="0"/>
                <a:cs typeface="ＭＳ Ｐゴシック" charset="0"/>
              </a:defRPr>
            </a:lvl1pPr>
            <a:lvl2pPr marL="457200" indent="0" algn="l" defTabSz="569913" rtl="0" eaLnBrk="1" fontAlgn="base" hangingPunct="1">
              <a:spcBef>
                <a:spcPts val="800"/>
              </a:spcBef>
              <a:spcAft>
                <a:spcPct val="0"/>
              </a:spcAft>
              <a:buClr>
                <a:schemeClr val="tx2"/>
              </a:buClr>
              <a:buFont typeface="Arial" charset="0"/>
              <a:buNone/>
              <a:defRPr sz="2000" b="1" kern="1200">
                <a:solidFill>
                  <a:schemeClr val="tx2"/>
                </a:solidFill>
                <a:latin typeface="+mn-lt"/>
                <a:ea typeface="ＭＳ Ｐゴシック" charset="0"/>
                <a:cs typeface="+mn-cs"/>
              </a:defRPr>
            </a:lvl2pPr>
            <a:lvl3pPr marL="914400" indent="0" algn="l" defTabSz="457200" rtl="0" eaLnBrk="1" fontAlgn="base" hangingPunct="1">
              <a:spcBef>
                <a:spcPts val="700"/>
              </a:spcBef>
              <a:spcAft>
                <a:spcPct val="0"/>
              </a:spcAft>
              <a:buClr>
                <a:schemeClr val="tx2"/>
              </a:buClr>
              <a:buFont typeface="Arial" charset="0"/>
              <a:buNone/>
              <a:defRPr sz="1800" b="1" kern="1200">
                <a:solidFill>
                  <a:schemeClr val="tx2"/>
                </a:solidFill>
                <a:latin typeface="+mn-lt"/>
                <a:ea typeface="ＭＳ Ｐゴシック" charset="0"/>
                <a:cs typeface="+mn-cs"/>
              </a:defRPr>
            </a:lvl3pPr>
            <a:lvl4pPr marL="1371600" indent="0" algn="l" defTabSz="211138"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4pPr>
            <a:lvl5pPr marL="1828800" indent="0" algn="l" defTabSz="457200"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buClr>
                <a:srgbClr val="000000"/>
              </a:buClr>
            </a:pPr>
            <a:r>
              <a:rPr lang="en-US" sz="900" b="1" dirty="0">
                <a:latin typeface="Barlow"/>
              </a:rPr>
              <a:t>% Agree or strongly agree</a:t>
            </a:r>
          </a:p>
        </p:txBody>
      </p:sp>
      <p:sp>
        <p:nvSpPr>
          <p:cNvPr id="12" name="TextBox 11"/>
          <p:cNvSpPr txBox="1"/>
          <p:nvPr/>
        </p:nvSpPr>
        <p:spPr>
          <a:xfrm>
            <a:off x="1412179" y="1815189"/>
            <a:ext cx="1109599" cy="230832"/>
          </a:xfrm>
          <a:prstGeom prst="rect">
            <a:avLst/>
          </a:prstGeom>
          <a:noFill/>
        </p:spPr>
        <p:txBody>
          <a:bodyPr wrap="none" rtlCol="0">
            <a:spAutoFit/>
          </a:bodyPr>
          <a:lstStyle/>
          <a:p>
            <a:pPr algn="ctr"/>
            <a:r>
              <a:rPr lang="en-US" sz="900" b="1" dirty="0">
                <a:latin typeface="Barlow"/>
                <a:cs typeface="Arial"/>
              </a:rPr>
              <a:t>18 and under only^</a:t>
            </a:r>
            <a:endParaRPr lang="en-US" sz="900" dirty="0">
              <a:latin typeface="Barlow"/>
              <a:cs typeface="Arial"/>
            </a:endParaRPr>
          </a:p>
        </p:txBody>
      </p:sp>
      <p:sp>
        <p:nvSpPr>
          <p:cNvPr id="13" name="TextBox 12"/>
          <p:cNvSpPr txBox="1"/>
          <p:nvPr/>
        </p:nvSpPr>
        <p:spPr>
          <a:xfrm>
            <a:off x="1340845" y="3226899"/>
            <a:ext cx="1252266" cy="230832"/>
          </a:xfrm>
          <a:prstGeom prst="rect">
            <a:avLst/>
          </a:prstGeom>
          <a:noFill/>
        </p:spPr>
        <p:txBody>
          <a:bodyPr wrap="none" rtlCol="0">
            <a:spAutoFit/>
          </a:bodyPr>
          <a:lstStyle/>
          <a:p>
            <a:pPr algn="ctr"/>
            <a:r>
              <a:rPr lang="en-US" sz="900" b="1" dirty="0">
                <a:latin typeface="Barlow"/>
                <a:cs typeface="Arial"/>
              </a:rPr>
              <a:t>Parents and players</a:t>
            </a:r>
            <a:endParaRPr lang="en-US" sz="900" dirty="0">
              <a:latin typeface="Barlow"/>
              <a:cs typeface="Arial"/>
            </a:endParaRPr>
          </a:p>
        </p:txBody>
      </p:sp>
      <p:sp>
        <p:nvSpPr>
          <p:cNvPr id="19" name="Title 1"/>
          <p:cNvSpPr txBox="1">
            <a:spLocks/>
          </p:cNvSpPr>
          <p:nvPr/>
        </p:nvSpPr>
        <p:spPr>
          <a:xfrm>
            <a:off x="414217" y="15640"/>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NZ" sz="2800" b="1" dirty="0">
                <a:solidFill>
                  <a:srgbClr val="9C132A"/>
                </a:solidFill>
                <a:latin typeface="Barlow"/>
                <a:ea typeface="Barlow Black" charset="0"/>
                <a:cs typeface="Arial" panose="020B0604020202020204" pitchFamily="34" charset="0"/>
              </a:rPr>
              <a:t>Club environment</a:t>
            </a:r>
          </a:p>
        </p:txBody>
      </p:sp>
      <p:sp>
        <p:nvSpPr>
          <p:cNvPr id="23" name="TextBox 22"/>
          <p:cNvSpPr txBox="1"/>
          <p:nvPr/>
        </p:nvSpPr>
        <p:spPr>
          <a:xfrm>
            <a:off x="8220174" y="6291263"/>
            <a:ext cx="3290446" cy="553998"/>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endParaRPr lang="en-NZ" sz="800" dirty="0">
              <a:solidFill>
                <a:schemeClr val="tx1">
                  <a:lumMod val="65000"/>
                  <a:lumOff val="35000"/>
                </a:schemeClr>
              </a:solidFill>
              <a:latin typeface="Barlow"/>
              <a:sym typeface="Wingdings 3"/>
            </a:endParaRPr>
          </a:p>
          <a:p>
            <a:r>
              <a:rPr lang="en-NZ" sz="800" dirty="0">
                <a:latin typeface="Barlow"/>
                <a:sym typeface="Wingdings 3"/>
              </a:rPr>
              <a:t> </a:t>
            </a:r>
            <a:r>
              <a:rPr lang="en-NZ" sz="800" dirty="0">
                <a:solidFill>
                  <a:schemeClr val="tx1">
                    <a:lumMod val="65000"/>
                    <a:lumOff val="35000"/>
                  </a:schemeClr>
                </a:solidFill>
                <a:latin typeface="Barlow"/>
                <a:sym typeface="Wingdings 3"/>
              </a:rPr>
              <a:t>Significantly higher/lower than Total </a:t>
            </a:r>
            <a:r>
              <a:rPr lang="en-NZ" sz="800" dirty="0">
                <a:solidFill>
                  <a:schemeClr val="tx1">
                    <a:lumMod val="65000"/>
                    <a:lumOff val="35000"/>
                  </a:schemeClr>
                </a:solidFill>
                <a:latin typeface="Barlow"/>
              </a:rPr>
              <a:t>Athletics </a:t>
            </a:r>
            <a:r>
              <a:rPr lang="en-NZ" sz="800" dirty="0">
                <a:solidFill>
                  <a:schemeClr val="tx1">
                    <a:lumMod val="65000"/>
                    <a:lumOff val="35000"/>
                  </a:schemeClr>
                </a:solidFill>
                <a:latin typeface="Barlow"/>
                <a:sym typeface="Wingdings 3"/>
              </a:rPr>
              <a:t>2017</a:t>
            </a:r>
            <a:endParaRPr lang="en-NZ" sz="800" dirty="0">
              <a:latin typeface="Barlow"/>
              <a:sym typeface="Wingdings 3"/>
            </a:endParaRPr>
          </a:p>
          <a:p>
            <a:r>
              <a:rPr lang="en-NZ" sz="1400" b="1" dirty="0">
                <a:solidFill>
                  <a:srgbClr val="218535"/>
                </a:solidFill>
                <a:latin typeface="Barlow"/>
                <a:cs typeface="Arial"/>
                <a:sym typeface="Wingdings 3"/>
              </a:rPr>
              <a:t>□</a:t>
            </a:r>
            <a:r>
              <a:rPr lang="en-NZ" sz="1400" b="1" dirty="0">
                <a:solidFill>
                  <a:schemeClr val="accent5"/>
                </a:solidFill>
                <a:latin typeface="Barlow"/>
                <a:cs typeface="Arial"/>
                <a:sym typeface="Wingdings 3"/>
              </a:rPr>
              <a:t>□ </a:t>
            </a:r>
            <a:r>
              <a:rPr lang="en-NZ" sz="800" dirty="0">
                <a:solidFill>
                  <a:schemeClr val="tx1">
                    <a:lumMod val="65000"/>
                    <a:lumOff val="35000"/>
                  </a:schemeClr>
                </a:solidFill>
                <a:latin typeface="Barlow"/>
                <a:sym typeface="Wingdings 3"/>
              </a:rPr>
              <a:t>Significantly higher/lower than All Sports 2020/21</a:t>
            </a:r>
            <a:endParaRPr lang="en-NZ" sz="800" dirty="0">
              <a:solidFill>
                <a:schemeClr val="tx1">
                  <a:lumMod val="65000"/>
                  <a:lumOff val="35000"/>
                </a:schemeClr>
              </a:solidFill>
              <a:latin typeface="Barlow"/>
            </a:endParaRPr>
          </a:p>
        </p:txBody>
      </p:sp>
      <p:sp>
        <p:nvSpPr>
          <p:cNvPr id="25" name="Rectangle 24"/>
          <p:cNvSpPr/>
          <p:nvPr/>
        </p:nvSpPr>
        <p:spPr>
          <a:xfrm>
            <a:off x="8725336" y="5399543"/>
            <a:ext cx="475049" cy="255597"/>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26" name="Rectangle 25"/>
          <p:cNvSpPr/>
          <p:nvPr/>
        </p:nvSpPr>
        <p:spPr>
          <a:xfrm>
            <a:off x="8725336" y="2336284"/>
            <a:ext cx="475049" cy="255597"/>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18" name="Rectangle 17">
            <a:extLst>
              <a:ext uri="{FF2B5EF4-FFF2-40B4-BE49-F238E27FC236}">
                <a16:creationId xmlns:a16="http://schemas.microsoft.com/office/drawing/2014/main" id="{272DA48B-D8C2-408A-A2F9-5B5A60385CF3}"/>
              </a:ext>
            </a:extLst>
          </p:cNvPr>
          <p:cNvSpPr/>
          <p:nvPr/>
        </p:nvSpPr>
        <p:spPr>
          <a:xfrm>
            <a:off x="8725336" y="4633830"/>
            <a:ext cx="475049" cy="255597"/>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Tree>
    <p:extLst>
      <p:ext uri="{BB962C8B-B14F-4D97-AF65-F5344CB8AC3E}">
        <p14:creationId xmlns:p14="http://schemas.microsoft.com/office/powerpoint/2010/main" val="2573989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bl1"/>
          <p:cNvGraphicFramePr>
            <a:graphicFrameLocks noGrp="1"/>
          </p:cNvGraphicFramePr>
          <p:nvPr>
            <p:extLst>
              <p:ext uri="{D42A27DB-BD31-4B8C-83A1-F6EECF244321}">
                <p14:modId xmlns:p14="http://schemas.microsoft.com/office/powerpoint/2010/main" val="4045085634"/>
              </p:ext>
            </p:extLst>
          </p:nvPr>
        </p:nvGraphicFramePr>
        <p:xfrm>
          <a:off x="8489542" y="1550712"/>
          <a:ext cx="2676134" cy="4102502"/>
        </p:xfrm>
        <a:graphic>
          <a:graphicData uri="http://schemas.openxmlformats.org/drawingml/2006/table">
            <a:tbl>
              <a:tblPr>
                <a:tableStyleId>{5C22544A-7EE6-4342-B048-85BDC9FD1C3A}</a:tableStyleId>
              </a:tblPr>
              <a:tblGrid>
                <a:gridCol w="902790">
                  <a:extLst>
                    <a:ext uri="{9D8B030D-6E8A-4147-A177-3AD203B41FA5}">
                      <a16:colId xmlns:a16="http://schemas.microsoft.com/office/drawing/2014/main" val="20000"/>
                    </a:ext>
                  </a:extLst>
                </a:gridCol>
                <a:gridCol w="886672">
                  <a:extLst>
                    <a:ext uri="{9D8B030D-6E8A-4147-A177-3AD203B41FA5}">
                      <a16:colId xmlns:a16="http://schemas.microsoft.com/office/drawing/2014/main" val="1363143198"/>
                    </a:ext>
                  </a:extLst>
                </a:gridCol>
                <a:gridCol w="886672">
                  <a:extLst>
                    <a:ext uri="{9D8B030D-6E8A-4147-A177-3AD203B41FA5}">
                      <a16:colId xmlns:a16="http://schemas.microsoft.com/office/drawing/2014/main" val="2908140070"/>
                    </a:ext>
                  </a:extLst>
                </a:gridCol>
              </a:tblGrid>
              <a:tr h="582863">
                <a:tc>
                  <a:txBody>
                    <a:bodyPr/>
                    <a:lstStyle/>
                    <a:p>
                      <a:pPr algn="ctr"/>
                      <a:r>
                        <a:rPr lang="en-NZ" sz="1000" b="1" dirty="0">
                          <a:solidFill>
                            <a:schemeClr val="tx2"/>
                          </a:solidFill>
                          <a:latin typeface="Barlow"/>
                          <a:cs typeface="Calibri" panose="020F0502020204030204" pitchFamily="34" charset="0"/>
                        </a:rPr>
                        <a:t>Total</a:t>
                      </a:r>
                    </a:p>
                    <a:p>
                      <a:pPr algn="ctr"/>
                      <a:r>
                        <a:rPr lang="en-IN" sz="1000" b="1" i="0" u="none" strike="noStrike" baseline="0" dirty="0">
                          <a:solidFill>
                            <a:schemeClr val="tx2"/>
                          </a:solidFill>
                          <a:effectLst/>
                          <a:latin typeface="Barlow"/>
                          <a:cs typeface="Calibri" panose="020F0502020204030204" pitchFamily="34" charset="0"/>
                        </a:rPr>
                        <a:t>Athletics</a:t>
                      </a:r>
                    </a:p>
                    <a:p>
                      <a:pPr algn="ctr"/>
                      <a:r>
                        <a:rPr lang="en-US" sz="1000" b="1" i="0" u="none" strike="noStrike" baseline="0" dirty="0">
                          <a:solidFill>
                            <a:schemeClr val="tx2"/>
                          </a:solidFill>
                          <a:effectLst/>
                          <a:latin typeface="Barlow"/>
                          <a:cs typeface="+mn-cs"/>
                        </a:rPr>
                        <a:t>2021</a:t>
                      </a:r>
                      <a:endParaRPr lang="en-NZ" sz="1000" b="1" dirty="0">
                        <a:solidFill>
                          <a:schemeClr val="tx2"/>
                        </a:solidFill>
                        <a:latin typeface="Barlow"/>
                        <a:cs typeface="Calibri" panose="020F0502020204030204" pitchFamily="34" charset="0"/>
                      </a:endParaRPr>
                    </a:p>
                  </a:txBody>
                  <a:tcPr marL="9525" marR="9525" marT="9525"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i="0" u="none" strike="noStrike" dirty="0">
                          <a:solidFill>
                            <a:schemeClr val="tx1">
                              <a:lumMod val="65000"/>
                              <a:lumOff val="35000"/>
                            </a:schemeClr>
                          </a:solidFill>
                          <a:effectLst/>
                          <a:latin typeface="Barlow"/>
                        </a:rPr>
                        <a:t>5-12 years</a:t>
                      </a:r>
                    </a:p>
                    <a:p>
                      <a:pPr algn="ctr"/>
                      <a:r>
                        <a:rPr lang="en-US" sz="1000" b="1" i="0" u="none" strike="noStrike" dirty="0">
                          <a:solidFill>
                            <a:schemeClr val="tx1">
                              <a:lumMod val="65000"/>
                              <a:lumOff val="35000"/>
                            </a:schemeClr>
                          </a:solidFill>
                          <a:effectLst/>
                          <a:latin typeface="Barlow"/>
                        </a:rPr>
                        <a:t>2021</a:t>
                      </a:r>
                    </a:p>
                  </a:txBody>
                  <a:tcPr marL="9525" marR="9525" marT="9525"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i="0" u="none" strike="noStrike" dirty="0">
                          <a:solidFill>
                            <a:schemeClr val="tx1">
                              <a:lumMod val="65000"/>
                              <a:lumOff val="35000"/>
                            </a:schemeClr>
                          </a:solidFill>
                          <a:effectLst/>
                          <a:latin typeface="Barlow"/>
                        </a:rPr>
                        <a:t>13-18 years</a:t>
                      </a:r>
                    </a:p>
                    <a:p>
                      <a:pPr algn="ctr"/>
                      <a:r>
                        <a:rPr lang="en-US" sz="1000" b="1" i="0" u="none" strike="noStrike" dirty="0">
                          <a:solidFill>
                            <a:schemeClr val="tx1">
                              <a:lumMod val="65000"/>
                              <a:lumOff val="35000"/>
                            </a:schemeClr>
                          </a:solidFill>
                          <a:effectLst/>
                          <a:latin typeface="Barlow"/>
                        </a:rPr>
                        <a:t>2021</a:t>
                      </a:r>
                    </a:p>
                  </a:txBody>
                  <a:tcPr marL="9525" marR="9525" marT="9525"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4990">
                <a:tc>
                  <a:txBody>
                    <a:bodyPr/>
                    <a:lstStyle/>
                    <a:p>
                      <a:pPr algn="ctr" fontAlgn="b"/>
                      <a:r>
                        <a:rPr lang="en-US" sz="1050" b="1" i="0" u="none" strike="noStrike" dirty="0">
                          <a:solidFill>
                            <a:schemeClr val="tx2"/>
                          </a:solidFill>
                          <a:effectLst/>
                          <a:latin typeface="Barlow"/>
                        </a:rPr>
                        <a:t>86%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chemeClr val="tx1">
                              <a:lumMod val="65000"/>
                              <a:lumOff val="35000"/>
                            </a:schemeClr>
                          </a:solidFill>
                          <a:effectLst/>
                          <a:latin typeface="Barlow"/>
                        </a:rPr>
                        <a:t>84%</a:t>
                      </a:r>
                      <a:r>
                        <a:rPr lang="en-NZ" sz="1050" dirty="0">
                          <a:solidFill>
                            <a:srgbClr val="FF0000"/>
                          </a:solidFill>
                          <a:latin typeface="Barlow"/>
                          <a:sym typeface="Wingdings 3"/>
                        </a:rPr>
                        <a:t></a:t>
                      </a:r>
                      <a:endParaRPr lang="en-US" sz="1050" b="0" i="0" u="none" strike="noStrike" dirty="0">
                        <a:solidFill>
                          <a:schemeClr val="tx1">
                            <a:lumMod val="65000"/>
                            <a:lumOff val="35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chemeClr val="tx1">
                              <a:lumMod val="65000"/>
                              <a:lumOff val="35000"/>
                            </a:schemeClr>
                          </a:solidFill>
                          <a:effectLst/>
                          <a:latin typeface="Barlow"/>
                        </a:rPr>
                        <a:t>91%</a:t>
                      </a:r>
                      <a:r>
                        <a:rPr lang="en-NZ" sz="1050" dirty="0">
                          <a:solidFill>
                            <a:srgbClr val="00B050"/>
                          </a:solidFill>
                          <a:latin typeface="Barlow"/>
                          <a:sym typeface="Wingdings 3"/>
                        </a:rPr>
                        <a:t></a:t>
                      </a:r>
                      <a:endParaRPr lang="en-US" sz="1050" b="0" i="0" u="none" strike="noStrike" dirty="0">
                        <a:solidFill>
                          <a:schemeClr val="tx1">
                            <a:lumMod val="65000"/>
                            <a:lumOff val="35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4990">
                <a:tc>
                  <a:txBody>
                    <a:bodyPr/>
                    <a:lstStyle/>
                    <a:p>
                      <a:pPr algn="ctr" fontAlgn="b"/>
                      <a:endParaRPr lang="en-US" sz="1050" b="1" i="0" u="none" strike="noStrike" dirty="0">
                        <a:solidFill>
                          <a:schemeClr val="tx2"/>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chemeClr val="tx1">
                            <a:lumMod val="65000"/>
                            <a:lumOff val="35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chemeClr val="tx1">
                            <a:lumMod val="65000"/>
                            <a:lumOff val="35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03524">
                <a:tc>
                  <a:txBody>
                    <a:bodyPr/>
                    <a:lstStyle/>
                    <a:p>
                      <a:pPr algn="ctr" fontAlgn="b"/>
                      <a:endParaRPr lang="en-US" sz="1050" b="1" i="0" u="none" strike="noStrike" dirty="0">
                        <a:solidFill>
                          <a:schemeClr val="tx2"/>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chemeClr val="tx1">
                            <a:lumMod val="65000"/>
                            <a:lumOff val="35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chemeClr val="tx1">
                            <a:lumMod val="65000"/>
                            <a:lumOff val="35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64990">
                <a:tc>
                  <a:txBody>
                    <a:bodyPr/>
                    <a:lstStyle/>
                    <a:p>
                      <a:pPr algn="ctr" fontAlgn="b"/>
                      <a:r>
                        <a:rPr lang="en-US" sz="1050" b="1" i="0" u="none" strike="noStrike" dirty="0">
                          <a:solidFill>
                            <a:schemeClr val="tx2"/>
                          </a:solidFill>
                          <a:effectLst/>
                          <a:latin typeface="Barlow"/>
                        </a:rPr>
                        <a:t>90%</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chemeClr val="tx1">
                              <a:lumMod val="65000"/>
                              <a:lumOff val="35000"/>
                            </a:schemeClr>
                          </a:solidFill>
                          <a:effectLst/>
                          <a:latin typeface="Barlow"/>
                        </a:rPr>
                        <a:t>89%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chemeClr val="tx1">
                              <a:lumMod val="65000"/>
                              <a:lumOff val="35000"/>
                            </a:schemeClr>
                          </a:solidFill>
                          <a:effectLst/>
                          <a:latin typeface="Barlow"/>
                        </a:rPr>
                        <a:t>91%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6816">
                <a:tc>
                  <a:txBody>
                    <a:bodyPr/>
                    <a:lstStyle/>
                    <a:p>
                      <a:pPr algn="ctr" fontAlgn="b"/>
                      <a:endParaRPr lang="en-US" sz="1050" b="1" i="0" u="none" strike="noStrike" dirty="0">
                        <a:solidFill>
                          <a:schemeClr val="tx2"/>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chemeClr val="tx1">
                            <a:lumMod val="65000"/>
                            <a:lumOff val="35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chemeClr val="tx1">
                            <a:lumMod val="65000"/>
                            <a:lumOff val="35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64990">
                <a:tc>
                  <a:txBody>
                    <a:bodyPr/>
                    <a:lstStyle/>
                    <a:p>
                      <a:pPr algn="ctr" fontAlgn="b"/>
                      <a:r>
                        <a:rPr lang="en-US" sz="1050" b="1" i="0" u="none" strike="noStrike" dirty="0">
                          <a:solidFill>
                            <a:schemeClr val="tx2"/>
                          </a:solidFill>
                          <a:effectLst/>
                          <a:latin typeface="Barlow"/>
                        </a:rPr>
                        <a:t>16%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chemeClr val="tx1">
                              <a:lumMod val="65000"/>
                              <a:lumOff val="35000"/>
                            </a:schemeClr>
                          </a:solidFill>
                          <a:effectLst/>
                          <a:latin typeface="Barlow"/>
                        </a:rPr>
                        <a:t>15%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chemeClr val="tx1">
                              <a:lumMod val="65000"/>
                              <a:lumOff val="35000"/>
                            </a:schemeClr>
                          </a:solidFill>
                          <a:effectLst/>
                          <a:latin typeface="Barlow"/>
                        </a:rPr>
                        <a:t>17%</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94349">
                <a:tc>
                  <a:txBody>
                    <a:bodyPr/>
                    <a:lstStyle/>
                    <a:p>
                      <a:pPr algn="ctr" fontAlgn="b"/>
                      <a:endParaRPr lang="en-US" sz="1050" b="1" i="0" u="none" strike="noStrike" dirty="0">
                        <a:solidFill>
                          <a:schemeClr val="tx2"/>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chemeClr val="tx1">
                            <a:lumMod val="65000"/>
                            <a:lumOff val="35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chemeClr val="tx1">
                            <a:lumMod val="65000"/>
                            <a:lumOff val="35000"/>
                          </a:schemeClr>
                        </a:solidFill>
                        <a:effectLst/>
                        <a:latin typeface="Barlow"/>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64990">
                <a:tc>
                  <a:txBody>
                    <a:bodyPr/>
                    <a:lstStyle/>
                    <a:p>
                      <a:pPr algn="ctr" fontAlgn="b"/>
                      <a:r>
                        <a:rPr lang="en-US" sz="1050" b="1" i="0" u="none" strike="noStrike" dirty="0">
                          <a:solidFill>
                            <a:schemeClr val="tx2"/>
                          </a:solidFill>
                          <a:effectLst/>
                          <a:latin typeface="Barlow"/>
                        </a:rPr>
                        <a:t>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chemeClr val="tx1">
                              <a:lumMod val="65000"/>
                              <a:lumOff val="35000"/>
                            </a:schemeClr>
                          </a:solidFill>
                          <a:effectLst/>
                          <a:latin typeface="Barlow"/>
                        </a:rPr>
                        <a:t>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chemeClr val="tx1">
                              <a:lumMod val="65000"/>
                              <a:lumOff val="35000"/>
                            </a:schemeClr>
                          </a:solidFill>
                          <a:effectLst/>
                          <a:latin typeface="Barlow"/>
                        </a:rPr>
                        <a:t>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aphicFrame>
        <p:nvGraphicFramePr>
          <p:cNvPr id="2" name="cht1"/>
          <p:cNvGraphicFramePr>
            <a:graphicFrameLocks/>
          </p:cNvGraphicFramePr>
          <p:nvPr>
            <p:extLst>
              <p:ext uri="{D42A27DB-BD31-4B8C-83A1-F6EECF244321}">
                <p14:modId xmlns:p14="http://schemas.microsoft.com/office/powerpoint/2010/main" val="3571110675"/>
              </p:ext>
            </p:extLst>
          </p:nvPr>
        </p:nvGraphicFramePr>
        <p:xfrm>
          <a:off x="1068224" y="1930733"/>
          <a:ext cx="7151949" cy="4263656"/>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p:nvPr/>
        </p:nvCxnSpPr>
        <p:spPr>
          <a:xfrm>
            <a:off x="1331240" y="3063718"/>
            <a:ext cx="10398548" cy="0"/>
          </a:xfrm>
          <a:prstGeom prst="line">
            <a:avLst/>
          </a:prstGeom>
          <a:ln>
            <a:solidFill>
              <a:schemeClr val="bg2"/>
            </a:solidFill>
            <a:prstDash val="dash"/>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725D9EAB-0B9D-4647-B21C-0B225E4BF7B7}"/>
              </a:ext>
            </a:extLst>
          </p:cNvPr>
          <p:cNvSpPr/>
          <p:nvPr/>
        </p:nvSpPr>
        <p:spPr>
          <a:xfrm>
            <a:off x="414217" y="692076"/>
            <a:ext cx="11230387" cy="523220"/>
          </a:xfrm>
          <a:prstGeom prst="rect">
            <a:avLst/>
          </a:prstGeom>
        </p:spPr>
        <p:txBody>
          <a:bodyPr wrap="square">
            <a:spAutoFit/>
          </a:bodyPr>
          <a:lstStyle/>
          <a:p>
            <a:r>
              <a:rPr lang="en-NZ" sz="1400" dirty="0">
                <a:solidFill>
                  <a:schemeClr val="tx1">
                    <a:lumMod val="65000"/>
                    <a:lumOff val="35000"/>
                  </a:schemeClr>
                </a:solidFill>
                <a:latin typeface="Barlow"/>
              </a:rPr>
              <a:t>5-12 and 13-18 year olds generally have similar views of their club environment, apart from </a:t>
            </a:r>
            <a:r>
              <a:rPr lang="en-US" sz="1400" dirty="0">
                <a:solidFill>
                  <a:schemeClr val="tx1">
                    <a:lumMod val="65000"/>
                    <a:lumOff val="35000"/>
                  </a:schemeClr>
                </a:solidFill>
                <a:latin typeface="Barlow"/>
              </a:rPr>
              <a:t>5-12 year olds being less likely to agree</a:t>
            </a:r>
            <a:r>
              <a:rPr lang="en-NZ" sz="1400" dirty="0">
                <a:solidFill>
                  <a:schemeClr val="tx1">
                    <a:lumMod val="65000"/>
                    <a:lumOff val="35000"/>
                  </a:schemeClr>
                </a:solidFill>
                <a:latin typeface="Barlow"/>
              </a:rPr>
              <a:t> </a:t>
            </a:r>
            <a:r>
              <a:rPr lang="en-NZ" sz="1400" i="1" dirty="0">
                <a:solidFill>
                  <a:schemeClr val="tx1">
                    <a:lumMod val="65000"/>
                    <a:lumOff val="35000"/>
                  </a:schemeClr>
                </a:solidFill>
                <a:latin typeface="Barlow"/>
              </a:rPr>
              <a:t>the coach supports young people to grow their confidence</a:t>
            </a:r>
            <a:r>
              <a:rPr lang="en-NZ" sz="1400" dirty="0">
                <a:solidFill>
                  <a:schemeClr val="tx1">
                    <a:lumMod val="65000"/>
                    <a:lumOff val="35000"/>
                  </a:schemeClr>
                </a:solidFill>
                <a:latin typeface="Barlow"/>
              </a:rPr>
              <a:t>.</a:t>
            </a:r>
          </a:p>
        </p:txBody>
      </p:sp>
      <p:sp>
        <p:nvSpPr>
          <p:cNvPr id="8" name="Footer Placeholder 5"/>
          <p:cNvSpPr txBox="1">
            <a:spLocks/>
          </p:cNvSpPr>
          <p:nvPr/>
        </p:nvSpPr>
        <p:spPr>
          <a:xfrm>
            <a:off x="499821" y="6280598"/>
            <a:ext cx="4662584" cy="447876"/>
          </a:xfrm>
          <a:prstGeom prst="rect">
            <a:avLst/>
          </a:prstGeom>
          <a:solidFill>
            <a:schemeClr val="bg1"/>
          </a:solidFill>
        </p:spPr>
        <p:txBody>
          <a:bodyPr anchor="b"/>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spcBef>
                <a:spcPts val="0"/>
              </a:spcBef>
            </a:pPr>
            <a:r>
              <a:rPr lang="en-NZ" sz="800" dirty="0">
                <a:solidFill>
                  <a:schemeClr val="tx1">
                    <a:lumMod val="65000"/>
                    <a:lumOff val="35000"/>
                  </a:schemeClr>
                </a:solidFill>
                <a:latin typeface="Barlow"/>
              </a:rPr>
              <a:t>Base: </a:t>
            </a:r>
            <a:r>
              <a:rPr lang="en-US" sz="800" dirty="0">
                <a:solidFill>
                  <a:schemeClr val="tx1">
                    <a:lumMod val="65000"/>
                    <a:lumOff val="35000"/>
                  </a:schemeClr>
                </a:solidFill>
                <a:latin typeface="Barlow"/>
              </a:rPr>
              <a:t>All respondents (Excluding Don't know/not applicable)</a:t>
            </a:r>
          </a:p>
          <a:p>
            <a:pPr>
              <a:spcBef>
                <a:spcPts val="0"/>
              </a:spcBef>
            </a:pPr>
            <a:r>
              <a:rPr lang="en-NZ" sz="800" dirty="0">
                <a:solidFill>
                  <a:schemeClr val="tx1">
                    <a:lumMod val="65000"/>
                    <a:lumOff val="35000"/>
                  </a:schemeClr>
                </a:solidFill>
                <a:latin typeface="Barlow"/>
              </a:rPr>
              <a:t>Q54. To what extent do you agree or disagree on the following… </a:t>
            </a:r>
          </a:p>
          <a:p>
            <a:pPr>
              <a:spcBef>
                <a:spcPts val="0"/>
              </a:spcBef>
            </a:pPr>
            <a:r>
              <a:rPr lang="en-NZ" sz="800" dirty="0">
                <a:solidFill>
                  <a:schemeClr val="tx1">
                    <a:lumMod val="65000"/>
                    <a:lumOff val="35000"/>
                  </a:schemeClr>
                </a:solidFill>
                <a:latin typeface="Barlow"/>
              </a:rPr>
              <a:t>^ Only asked of those aged 18 and under</a:t>
            </a:r>
            <a:endParaRPr lang="en-US" sz="800" dirty="0">
              <a:solidFill>
                <a:schemeClr val="tx1">
                  <a:lumMod val="65000"/>
                  <a:lumOff val="35000"/>
                </a:schemeClr>
              </a:solidFill>
              <a:latin typeface="Barlow"/>
            </a:endParaRPr>
          </a:p>
        </p:txBody>
      </p:sp>
      <p:sp>
        <p:nvSpPr>
          <p:cNvPr id="10" name="Text Placeholder 4"/>
          <p:cNvSpPr txBox="1">
            <a:spLocks/>
          </p:cNvSpPr>
          <p:nvPr/>
        </p:nvSpPr>
        <p:spPr bwMode="auto">
          <a:xfrm>
            <a:off x="8802719" y="1341174"/>
            <a:ext cx="2049779" cy="27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ctr" anchorCtr="0" compatLnSpc="1">
            <a:prstTxWarp prst="textNoShape">
              <a:avLst/>
            </a:prstTxWarp>
          </a:bodyPr>
          <a:lstStyle>
            <a:lvl1pPr marL="0" indent="0" algn="l" defTabSz="457200" rtl="0" eaLnBrk="1" fontAlgn="base" hangingPunct="1">
              <a:spcBef>
                <a:spcPts val="0"/>
              </a:spcBef>
              <a:spcAft>
                <a:spcPct val="0"/>
              </a:spcAft>
              <a:buClr>
                <a:schemeClr val="tx2"/>
              </a:buClr>
              <a:buFont typeface="Arial" charset="0"/>
              <a:buNone/>
              <a:defRPr sz="1800" b="0" kern="1200" baseline="0">
                <a:solidFill>
                  <a:schemeClr val="tx2"/>
                </a:solidFill>
                <a:latin typeface="+mn-lt"/>
                <a:ea typeface="ＭＳ Ｐゴシック" charset="0"/>
                <a:cs typeface="ＭＳ Ｐゴシック" charset="0"/>
              </a:defRPr>
            </a:lvl1pPr>
            <a:lvl2pPr marL="457200" indent="0" algn="l" defTabSz="569913" rtl="0" eaLnBrk="1" fontAlgn="base" hangingPunct="1">
              <a:spcBef>
                <a:spcPts val="800"/>
              </a:spcBef>
              <a:spcAft>
                <a:spcPct val="0"/>
              </a:spcAft>
              <a:buClr>
                <a:schemeClr val="tx2"/>
              </a:buClr>
              <a:buFont typeface="Arial" charset="0"/>
              <a:buNone/>
              <a:defRPr sz="2000" b="1" kern="1200">
                <a:solidFill>
                  <a:schemeClr val="tx2"/>
                </a:solidFill>
                <a:latin typeface="+mn-lt"/>
                <a:ea typeface="ＭＳ Ｐゴシック" charset="0"/>
                <a:cs typeface="+mn-cs"/>
              </a:defRPr>
            </a:lvl2pPr>
            <a:lvl3pPr marL="914400" indent="0" algn="l" defTabSz="457200" rtl="0" eaLnBrk="1" fontAlgn="base" hangingPunct="1">
              <a:spcBef>
                <a:spcPts val="700"/>
              </a:spcBef>
              <a:spcAft>
                <a:spcPct val="0"/>
              </a:spcAft>
              <a:buClr>
                <a:schemeClr val="tx2"/>
              </a:buClr>
              <a:buFont typeface="Arial" charset="0"/>
              <a:buNone/>
              <a:defRPr sz="1800" b="1" kern="1200">
                <a:solidFill>
                  <a:schemeClr val="tx2"/>
                </a:solidFill>
                <a:latin typeface="+mn-lt"/>
                <a:ea typeface="ＭＳ Ｐゴシック" charset="0"/>
                <a:cs typeface="+mn-cs"/>
              </a:defRPr>
            </a:lvl3pPr>
            <a:lvl4pPr marL="1371600" indent="0" algn="l" defTabSz="211138"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4pPr>
            <a:lvl5pPr marL="1828800" indent="0" algn="l" defTabSz="457200"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buClr>
                <a:srgbClr val="000000"/>
              </a:buClr>
            </a:pPr>
            <a:r>
              <a:rPr lang="en-US" sz="900" b="1" dirty="0">
                <a:latin typeface="Barlow"/>
              </a:rPr>
              <a:t>% Agree or strongly agree</a:t>
            </a:r>
          </a:p>
        </p:txBody>
      </p:sp>
      <p:sp>
        <p:nvSpPr>
          <p:cNvPr id="12" name="TextBox 11"/>
          <p:cNvSpPr txBox="1"/>
          <p:nvPr/>
        </p:nvSpPr>
        <p:spPr>
          <a:xfrm>
            <a:off x="1412179" y="1725735"/>
            <a:ext cx="1109599" cy="230832"/>
          </a:xfrm>
          <a:prstGeom prst="rect">
            <a:avLst/>
          </a:prstGeom>
          <a:noFill/>
        </p:spPr>
        <p:txBody>
          <a:bodyPr wrap="none" rtlCol="0">
            <a:spAutoFit/>
          </a:bodyPr>
          <a:lstStyle/>
          <a:p>
            <a:pPr algn="ctr"/>
            <a:r>
              <a:rPr lang="en-US" sz="900" b="1" dirty="0">
                <a:latin typeface="Barlow"/>
                <a:cs typeface="Arial"/>
              </a:rPr>
              <a:t>18 and under only^</a:t>
            </a:r>
            <a:endParaRPr lang="en-US" sz="900" dirty="0">
              <a:latin typeface="Barlow"/>
              <a:cs typeface="Arial"/>
            </a:endParaRPr>
          </a:p>
        </p:txBody>
      </p:sp>
      <p:sp>
        <p:nvSpPr>
          <p:cNvPr id="13" name="TextBox 12"/>
          <p:cNvSpPr txBox="1"/>
          <p:nvPr/>
        </p:nvSpPr>
        <p:spPr>
          <a:xfrm>
            <a:off x="1340845" y="3137445"/>
            <a:ext cx="1252266" cy="230832"/>
          </a:xfrm>
          <a:prstGeom prst="rect">
            <a:avLst/>
          </a:prstGeom>
          <a:noFill/>
        </p:spPr>
        <p:txBody>
          <a:bodyPr wrap="none" rtlCol="0">
            <a:spAutoFit/>
          </a:bodyPr>
          <a:lstStyle/>
          <a:p>
            <a:pPr algn="ctr"/>
            <a:r>
              <a:rPr lang="en-US" sz="900" b="1" dirty="0">
                <a:latin typeface="Barlow"/>
                <a:cs typeface="Arial"/>
              </a:rPr>
              <a:t>Parents and players</a:t>
            </a:r>
            <a:endParaRPr lang="en-US" sz="900" dirty="0">
              <a:latin typeface="Barlow"/>
              <a:cs typeface="Arial"/>
            </a:endParaRPr>
          </a:p>
        </p:txBody>
      </p:sp>
      <p:sp>
        <p:nvSpPr>
          <p:cNvPr id="19" name="Title 1"/>
          <p:cNvSpPr txBox="1">
            <a:spLocks/>
          </p:cNvSpPr>
          <p:nvPr/>
        </p:nvSpPr>
        <p:spPr>
          <a:xfrm>
            <a:off x="414217" y="15640"/>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NZ" sz="2800" b="1" dirty="0">
                <a:solidFill>
                  <a:srgbClr val="9C132A"/>
                </a:solidFill>
                <a:latin typeface="Barlow"/>
                <a:ea typeface="Barlow Black" charset="0"/>
                <a:cs typeface="Arial" panose="020B0604020202020204" pitchFamily="34" charset="0"/>
              </a:rPr>
              <a:t>Club environment – 18 and under</a:t>
            </a:r>
          </a:p>
        </p:txBody>
      </p:sp>
      <p:sp>
        <p:nvSpPr>
          <p:cNvPr id="23" name="TextBox 22"/>
          <p:cNvSpPr txBox="1"/>
          <p:nvPr/>
        </p:nvSpPr>
        <p:spPr>
          <a:xfrm>
            <a:off x="8220174" y="6310313"/>
            <a:ext cx="3290446" cy="215444"/>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B050"/>
                </a:solidFill>
                <a:latin typeface="Barlow"/>
                <a:sym typeface="Wingdings 3"/>
              </a:rPr>
              <a:t></a:t>
            </a:r>
            <a:r>
              <a:rPr lang="en-NZ" sz="800" dirty="0">
                <a:solidFill>
                  <a:srgbClr val="FF0000"/>
                </a:solidFill>
                <a:latin typeface="Barlow"/>
                <a:sym typeface="Wingdings 3"/>
              </a:rPr>
              <a:t></a:t>
            </a:r>
            <a:r>
              <a:rPr lang="en-NZ" sz="800" dirty="0">
                <a:latin typeface="Barlow"/>
                <a:sym typeface="Wingdings 3"/>
              </a:rPr>
              <a:t> </a:t>
            </a:r>
            <a:r>
              <a:rPr lang="en-NZ" sz="800" dirty="0">
                <a:solidFill>
                  <a:schemeClr val="tx1">
                    <a:lumMod val="65000"/>
                    <a:lumOff val="35000"/>
                  </a:schemeClr>
                </a:solidFill>
                <a:latin typeface="Barlow"/>
                <a:sym typeface="Wingdings 3"/>
              </a:rPr>
              <a:t>Significantly higher/lower than Total </a:t>
            </a:r>
            <a:r>
              <a:rPr lang="en-NZ" sz="800" dirty="0">
                <a:solidFill>
                  <a:schemeClr val="tx1">
                    <a:lumMod val="65000"/>
                    <a:lumOff val="35000"/>
                  </a:schemeClr>
                </a:solidFill>
                <a:latin typeface="Barlow"/>
              </a:rPr>
              <a:t>Athletics </a:t>
            </a:r>
            <a:r>
              <a:rPr lang="en-NZ" sz="800" dirty="0">
                <a:solidFill>
                  <a:schemeClr val="tx1">
                    <a:lumMod val="65000"/>
                    <a:lumOff val="35000"/>
                  </a:schemeClr>
                </a:solidFill>
                <a:latin typeface="Barlow"/>
                <a:sym typeface="Wingdings 3"/>
              </a:rPr>
              <a:t>2021</a:t>
            </a:r>
            <a:endParaRPr lang="en-NZ" sz="800" dirty="0">
              <a:latin typeface="Barlow"/>
              <a:sym typeface="Wingdings 3"/>
            </a:endParaRPr>
          </a:p>
        </p:txBody>
      </p:sp>
    </p:spTree>
    <p:extLst>
      <p:ext uri="{BB962C8B-B14F-4D97-AF65-F5344CB8AC3E}">
        <p14:creationId xmlns:p14="http://schemas.microsoft.com/office/powerpoint/2010/main" val="1876847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499820" y="829704"/>
            <a:ext cx="10646715" cy="1655762"/>
          </a:xfrm>
        </p:spPr>
        <p:txBody>
          <a:bodyPr>
            <a:normAutofit/>
          </a:bodyPr>
          <a:lstStyle/>
          <a:p>
            <a:pPr marL="0" indent="0" algn="l">
              <a:buNone/>
            </a:pPr>
            <a:r>
              <a:rPr lang="en-NZ" sz="1400" b="0" dirty="0">
                <a:solidFill>
                  <a:schemeClr val="tx1">
                    <a:lumMod val="65000"/>
                    <a:lumOff val="35000"/>
                  </a:schemeClr>
                </a:solidFill>
                <a:latin typeface="Barlow"/>
              </a:rPr>
              <a:t>A quarter (25%) would like to see greater emphasis on </a:t>
            </a:r>
            <a:r>
              <a:rPr lang="en-NZ" sz="1400" b="0" i="1" dirty="0">
                <a:solidFill>
                  <a:schemeClr val="tx1">
                    <a:lumMod val="65000"/>
                    <a:lumOff val="35000"/>
                  </a:schemeClr>
                </a:solidFill>
                <a:latin typeface="Barlow"/>
              </a:rPr>
              <a:t>developing skills</a:t>
            </a:r>
            <a:r>
              <a:rPr lang="en-NZ" sz="1400" b="0" dirty="0">
                <a:solidFill>
                  <a:schemeClr val="tx1">
                    <a:lumMod val="65000"/>
                    <a:lumOff val="35000"/>
                  </a:schemeClr>
                </a:solidFill>
                <a:latin typeface="Barlow"/>
              </a:rPr>
              <a:t>, while nine in ten (91%) are content with the amount of emphasis on </a:t>
            </a:r>
            <a:r>
              <a:rPr lang="en-NZ" sz="1400" b="0" i="1" dirty="0">
                <a:solidFill>
                  <a:schemeClr val="tx1">
                    <a:lumMod val="65000"/>
                    <a:lumOff val="35000"/>
                  </a:schemeClr>
                </a:solidFill>
                <a:latin typeface="Barlow"/>
              </a:rPr>
              <a:t>having fun </a:t>
            </a:r>
            <a:r>
              <a:rPr lang="en-NZ" sz="1400" b="0" dirty="0">
                <a:solidFill>
                  <a:schemeClr val="tx1">
                    <a:lumMod val="65000"/>
                    <a:lumOff val="35000"/>
                  </a:schemeClr>
                </a:solidFill>
                <a:latin typeface="Barlow"/>
              </a:rPr>
              <a:t>and</a:t>
            </a:r>
            <a:r>
              <a:rPr lang="en-NZ" sz="1400" b="0" i="1" dirty="0">
                <a:solidFill>
                  <a:schemeClr val="tx1">
                    <a:lumMod val="65000"/>
                    <a:lumOff val="35000"/>
                  </a:schemeClr>
                </a:solidFill>
                <a:latin typeface="Barlow"/>
              </a:rPr>
              <a:t> winning</a:t>
            </a:r>
            <a:r>
              <a:rPr lang="en-NZ" sz="1400" b="0" dirty="0">
                <a:solidFill>
                  <a:schemeClr val="tx1">
                    <a:lumMod val="65000"/>
                    <a:lumOff val="35000"/>
                  </a:schemeClr>
                </a:solidFill>
                <a:latin typeface="Barlow"/>
              </a:rPr>
              <a:t>. </a:t>
            </a:r>
          </a:p>
          <a:p>
            <a:pPr marL="0" indent="0" algn="l">
              <a:buNone/>
            </a:pPr>
            <a:r>
              <a:rPr lang="en-NZ" sz="1400" dirty="0">
                <a:solidFill>
                  <a:schemeClr val="tx1">
                    <a:lumMod val="65000"/>
                    <a:lumOff val="35000"/>
                  </a:schemeClr>
                </a:solidFill>
                <a:latin typeface="Barlow"/>
              </a:rPr>
              <a:t>Parents* </a:t>
            </a:r>
            <a:r>
              <a:rPr lang="en-NZ" sz="1400" b="0" dirty="0">
                <a:solidFill>
                  <a:schemeClr val="tx1">
                    <a:lumMod val="65000"/>
                    <a:lumOff val="35000"/>
                  </a:schemeClr>
                </a:solidFill>
                <a:latin typeface="Barlow"/>
              </a:rPr>
              <a:t>are more likely to indicate their child thinks there is not enough emphasis on </a:t>
            </a:r>
            <a:r>
              <a:rPr lang="en-NZ" sz="1400" b="0" i="1" dirty="0">
                <a:solidFill>
                  <a:schemeClr val="tx1">
                    <a:lumMod val="65000"/>
                    <a:lumOff val="35000"/>
                  </a:schemeClr>
                </a:solidFill>
                <a:latin typeface="Barlow"/>
              </a:rPr>
              <a:t>developing skills </a:t>
            </a:r>
            <a:r>
              <a:rPr lang="en-NZ" sz="1400" b="0" dirty="0">
                <a:solidFill>
                  <a:schemeClr val="tx1">
                    <a:lumMod val="65000"/>
                    <a:lumOff val="35000"/>
                  </a:schemeClr>
                </a:solidFill>
                <a:latin typeface="Barlow"/>
              </a:rPr>
              <a:t>(32% vs. 21% participants)</a:t>
            </a:r>
            <a:endParaRPr lang="en-NZ" sz="1400" dirty="0">
              <a:solidFill>
                <a:schemeClr val="tx1">
                  <a:lumMod val="65000"/>
                  <a:lumOff val="35000"/>
                </a:schemeClr>
              </a:solidFill>
              <a:latin typeface="Barlow"/>
            </a:endParaRPr>
          </a:p>
        </p:txBody>
      </p:sp>
      <p:graphicFrame>
        <p:nvGraphicFramePr>
          <p:cNvPr id="6" name="cht1"/>
          <p:cNvGraphicFramePr>
            <a:graphicFrameLocks/>
          </p:cNvGraphicFramePr>
          <p:nvPr>
            <p:extLst>
              <p:ext uri="{D42A27DB-BD31-4B8C-83A1-F6EECF244321}">
                <p14:modId xmlns:p14="http://schemas.microsoft.com/office/powerpoint/2010/main" val="3424742211"/>
              </p:ext>
            </p:extLst>
          </p:nvPr>
        </p:nvGraphicFramePr>
        <p:xfrm>
          <a:off x="815121" y="2202024"/>
          <a:ext cx="9448552" cy="3842786"/>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5"/>
          <p:cNvSpPr txBox="1">
            <a:spLocks/>
          </p:cNvSpPr>
          <p:nvPr/>
        </p:nvSpPr>
        <p:spPr>
          <a:xfrm>
            <a:off x="499821" y="6335231"/>
            <a:ext cx="6598096" cy="300514"/>
          </a:xfrm>
          <a:prstGeom prst="rect">
            <a:avLst/>
          </a:prstGeom>
          <a:solidFill>
            <a:schemeClr val="bg1"/>
          </a:solidFill>
        </p:spPr>
        <p:txBody>
          <a:bodyPr anchor="b"/>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spcBef>
                <a:spcPts val="0"/>
              </a:spcBef>
            </a:pPr>
            <a:r>
              <a:rPr lang="en-NZ" sz="800" dirty="0">
                <a:solidFill>
                  <a:schemeClr val="tx1">
                    <a:lumMod val="65000"/>
                    <a:lumOff val="35000"/>
                  </a:schemeClr>
                </a:solidFill>
                <a:latin typeface="Barlow"/>
              </a:rPr>
              <a:t>Base: </a:t>
            </a:r>
            <a:r>
              <a:rPr lang="en-US" sz="800" dirty="0">
                <a:solidFill>
                  <a:schemeClr val="tx1">
                    <a:lumMod val="65000"/>
                    <a:lumOff val="35000"/>
                  </a:schemeClr>
                </a:solidFill>
                <a:latin typeface="Barlow"/>
              </a:rPr>
              <a:t>All respondents (Excluding Don't know/not applicable)</a:t>
            </a:r>
          </a:p>
          <a:p>
            <a:pPr>
              <a:spcBef>
                <a:spcPts val="0"/>
              </a:spcBef>
            </a:pPr>
            <a:r>
              <a:rPr lang="en-NZ" sz="800" dirty="0">
                <a:solidFill>
                  <a:schemeClr val="tx1">
                    <a:lumMod val="65000"/>
                    <a:lumOff val="35000"/>
                  </a:schemeClr>
                </a:solidFill>
                <a:latin typeface="Barlow"/>
              </a:rPr>
              <a:t>Q97. Based on your/ your child’s experience… How much emphasis do you/ does your child feel there is on the following at your/ their club?</a:t>
            </a:r>
            <a:endParaRPr lang="en-US" sz="800" dirty="0">
              <a:solidFill>
                <a:schemeClr val="tx1">
                  <a:lumMod val="65000"/>
                  <a:lumOff val="35000"/>
                </a:schemeClr>
              </a:solidFill>
              <a:latin typeface="Barlow"/>
            </a:endParaRPr>
          </a:p>
        </p:txBody>
      </p:sp>
      <p:sp>
        <p:nvSpPr>
          <p:cNvPr id="8" name="Title 2"/>
          <p:cNvSpPr txBox="1">
            <a:spLocks/>
          </p:cNvSpPr>
          <p:nvPr/>
        </p:nvSpPr>
        <p:spPr>
          <a:xfrm>
            <a:off x="444729" y="264493"/>
            <a:ext cx="10909071"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chemeClr val="tx2"/>
                </a:solidFill>
              </a:rPr>
              <a:t>Emphasis on winning, developing skills and having fun at club</a:t>
            </a:r>
          </a:p>
        </p:txBody>
      </p:sp>
      <p:sp>
        <p:nvSpPr>
          <p:cNvPr id="9" name="TextBox 8">
            <a:extLst>
              <a:ext uri="{FF2B5EF4-FFF2-40B4-BE49-F238E27FC236}">
                <a16:creationId xmlns:a16="http://schemas.microsoft.com/office/drawing/2014/main" id="{F67CA2C8-70E0-4B8F-B801-29868FD50D29}"/>
              </a:ext>
            </a:extLst>
          </p:cNvPr>
          <p:cNvSpPr txBox="1"/>
          <p:nvPr/>
        </p:nvSpPr>
        <p:spPr>
          <a:xfrm>
            <a:off x="8746435" y="6009320"/>
            <a:ext cx="3010649" cy="230832"/>
          </a:xfrm>
          <a:prstGeom prst="rect">
            <a:avLst/>
          </a:prstGeom>
          <a:noFill/>
        </p:spPr>
        <p:txBody>
          <a:bodyPr wrap="square" rtlCol="0">
            <a:spAutoFit/>
          </a:bodyPr>
          <a:lstStyle/>
          <a:p>
            <a:r>
              <a:rPr lang="en-US" sz="900" dirty="0">
                <a:solidFill>
                  <a:srgbClr val="000000">
                    <a:lumMod val="65000"/>
                    <a:lumOff val="35000"/>
                  </a:srgbClr>
                </a:solidFill>
                <a:latin typeface="Barlow"/>
              </a:rPr>
              <a:t>* See page 3 for the definition of ‘participant’ and ‘parent’</a:t>
            </a:r>
            <a:endParaRPr lang="en-NZ" sz="900" dirty="0">
              <a:solidFill>
                <a:srgbClr val="000000">
                  <a:lumMod val="65000"/>
                  <a:lumOff val="35000"/>
                </a:srgbClr>
              </a:solidFill>
              <a:latin typeface="Barlow"/>
            </a:endParaRPr>
          </a:p>
        </p:txBody>
      </p:sp>
    </p:spTree>
    <p:extLst>
      <p:ext uri="{BB962C8B-B14F-4D97-AF65-F5344CB8AC3E}">
        <p14:creationId xmlns:p14="http://schemas.microsoft.com/office/powerpoint/2010/main" val="1273120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499820" y="1113146"/>
            <a:ext cx="11017729" cy="798457"/>
          </a:xfrm>
        </p:spPr>
        <p:txBody>
          <a:bodyPr>
            <a:normAutofit/>
          </a:bodyPr>
          <a:lstStyle/>
          <a:p>
            <a:pPr marL="0" indent="0" algn="l">
              <a:buNone/>
            </a:pPr>
            <a:r>
              <a:rPr lang="en-NZ" sz="1400" b="0" dirty="0">
                <a:solidFill>
                  <a:schemeClr val="tx1">
                    <a:lumMod val="65000"/>
                    <a:lumOff val="35000"/>
                  </a:schemeClr>
                </a:solidFill>
                <a:latin typeface="Barlow"/>
              </a:rPr>
              <a:t>13-18 year olds are less likely than all Athletics respondents to think there is not enough emphasis on </a:t>
            </a:r>
            <a:r>
              <a:rPr lang="en-NZ" sz="1400" b="0" i="1" dirty="0">
                <a:solidFill>
                  <a:schemeClr val="tx1">
                    <a:lumMod val="65000"/>
                    <a:lumOff val="35000"/>
                  </a:schemeClr>
                </a:solidFill>
                <a:latin typeface="Barlow"/>
              </a:rPr>
              <a:t>developing skills </a:t>
            </a:r>
            <a:r>
              <a:rPr lang="en-NZ" sz="1400" b="0" dirty="0">
                <a:solidFill>
                  <a:schemeClr val="tx1">
                    <a:lumMod val="65000"/>
                    <a:lumOff val="35000"/>
                  </a:schemeClr>
                </a:solidFill>
                <a:latin typeface="Barlow"/>
              </a:rPr>
              <a:t>(20% vs. 25%).</a:t>
            </a:r>
          </a:p>
        </p:txBody>
      </p:sp>
      <p:graphicFrame>
        <p:nvGraphicFramePr>
          <p:cNvPr id="6" name="cht1"/>
          <p:cNvGraphicFramePr>
            <a:graphicFrameLocks/>
          </p:cNvGraphicFramePr>
          <p:nvPr>
            <p:extLst>
              <p:ext uri="{D42A27DB-BD31-4B8C-83A1-F6EECF244321}">
                <p14:modId xmlns:p14="http://schemas.microsoft.com/office/powerpoint/2010/main" val="2390904417"/>
              </p:ext>
            </p:extLst>
          </p:nvPr>
        </p:nvGraphicFramePr>
        <p:xfrm>
          <a:off x="815121" y="2202024"/>
          <a:ext cx="9448552" cy="3842786"/>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5"/>
          <p:cNvSpPr txBox="1">
            <a:spLocks/>
          </p:cNvSpPr>
          <p:nvPr/>
        </p:nvSpPr>
        <p:spPr>
          <a:xfrm>
            <a:off x="499821" y="6335231"/>
            <a:ext cx="6598096" cy="300514"/>
          </a:xfrm>
          <a:prstGeom prst="rect">
            <a:avLst/>
          </a:prstGeom>
          <a:solidFill>
            <a:schemeClr val="bg1"/>
          </a:solidFill>
        </p:spPr>
        <p:txBody>
          <a:bodyPr anchor="b"/>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spcBef>
                <a:spcPts val="0"/>
              </a:spcBef>
            </a:pPr>
            <a:r>
              <a:rPr lang="en-NZ" sz="800" dirty="0">
                <a:solidFill>
                  <a:schemeClr val="tx1">
                    <a:lumMod val="65000"/>
                    <a:lumOff val="35000"/>
                  </a:schemeClr>
                </a:solidFill>
                <a:latin typeface="Barlow"/>
              </a:rPr>
              <a:t>Base: </a:t>
            </a:r>
            <a:r>
              <a:rPr lang="en-US" sz="800" dirty="0">
                <a:solidFill>
                  <a:schemeClr val="tx1">
                    <a:lumMod val="65000"/>
                    <a:lumOff val="35000"/>
                  </a:schemeClr>
                </a:solidFill>
                <a:latin typeface="Barlow"/>
              </a:rPr>
              <a:t>All respondents aged 13-18 years (Excluding Don't know/not applicable)</a:t>
            </a:r>
          </a:p>
          <a:p>
            <a:pPr>
              <a:spcBef>
                <a:spcPts val="0"/>
              </a:spcBef>
            </a:pPr>
            <a:r>
              <a:rPr lang="en-NZ" sz="800" dirty="0">
                <a:solidFill>
                  <a:schemeClr val="tx1">
                    <a:lumMod val="65000"/>
                    <a:lumOff val="35000"/>
                  </a:schemeClr>
                </a:solidFill>
                <a:latin typeface="Barlow"/>
              </a:rPr>
              <a:t>Q97. Based on your/ your child’s experience… How much emphasis do you/ does your child feel there is on the following at your/ their club?</a:t>
            </a:r>
            <a:endParaRPr lang="en-US" sz="800" dirty="0">
              <a:solidFill>
                <a:schemeClr val="tx1">
                  <a:lumMod val="65000"/>
                  <a:lumOff val="35000"/>
                </a:schemeClr>
              </a:solidFill>
              <a:latin typeface="Barlow"/>
            </a:endParaRPr>
          </a:p>
        </p:txBody>
      </p:sp>
      <p:sp>
        <p:nvSpPr>
          <p:cNvPr id="8" name="Title 2"/>
          <p:cNvSpPr txBox="1">
            <a:spLocks/>
          </p:cNvSpPr>
          <p:nvPr/>
        </p:nvSpPr>
        <p:spPr>
          <a:xfrm>
            <a:off x="444729" y="264493"/>
            <a:ext cx="10909071"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chemeClr val="tx2"/>
                </a:solidFill>
              </a:rPr>
              <a:t>Emphasis on winning, developing skills and having fun at club for 13-18 year olds</a:t>
            </a:r>
          </a:p>
        </p:txBody>
      </p:sp>
    </p:spTree>
    <p:extLst>
      <p:ext uri="{BB962C8B-B14F-4D97-AF65-F5344CB8AC3E}">
        <p14:creationId xmlns:p14="http://schemas.microsoft.com/office/powerpoint/2010/main" val="993542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bl1"/>
          <p:cNvGraphicFramePr>
            <a:graphicFrameLocks noGrp="1"/>
          </p:cNvGraphicFramePr>
          <p:nvPr>
            <p:extLst>
              <p:ext uri="{D42A27DB-BD31-4B8C-83A1-F6EECF244321}">
                <p14:modId xmlns:p14="http://schemas.microsoft.com/office/powerpoint/2010/main" val="3669478125"/>
              </p:ext>
            </p:extLst>
          </p:nvPr>
        </p:nvGraphicFramePr>
        <p:xfrm>
          <a:off x="7713768" y="1897709"/>
          <a:ext cx="3344387" cy="3973595"/>
        </p:xfrm>
        <a:graphic>
          <a:graphicData uri="http://schemas.openxmlformats.org/drawingml/2006/table">
            <a:tbl>
              <a:tblPr firstRow="1" bandRow="1">
                <a:tableStyleId>{5C22544A-7EE6-4342-B048-85BDC9FD1C3A}</a:tableStyleId>
              </a:tblPr>
              <a:tblGrid>
                <a:gridCol w="990449">
                  <a:extLst>
                    <a:ext uri="{9D8B030D-6E8A-4147-A177-3AD203B41FA5}">
                      <a16:colId xmlns:a16="http://schemas.microsoft.com/office/drawing/2014/main" val="1426833224"/>
                    </a:ext>
                  </a:extLst>
                </a:gridCol>
                <a:gridCol w="859786">
                  <a:extLst>
                    <a:ext uri="{9D8B030D-6E8A-4147-A177-3AD203B41FA5}">
                      <a16:colId xmlns:a16="http://schemas.microsoft.com/office/drawing/2014/main" val="1164606647"/>
                    </a:ext>
                  </a:extLst>
                </a:gridCol>
                <a:gridCol w="783980">
                  <a:extLst>
                    <a:ext uri="{9D8B030D-6E8A-4147-A177-3AD203B41FA5}">
                      <a16:colId xmlns:a16="http://schemas.microsoft.com/office/drawing/2014/main" val="2750684844"/>
                    </a:ext>
                  </a:extLst>
                </a:gridCol>
                <a:gridCol w="710172">
                  <a:extLst>
                    <a:ext uri="{9D8B030D-6E8A-4147-A177-3AD203B41FA5}">
                      <a16:colId xmlns:a16="http://schemas.microsoft.com/office/drawing/2014/main" val="1752440229"/>
                    </a:ext>
                  </a:extLst>
                </a:gridCol>
              </a:tblGrid>
              <a:tr h="524478">
                <a:tc>
                  <a:txBody>
                    <a:bodyPr/>
                    <a:lstStyle/>
                    <a:p>
                      <a:pPr algn="ctr"/>
                      <a:r>
                        <a:rPr lang="en-NZ" sz="1000" b="1" dirty="0">
                          <a:solidFill>
                            <a:schemeClr val="tx2"/>
                          </a:solidFill>
                          <a:latin typeface="Barlow"/>
                        </a:rPr>
                        <a:t>Total Athletics 2021</a:t>
                      </a:r>
                    </a:p>
                  </a:txBody>
                  <a:tcPr>
                    <a:noFill/>
                  </a:tcPr>
                </a:tc>
                <a:tc>
                  <a:txBody>
                    <a:bodyPr/>
                    <a:lstStyle/>
                    <a:p>
                      <a:pPr algn="ctr"/>
                      <a:r>
                        <a:rPr lang="en-NZ" sz="1000" b="1" dirty="0">
                          <a:solidFill>
                            <a:schemeClr val="tx1">
                              <a:lumMod val="65000"/>
                              <a:lumOff val="35000"/>
                            </a:schemeClr>
                          </a:solidFill>
                          <a:latin typeface="Barlow"/>
                        </a:rPr>
                        <a:t>Males (n=687-808)</a:t>
                      </a:r>
                    </a:p>
                  </a:txBody>
                  <a:tcPr>
                    <a:noFill/>
                  </a:tcPr>
                </a:tc>
                <a:tc>
                  <a:txBody>
                    <a:bodyPr/>
                    <a:lstStyle/>
                    <a:p>
                      <a:pPr algn="ctr"/>
                      <a:r>
                        <a:rPr lang="en-NZ" sz="1000" b="1" dirty="0">
                          <a:solidFill>
                            <a:schemeClr val="tx1">
                              <a:lumMod val="65000"/>
                              <a:lumOff val="35000"/>
                            </a:schemeClr>
                          </a:solidFill>
                          <a:latin typeface="Barlow"/>
                        </a:rPr>
                        <a:t>Females (n=631-704)</a:t>
                      </a:r>
                    </a:p>
                  </a:txBody>
                  <a:tcPr>
                    <a:noFill/>
                  </a:tcPr>
                </a:tc>
                <a:tc>
                  <a:txBody>
                    <a:bodyPr/>
                    <a:lstStyle/>
                    <a:p>
                      <a:pPr algn="ctr"/>
                      <a:r>
                        <a:rPr lang="en-NZ" sz="1000" b="1" dirty="0">
                          <a:solidFill>
                            <a:schemeClr val="tx1">
                              <a:lumMod val="65000"/>
                              <a:lumOff val="35000"/>
                            </a:schemeClr>
                          </a:solidFill>
                          <a:latin typeface="Barlow"/>
                        </a:rPr>
                        <a:t>All Sports 2020/21</a:t>
                      </a:r>
                    </a:p>
                  </a:txBody>
                  <a:tcPr>
                    <a:noFill/>
                  </a:tcPr>
                </a:tc>
                <a:extLst>
                  <a:ext uri="{0D108BD9-81ED-4DB2-BD59-A6C34878D82A}">
                    <a16:rowId xmlns:a16="http://schemas.microsoft.com/office/drawing/2014/main" val="1079936009"/>
                  </a:ext>
                </a:extLst>
              </a:tr>
              <a:tr h="884955">
                <a:tc>
                  <a:txBody>
                    <a:bodyPr/>
                    <a:lstStyle/>
                    <a:p>
                      <a:pPr algn="ctr"/>
                      <a:r>
                        <a:rPr lang="en-NZ" sz="1200" b="1" dirty="0">
                          <a:solidFill>
                            <a:schemeClr val="tx2"/>
                          </a:solidFill>
                          <a:latin typeface="Barlow"/>
                        </a:rPr>
                        <a:t>94%</a:t>
                      </a:r>
                    </a:p>
                  </a:txBody>
                  <a:tcPr anchor="ctr">
                    <a:noFill/>
                  </a:tcPr>
                </a:tc>
                <a:tc>
                  <a:txBody>
                    <a:bodyPr/>
                    <a:lstStyle/>
                    <a:p>
                      <a:pPr algn="ctr"/>
                      <a:r>
                        <a:rPr lang="en-NZ" sz="1200" b="0" dirty="0">
                          <a:solidFill>
                            <a:schemeClr val="tx1">
                              <a:lumMod val="65000"/>
                              <a:lumOff val="35000"/>
                            </a:schemeClr>
                          </a:solidFill>
                          <a:latin typeface="Barlow"/>
                        </a:rPr>
                        <a:t>94%</a:t>
                      </a:r>
                    </a:p>
                  </a:txBody>
                  <a:tcPr anchor="ctr">
                    <a:noFill/>
                  </a:tcPr>
                </a:tc>
                <a:tc>
                  <a:txBody>
                    <a:bodyPr/>
                    <a:lstStyle/>
                    <a:p>
                      <a:pPr algn="ctr"/>
                      <a:r>
                        <a:rPr lang="en-NZ" sz="1200" b="0" dirty="0">
                          <a:solidFill>
                            <a:schemeClr val="tx1">
                              <a:lumMod val="65000"/>
                              <a:lumOff val="35000"/>
                            </a:schemeClr>
                          </a:solidFill>
                          <a:latin typeface="Barlow"/>
                        </a:rPr>
                        <a:t>94%</a:t>
                      </a:r>
                    </a:p>
                  </a:txBody>
                  <a:tcPr anchor="ctr">
                    <a:noFill/>
                  </a:tcPr>
                </a:tc>
                <a:tc>
                  <a:txBody>
                    <a:bodyPr/>
                    <a:lstStyle/>
                    <a:p>
                      <a:pPr algn="ctr"/>
                      <a:r>
                        <a:rPr lang="en-NZ" sz="1200" b="0" dirty="0">
                          <a:solidFill>
                            <a:schemeClr val="tx1">
                              <a:lumMod val="65000"/>
                              <a:lumOff val="35000"/>
                            </a:schemeClr>
                          </a:solidFill>
                          <a:latin typeface="Barlow"/>
                        </a:rPr>
                        <a:t>90%</a:t>
                      </a:r>
                    </a:p>
                  </a:txBody>
                  <a:tcPr anchor="ctr">
                    <a:noFill/>
                  </a:tcPr>
                </a:tc>
                <a:extLst>
                  <a:ext uri="{0D108BD9-81ED-4DB2-BD59-A6C34878D82A}">
                    <a16:rowId xmlns:a16="http://schemas.microsoft.com/office/drawing/2014/main" val="3177454907"/>
                  </a:ext>
                </a:extLst>
              </a:tr>
              <a:tr h="1663700">
                <a:tc>
                  <a:txBody>
                    <a:bodyPr/>
                    <a:lstStyle/>
                    <a:p>
                      <a:pPr algn="ctr"/>
                      <a:r>
                        <a:rPr lang="en-NZ" sz="1200" b="1" dirty="0">
                          <a:solidFill>
                            <a:schemeClr val="tx2"/>
                          </a:solidFill>
                          <a:latin typeface="Barlow"/>
                        </a:rPr>
                        <a:t>93%</a:t>
                      </a:r>
                    </a:p>
                  </a:txBody>
                  <a:tcPr anchor="ctr">
                    <a:noFill/>
                  </a:tcPr>
                </a:tc>
                <a:tc>
                  <a:txBody>
                    <a:bodyPr/>
                    <a:lstStyle/>
                    <a:p>
                      <a:pPr algn="ctr"/>
                      <a:r>
                        <a:rPr lang="en-NZ" sz="1200" b="0" dirty="0">
                          <a:solidFill>
                            <a:schemeClr val="tx1">
                              <a:lumMod val="65000"/>
                              <a:lumOff val="35000"/>
                            </a:schemeClr>
                          </a:solidFill>
                          <a:latin typeface="Barlow"/>
                        </a:rPr>
                        <a:t>93%</a:t>
                      </a:r>
                      <a:endParaRPr lang="en-NZ" sz="1000" b="0" dirty="0">
                        <a:solidFill>
                          <a:schemeClr val="tx1">
                            <a:lumMod val="65000"/>
                            <a:lumOff val="35000"/>
                          </a:schemeClr>
                        </a:solidFill>
                        <a:latin typeface="Barlow"/>
                      </a:endParaRPr>
                    </a:p>
                  </a:txBody>
                  <a:tcPr anchor="ctr">
                    <a:noFill/>
                  </a:tcPr>
                </a:tc>
                <a:tc>
                  <a:txBody>
                    <a:bodyPr/>
                    <a:lstStyle/>
                    <a:p>
                      <a:pPr algn="ctr"/>
                      <a:r>
                        <a:rPr lang="en-NZ" sz="1200" b="0" dirty="0">
                          <a:solidFill>
                            <a:schemeClr val="tx1">
                              <a:lumMod val="65000"/>
                              <a:lumOff val="35000"/>
                            </a:schemeClr>
                          </a:solidFill>
                          <a:latin typeface="Barlow"/>
                        </a:rPr>
                        <a:t>94%</a:t>
                      </a:r>
                      <a:endParaRPr lang="en-NZ" sz="1000" b="0" dirty="0">
                        <a:solidFill>
                          <a:schemeClr val="tx1">
                            <a:lumMod val="65000"/>
                            <a:lumOff val="35000"/>
                          </a:schemeClr>
                        </a:solidFill>
                        <a:latin typeface="Barlow"/>
                      </a:endParaRPr>
                    </a:p>
                  </a:txBody>
                  <a:tcPr anchor="ctr">
                    <a:noFill/>
                  </a:tcPr>
                </a:tc>
                <a:tc>
                  <a:txBody>
                    <a:bodyPr/>
                    <a:lstStyle/>
                    <a:p>
                      <a:pPr algn="ctr"/>
                      <a:r>
                        <a:rPr lang="en-NZ" sz="1200" b="0" dirty="0">
                          <a:solidFill>
                            <a:schemeClr val="tx1">
                              <a:lumMod val="65000"/>
                              <a:lumOff val="35000"/>
                            </a:schemeClr>
                          </a:solidFill>
                          <a:latin typeface="Barlow"/>
                        </a:rPr>
                        <a:t>89%</a:t>
                      </a:r>
                    </a:p>
                  </a:txBody>
                  <a:tcPr anchor="ctr">
                    <a:noFill/>
                  </a:tcPr>
                </a:tc>
                <a:extLst>
                  <a:ext uri="{0D108BD9-81ED-4DB2-BD59-A6C34878D82A}">
                    <a16:rowId xmlns:a16="http://schemas.microsoft.com/office/drawing/2014/main" val="247713062"/>
                  </a:ext>
                </a:extLst>
              </a:tr>
              <a:tr h="876300">
                <a:tc>
                  <a:txBody>
                    <a:bodyPr/>
                    <a:lstStyle/>
                    <a:p>
                      <a:pPr algn="ctr"/>
                      <a:r>
                        <a:rPr lang="en-NZ" sz="1200" b="1" dirty="0">
                          <a:solidFill>
                            <a:schemeClr val="tx2"/>
                          </a:solidFill>
                          <a:latin typeface="Barlow"/>
                        </a:rPr>
                        <a:t>88%</a:t>
                      </a:r>
                    </a:p>
                  </a:txBody>
                  <a:tcPr anchor="ctr">
                    <a:noFill/>
                  </a:tcPr>
                </a:tc>
                <a:tc>
                  <a:txBody>
                    <a:bodyPr/>
                    <a:lstStyle/>
                    <a:p>
                      <a:pPr algn="ctr"/>
                      <a:r>
                        <a:rPr lang="en-NZ" sz="1200" b="0" dirty="0">
                          <a:solidFill>
                            <a:schemeClr val="tx1">
                              <a:lumMod val="65000"/>
                              <a:lumOff val="35000"/>
                            </a:schemeClr>
                          </a:solidFill>
                          <a:latin typeface="Barlow"/>
                        </a:rPr>
                        <a:t>92%</a:t>
                      </a:r>
                      <a:r>
                        <a:rPr lang="en-NZ" sz="1200" dirty="0">
                          <a:solidFill>
                            <a:srgbClr val="00B050"/>
                          </a:solidFill>
                          <a:latin typeface="Barlow"/>
                          <a:sym typeface="Wingdings 3"/>
                        </a:rPr>
                        <a:t></a:t>
                      </a:r>
                      <a:endParaRPr lang="en-NZ" sz="1200" b="0" dirty="0">
                        <a:solidFill>
                          <a:schemeClr val="tx1">
                            <a:lumMod val="65000"/>
                            <a:lumOff val="35000"/>
                          </a:schemeClr>
                        </a:solidFill>
                        <a:latin typeface="Barlow"/>
                      </a:endParaRPr>
                    </a:p>
                  </a:txBody>
                  <a:tcPr anchor="ctr">
                    <a:noFill/>
                  </a:tcPr>
                </a:tc>
                <a:tc>
                  <a:txBody>
                    <a:bodyPr/>
                    <a:lstStyle/>
                    <a:p>
                      <a:pPr algn="ctr"/>
                      <a:r>
                        <a:rPr lang="en-NZ" sz="1200" b="0" dirty="0">
                          <a:solidFill>
                            <a:schemeClr val="tx1">
                              <a:lumMod val="65000"/>
                              <a:lumOff val="35000"/>
                            </a:schemeClr>
                          </a:solidFill>
                          <a:latin typeface="Barlow"/>
                        </a:rPr>
                        <a:t>85%</a:t>
                      </a:r>
                      <a:r>
                        <a:rPr lang="en-NZ" sz="1200" dirty="0">
                          <a:solidFill>
                            <a:srgbClr val="FF0000"/>
                          </a:solidFill>
                          <a:latin typeface="Barlow"/>
                          <a:sym typeface="Wingdings 3"/>
                        </a:rPr>
                        <a:t></a:t>
                      </a:r>
                      <a:endParaRPr lang="en-NZ" sz="1200" b="0" dirty="0">
                        <a:solidFill>
                          <a:schemeClr val="tx1">
                            <a:lumMod val="65000"/>
                            <a:lumOff val="35000"/>
                          </a:schemeClr>
                        </a:solidFill>
                        <a:latin typeface="Barlow"/>
                      </a:endParaRPr>
                    </a:p>
                  </a:txBody>
                  <a:tcPr anchor="ctr">
                    <a:noFill/>
                  </a:tcPr>
                </a:tc>
                <a:tc>
                  <a:txBody>
                    <a:bodyPr/>
                    <a:lstStyle/>
                    <a:p>
                      <a:pPr algn="ctr"/>
                      <a:r>
                        <a:rPr lang="en-NZ" sz="1200" b="0" dirty="0">
                          <a:solidFill>
                            <a:schemeClr val="tx1">
                              <a:lumMod val="65000"/>
                              <a:lumOff val="35000"/>
                            </a:schemeClr>
                          </a:solidFill>
                          <a:latin typeface="Barlow"/>
                        </a:rPr>
                        <a:t>82%</a:t>
                      </a:r>
                    </a:p>
                  </a:txBody>
                  <a:tcPr anchor="ctr">
                    <a:noFill/>
                  </a:tcPr>
                </a:tc>
                <a:extLst>
                  <a:ext uri="{0D108BD9-81ED-4DB2-BD59-A6C34878D82A}">
                    <a16:rowId xmlns:a16="http://schemas.microsoft.com/office/drawing/2014/main" val="4218066362"/>
                  </a:ext>
                </a:extLst>
              </a:tr>
            </a:tbl>
          </a:graphicData>
        </a:graphic>
      </p:graphicFrame>
      <p:sp>
        <p:nvSpPr>
          <p:cNvPr id="12" name="Rectangle 11">
            <a:extLst>
              <a:ext uri="{FF2B5EF4-FFF2-40B4-BE49-F238E27FC236}">
                <a16:creationId xmlns:a16="http://schemas.microsoft.com/office/drawing/2014/main" id="{725D9EAB-0B9D-4647-B21C-0B225E4BF7B7}"/>
              </a:ext>
            </a:extLst>
          </p:cNvPr>
          <p:cNvSpPr/>
          <p:nvPr/>
        </p:nvSpPr>
        <p:spPr>
          <a:xfrm>
            <a:off x="414217" y="726290"/>
            <a:ext cx="11395891" cy="738664"/>
          </a:xfrm>
          <a:prstGeom prst="rect">
            <a:avLst/>
          </a:prstGeom>
        </p:spPr>
        <p:txBody>
          <a:bodyPr wrap="square">
            <a:spAutoFit/>
          </a:bodyPr>
          <a:lstStyle/>
          <a:p>
            <a:r>
              <a:rPr lang="en-NZ" sz="1400" dirty="0">
                <a:solidFill>
                  <a:schemeClr val="tx1">
                    <a:lumMod val="65000"/>
                    <a:lumOff val="35000"/>
                  </a:schemeClr>
                </a:solidFill>
                <a:latin typeface="Barlow"/>
              </a:rPr>
              <a:t>There are high levels of agreement for statements relating to gender equality at Athletics clubs. All three statements have significantly higher levels of agreement than the All Sports 2020/21 average. </a:t>
            </a:r>
            <a:r>
              <a:rPr lang="en-NZ" sz="1400" b="1" dirty="0">
                <a:solidFill>
                  <a:schemeClr val="tx1">
                    <a:lumMod val="65000"/>
                    <a:lumOff val="35000"/>
                  </a:schemeClr>
                </a:solidFill>
                <a:latin typeface="Barlow"/>
              </a:rPr>
              <a:t>Females</a:t>
            </a:r>
            <a:r>
              <a:rPr lang="en-NZ" sz="1400" dirty="0">
                <a:solidFill>
                  <a:schemeClr val="tx1">
                    <a:lumMod val="65000"/>
                    <a:lumOff val="35000"/>
                  </a:schemeClr>
                </a:solidFill>
                <a:latin typeface="Barlow"/>
              </a:rPr>
              <a:t> are less likely to agree </a:t>
            </a:r>
            <a:r>
              <a:rPr lang="en-NZ" sz="1400" i="1" dirty="0">
                <a:solidFill>
                  <a:schemeClr val="tx1">
                    <a:lumMod val="65000"/>
                    <a:lumOff val="35000"/>
                  </a:schemeClr>
                </a:solidFill>
                <a:latin typeface="Barlow"/>
              </a:rPr>
              <a:t>there are appropriate programmes and/or opportunities in place for women and girls at my club. </a:t>
            </a:r>
            <a:endParaRPr lang="en-NZ" sz="1400" dirty="0">
              <a:solidFill>
                <a:schemeClr val="tx1">
                  <a:lumMod val="65000"/>
                  <a:lumOff val="35000"/>
                </a:schemeClr>
              </a:solidFill>
              <a:latin typeface="Barlow"/>
            </a:endParaRPr>
          </a:p>
        </p:txBody>
      </p:sp>
      <p:sp>
        <p:nvSpPr>
          <p:cNvPr id="4" name="Footer Placeholder 3"/>
          <p:cNvSpPr>
            <a:spLocks noGrp="1"/>
          </p:cNvSpPr>
          <p:nvPr>
            <p:ph type="ftr" sz="quarter" idx="4294967295"/>
          </p:nvPr>
        </p:nvSpPr>
        <p:spPr>
          <a:xfrm>
            <a:off x="548640" y="6291263"/>
            <a:ext cx="5590223" cy="437210"/>
          </a:xfrm>
          <a:prstGeom prst="rect">
            <a:avLst/>
          </a:prstGeom>
          <a:solidFill>
            <a:schemeClr val="bg1"/>
          </a:solidFill>
        </p:spPr>
        <p:txBody>
          <a:bodyPr/>
          <a:lstStyle/>
          <a:p>
            <a:pPr algn="l"/>
            <a:r>
              <a:rPr lang="en-US" sz="800" b="0" dirty="0">
                <a:solidFill>
                  <a:schemeClr val="tx1">
                    <a:lumMod val="65000"/>
                    <a:lumOff val="35000"/>
                  </a:schemeClr>
                </a:solidFill>
                <a:latin typeface="Barlow"/>
              </a:rPr>
              <a:t>Base: All respondents excluding Don’t know</a:t>
            </a:r>
          </a:p>
          <a:p>
            <a:pPr algn="l"/>
            <a:r>
              <a:rPr lang="en-US" sz="800" b="0" dirty="0">
                <a:solidFill>
                  <a:schemeClr val="tx1">
                    <a:lumMod val="65000"/>
                    <a:lumOff val="35000"/>
                  </a:schemeClr>
                </a:solidFill>
                <a:latin typeface="Barlow"/>
              </a:rPr>
              <a:t>Q81. To what extent do you agree or disagree on the following…</a:t>
            </a:r>
          </a:p>
        </p:txBody>
      </p:sp>
      <p:graphicFrame>
        <p:nvGraphicFramePr>
          <p:cNvPr id="5" name="cht1"/>
          <p:cNvGraphicFramePr>
            <a:graphicFrameLocks/>
          </p:cNvGraphicFramePr>
          <p:nvPr>
            <p:extLst>
              <p:ext uri="{D42A27DB-BD31-4B8C-83A1-F6EECF244321}">
                <p14:modId xmlns:p14="http://schemas.microsoft.com/office/powerpoint/2010/main" val="1278026446"/>
              </p:ext>
            </p:extLst>
          </p:nvPr>
        </p:nvGraphicFramePr>
        <p:xfrm>
          <a:off x="718458" y="2182961"/>
          <a:ext cx="6974654" cy="418610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8716157" y="6291263"/>
            <a:ext cx="279446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B050"/>
                </a:solidFill>
                <a:latin typeface="Barlow"/>
                <a:sym typeface="Wingdings 3"/>
              </a:rPr>
              <a:t></a:t>
            </a:r>
            <a:r>
              <a:rPr lang="en-NZ" sz="800" dirty="0">
                <a:solidFill>
                  <a:srgbClr val="FF0000"/>
                </a:solidFill>
                <a:latin typeface="Barlow"/>
                <a:sym typeface="Wingdings 3"/>
              </a:rPr>
              <a:t></a:t>
            </a:r>
            <a:r>
              <a:rPr lang="en-NZ" sz="800" dirty="0">
                <a:latin typeface="Barlow"/>
                <a:sym typeface="Wingdings 3"/>
              </a:rPr>
              <a:t> </a:t>
            </a:r>
            <a:r>
              <a:rPr lang="en-NZ" sz="800" dirty="0">
                <a:solidFill>
                  <a:schemeClr val="tx1">
                    <a:lumMod val="65000"/>
                    <a:lumOff val="35000"/>
                  </a:schemeClr>
                </a:solidFill>
                <a:latin typeface="Barlow"/>
                <a:sym typeface="Wingdings 3"/>
              </a:rPr>
              <a:t>Significantly higher/lower than Total Athletics 2021</a:t>
            </a:r>
            <a:endParaRPr lang="en-NZ" sz="800" dirty="0">
              <a:latin typeface="Barlow"/>
              <a:sym typeface="Wingdings 3"/>
            </a:endParaRPr>
          </a:p>
          <a:p>
            <a:r>
              <a:rPr lang="en-NZ" sz="1400" b="1" dirty="0">
                <a:solidFill>
                  <a:srgbClr val="218535"/>
                </a:solidFill>
                <a:latin typeface="Barlow"/>
                <a:cs typeface="Arial"/>
                <a:sym typeface="Wingdings 3"/>
              </a:rPr>
              <a:t>□</a:t>
            </a:r>
            <a:r>
              <a:rPr lang="en-NZ" sz="1400" b="1" dirty="0">
                <a:solidFill>
                  <a:schemeClr val="accent5"/>
                </a:solidFill>
                <a:latin typeface="Barlow"/>
                <a:cs typeface="Arial"/>
                <a:sym typeface="Wingdings 3"/>
              </a:rPr>
              <a:t>□ </a:t>
            </a:r>
            <a:r>
              <a:rPr lang="en-NZ" sz="800" dirty="0">
                <a:solidFill>
                  <a:schemeClr val="tx1">
                    <a:lumMod val="65000"/>
                    <a:lumOff val="35000"/>
                  </a:schemeClr>
                </a:solidFill>
                <a:latin typeface="Barlow"/>
                <a:sym typeface="Wingdings 3"/>
              </a:rPr>
              <a:t>Significantly higher/lower than All Sports 2020/21</a:t>
            </a:r>
            <a:endParaRPr lang="en-NZ" sz="800" dirty="0">
              <a:solidFill>
                <a:schemeClr val="tx1">
                  <a:lumMod val="65000"/>
                  <a:lumOff val="35000"/>
                </a:schemeClr>
              </a:solidFill>
              <a:latin typeface="Barlow"/>
            </a:endParaRPr>
          </a:p>
        </p:txBody>
      </p:sp>
      <p:sp>
        <p:nvSpPr>
          <p:cNvPr id="11" name="Text Placeholder 4"/>
          <p:cNvSpPr txBox="1">
            <a:spLocks/>
          </p:cNvSpPr>
          <p:nvPr/>
        </p:nvSpPr>
        <p:spPr bwMode="auto">
          <a:xfrm>
            <a:off x="8249229" y="1600061"/>
            <a:ext cx="2049779" cy="27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ctr" anchorCtr="0" compatLnSpc="1">
            <a:prstTxWarp prst="textNoShape">
              <a:avLst/>
            </a:prstTxWarp>
          </a:bodyPr>
          <a:lstStyle>
            <a:lvl1pPr marL="0" indent="0" algn="l" defTabSz="457200" rtl="0" eaLnBrk="1" fontAlgn="base" hangingPunct="1">
              <a:spcBef>
                <a:spcPts val="0"/>
              </a:spcBef>
              <a:spcAft>
                <a:spcPct val="0"/>
              </a:spcAft>
              <a:buClr>
                <a:schemeClr val="tx2"/>
              </a:buClr>
              <a:buFont typeface="Arial" charset="0"/>
              <a:buNone/>
              <a:defRPr sz="1800" b="0" kern="1200" baseline="0">
                <a:solidFill>
                  <a:schemeClr val="tx2"/>
                </a:solidFill>
                <a:latin typeface="+mn-lt"/>
                <a:ea typeface="ＭＳ Ｐゴシック" charset="0"/>
                <a:cs typeface="ＭＳ Ｐゴシック" charset="0"/>
              </a:defRPr>
            </a:lvl1pPr>
            <a:lvl2pPr marL="457200" indent="0" algn="l" defTabSz="569913" rtl="0" eaLnBrk="1" fontAlgn="base" hangingPunct="1">
              <a:spcBef>
                <a:spcPts val="800"/>
              </a:spcBef>
              <a:spcAft>
                <a:spcPct val="0"/>
              </a:spcAft>
              <a:buClr>
                <a:schemeClr val="tx2"/>
              </a:buClr>
              <a:buFont typeface="Arial" charset="0"/>
              <a:buNone/>
              <a:defRPr sz="2000" b="1" kern="1200">
                <a:solidFill>
                  <a:schemeClr val="tx2"/>
                </a:solidFill>
                <a:latin typeface="+mn-lt"/>
                <a:ea typeface="ＭＳ Ｐゴシック" charset="0"/>
                <a:cs typeface="+mn-cs"/>
              </a:defRPr>
            </a:lvl2pPr>
            <a:lvl3pPr marL="914400" indent="0" algn="l" defTabSz="457200" rtl="0" eaLnBrk="1" fontAlgn="base" hangingPunct="1">
              <a:spcBef>
                <a:spcPts val="700"/>
              </a:spcBef>
              <a:spcAft>
                <a:spcPct val="0"/>
              </a:spcAft>
              <a:buClr>
                <a:schemeClr val="tx2"/>
              </a:buClr>
              <a:buFont typeface="Arial" charset="0"/>
              <a:buNone/>
              <a:defRPr sz="1800" b="1" kern="1200">
                <a:solidFill>
                  <a:schemeClr val="tx2"/>
                </a:solidFill>
                <a:latin typeface="+mn-lt"/>
                <a:ea typeface="ＭＳ Ｐゴシック" charset="0"/>
                <a:cs typeface="+mn-cs"/>
              </a:defRPr>
            </a:lvl3pPr>
            <a:lvl4pPr marL="1371600" indent="0" algn="l" defTabSz="211138"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4pPr>
            <a:lvl5pPr marL="1828800" indent="0" algn="l" defTabSz="457200"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buClr>
                <a:srgbClr val="000000"/>
              </a:buClr>
            </a:pPr>
            <a:r>
              <a:rPr lang="en-US" sz="900" b="1" dirty="0">
                <a:latin typeface="Barlow"/>
              </a:rPr>
              <a:t>% Agree or strongly agree</a:t>
            </a:r>
          </a:p>
        </p:txBody>
      </p:sp>
      <p:sp>
        <p:nvSpPr>
          <p:cNvPr id="16" name="Title 1"/>
          <p:cNvSpPr txBox="1">
            <a:spLocks/>
          </p:cNvSpPr>
          <p:nvPr/>
        </p:nvSpPr>
        <p:spPr>
          <a:xfrm>
            <a:off x="414217" y="15640"/>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NZ" sz="2800" b="1" dirty="0">
                <a:solidFill>
                  <a:srgbClr val="9C132A"/>
                </a:solidFill>
                <a:latin typeface="Barlow"/>
                <a:ea typeface="Barlow Black" charset="0"/>
                <a:cs typeface="Arial" panose="020B0604020202020204" pitchFamily="34" charset="0"/>
              </a:rPr>
              <a:t>Gender equality at club</a:t>
            </a:r>
          </a:p>
        </p:txBody>
      </p:sp>
      <p:sp>
        <p:nvSpPr>
          <p:cNvPr id="3" name="Rectangle 2">
            <a:extLst>
              <a:ext uri="{FF2B5EF4-FFF2-40B4-BE49-F238E27FC236}">
                <a16:creationId xmlns:a16="http://schemas.microsoft.com/office/drawing/2014/main" id="{2CC60F99-530D-4197-BD0C-38089D9550C8}"/>
              </a:ext>
            </a:extLst>
          </p:cNvPr>
          <p:cNvSpPr/>
          <p:nvPr/>
        </p:nvSpPr>
        <p:spPr>
          <a:xfrm>
            <a:off x="7986409" y="2762657"/>
            <a:ext cx="447472" cy="27276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9" name="Rectangle 18">
            <a:extLst>
              <a:ext uri="{FF2B5EF4-FFF2-40B4-BE49-F238E27FC236}">
                <a16:creationId xmlns:a16="http://schemas.microsoft.com/office/drawing/2014/main" id="{1C236037-471E-4533-89D9-C43AA76E2A9E}"/>
              </a:ext>
            </a:extLst>
          </p:cNvPr>
          <p:cNvSpPr/>
          <p:nvPr/>
        </p:nvSpPr>
        <p:spPr>
          <a:xfrm>
            <a:off x="7980898" y="4022707"/>
            <a:ext cx="447472" cy="27276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0" name="Rectangle 19">
            <a:extLst>
              <a:ext uri="{FF2B5EF4-FFF2-40B4-BE49-F238E27FC236}">
                <a16:creationId xmlns:a16="http://schemas.microsoft.com/office/drawing/2014/main" id="{96ED88BA-2516-4527-9A00-F1F0ACFE798E}"/>
              </a:ext>
            </a:extLst>
          </p:cNvPr>
          <p:cNvSpPr/>
          <p:nvPr/>
        </p:nvSpPr>
        <p:spPr>
          <a:xfrm>
            <a:off x="7986409" y="5313242"/>
            <a:ext cx="447472" cy="27276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310281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bl1"/>
          <p:cNvGraphicFramePr>
            <a:graphicFrameLocks noGrp="1"/>
          </p:cNvGraphicFramePr>
          <p:nvPr>
            <p:extLst>
              <p:ext uri="{D42A27DB-BD31-4B8C-83A1-F6EECF244321}">
                <p14:modId xmlns:p14="http://schemas.microsoft.com/office/powerpoint/2010/main" val="1772831671"/>
              </p:ext>
            </p:extLst>
          </p:nvPr>
        </p:nvGraphicFramePr>
        <p:xfrm>
          <a:off x="8525808" y="1773556"/>
          <a:ext cx="2084502" cy="4004619"/>
        </p:xfrm>
        <a:graphic>
          <a:graphicData uri="http://schemas.openxmlformats.org/drawingml/2006/table">
            <a:tbl>
              <a:tblPr firstRow="1" bandRow="1">
                <a:tableStyleId>{5C22544A-7EE6-4342-B048-85BDC9FD1C3A}</a:tableStyleId>
              </a:tblPr>
              <a:tblGrid>
                <a:gridCol w="1123701">
                  <a:extLst>
                    <a:ext uri="{9D8B030D-6E8A-4147-A177-3AD203B41FA5}">
                      <a16:colId xmlns:a16="http://schemas.microsoft.com/office/drawing/2014/main" val="1426833224"/>
                    </a:ext>
                  </a:extLst>
                </a:gridCol>
                <a:gridCol w="960801">
                  <a:extLst>
                    <a:ext uri="{9D8B030D-6E8A-4147-A177-3AD203B41FA5}">
                      <a16:colId xmlns:a16="http://schemas.microsoft.com/office/drawing/2014/main" val="1752440229"/>
                    </a:ext>
                  </a:extLst>
                </a:gridCol>
              </a:tblGrid>
              <a:tr h="579664">
                <a:tc>
                  <a:txBody>
                    <a:bodyPr/>
                    <a:lstStyle/>
                    <a:p>
                      <a:pPr algn="ctr"/>
                      <a:r>
                        <a:rPr lang="en-NZ" sz="900" b="1" kern="1200" dirty="0">
                          <a:solidFill>
                            <a:schemeClr val="tx2"/>
                          </a:solidFill>
                          <a:latin typeface="Barlow"/>
                          <a:ea typeface="+mn-ea"/>
                          <a:cs typeface="+mn-cs"/>
                          <a:sym typeface="Wingdings 3"/>
                        </a:rPr>
                        <a:t>Athletics Females </a:t>
                      </a:r>
                      <a:r>
                        <a:rPr lang="en-NZ" sz="900" b="1" dirty="0">
                          <a:solidFill>
                            <a:schemeClr val="tx2"/>
                          </a:solidFill>
                          <a:latin typeface="Barlow"/>
                        </a:rPr>
                        <a:t>2021</a:t>
                      </a:r>
                    </a:p>
                  </a:txBody>
                  <a:tcPr anchor="ctr">
                    <a:noFill/>
                  </a:tcPr>
                </a:tc>
                <a:tc>
                  <a:txBody>
                    <a:bodyPr/>
                    <a:lstStyle/>
                    <a:p>
                      <a:pPr algn="ctr"/>
                      <a:r>
                        <a:rPr lang="en-NZ" sz="900" b="1" dirty="0">
                          <a:solidFill>
                            <a:schemeClr val="tx1">
                              <a:lumMod val="65000"/>
                              <a:lumOff val="35000"/>
                            </a:schemeClr>
                          </a:solidFill>
                          <a:latin typeface="Barlow"/>
                        </a:rPr>
                        <a:t>All Sports</a:t>
                      </a:r>
                      <a:br>
                        <a:rPr lang="en-NZ" sz="900" b="1" dirty="0">
                          <a:solidFill>
                            <a:schemeClr val="tx1">
                              <a:lumMod val="65000"/>
                              <a:lumOff val="35000"/>
                            </a:schemeClr>
                          </a:solidFill>
                          <a:latin typeface="Barlow"/>
                        </a:rPr>
                      </a:br>
                      <a:r>
                        <a:rPr lang="en-NZ" sz="900" b="1" dirty="0">
                          <a:solidFill>
                            <a:schemeClr val="tx1">
                              <a:lumMod val="65000"/>
                              <a:lumOff val="35000"/>
                            </a:schemeClr>
                          </a:solidFill>
                          <a:latin typeface="Barlow"/>
                        </a:rPr>
                        <a:t>Females 2020/21</a:t>
                      </a:r>
                    </a:p>
                  </a:txBody>
                  <a:tcPr anchor="ctr">
                    <a:noFill/>
                  </a:tcPr>
                </a:tc>
                <a:extLst>
                  <a:ext uri="{0D108BD9-81ED-4DB2-BD59-A6C34878D82A}">
                    <a16:rowId xmlns:a16="http://schemas.microsoft.com/office/drawing/2014/main" val="1079936009"/>
                  </a:ext>
                </a:extLst>
              </a:tr>
              <a:tr h="884955">
                <a:tc>
                  <a:txBody>
                    <a:bodyPr/>
                    <a:lstStyle/>
                    <a:p>
                      <a:pPr algn="ctr"/>
                      <a:r>
                        <a:rPr lang="en-NZ" sz="1200" b="1" dirty="0">
                          <a:solidFill>
                            <a:schemeClr val="tx2"/>
                          </a:solidFill>
                          <a:latin typeface="Barlow"/>
                        </a:rPr>
                        <a:t>94%</a:t>
                      </a:r>
                    </a:p>
                  </a:txBody>
                  <a:tcPr anchor="ctr">
                    <a:noFill/>
                  </a:tcPr>
                </a:tc>
                <a:tc>
                  <a:txBody>
                    <a:bodyPr/>
                    <a:lstStyle/>
                    <a:p>
                      <a:pPr algn="ctr"/>
                      <a:r>
                        <a:rPr lang="en-NZ" sz="1200" b="0" dirty="0">
                          <a:solidFill>
                            <a:schemeClr val="tx1">
                              <a:lumMod val="65000"/>
                              <a:lumOff val="35000"/>
                            </a:schemeClr>
                          </a:solidFill>
                          <a:latin typeface="Barlow"/>
                        </a:rPr>
                        <a:t>84%</a:t>
                      </a:r>
                    </a:p>
                  </a:txBody>
                  <a:tcPr anchor="ctr">
                    <a:noFill/>
                  </a:tcPr>
                </a:tc>
                <a:extLst>
                  <a:ext uri="{0D108BD9-81ED-4DB2-BD59-A6C34878D82A}">
                    <a16:rowId xmlns:a16="http://schemas.microsoft.com/office/drawing/2014/main" val="3177454907"/>
                  </a:ext>
                </a:extLst>
              </a:tr>
              <a:tr h="1663700">
                <a:tc>
                  <a:txBody>
                    <a:bodyPr/>
                    <a:lstStyle/>
                    <a:p>
                      <a:pPr algn="ctr"/>
                      <a:r>
                        <a:rPr lang="en-NZ" sz="1200" b="1" dirty="0">
                          <a:solidFill>
                            <a:schemeClr val="tx2"/>
                          </a:solidFill>
                          <a:latin typeface="Barlow"/>
                        </a:rPr>
                        <a:t>94%</a:t>
                      </a:r>
                    </a:p>
                  </a:txBody>
                  <a:tcPr anchor="ctr">
                    <a:noFill/>
                  </a:tcPr>
                </a:tc>
                <a:tc>
                  <a:txBody>
                    <a:bodyPr/>
                    <a:lstStyle/>
                    <a:p>
                      <a:pPr algn="ctr"/>
                      <a:r>
                        <a:rPr lang="en-NZ" sz="1200" b="0" dirty="0">
                          <a:solidFill>
                            <a:schemeClr val="tx1">
                              <a:lumMod val="65000"/>
                              <a:lumOff val="35000"/>
                            </a:schemeClr>
                          </a:solidFill>
                          <a:latin typeface="Barlow"/>
                        </a:rPr>
                        <a:t>86%</a:t>
                      </a:r>
                    </a:p>
                  </a:txBody>
                  <a:tcPr anchor="ctr">
                    <a:noFill/>
                  </a:tcPr>
                </a:tc>
                <a:extLst>
                  <a:ext uri="{0D108BD9-81ED-4DB2-BD59-A6C34878D82A}">
                    <a16:rowId xmlns:a16="http://schemas.microsoft.com/office/drawing/2014/main" val="247713062"/>
                  </a:ext>
                </a:extLst>
              </a:tr>
              <a:tr h="876300">
                <a:tc>
                  <a:txBody>
                    <a:bodyPr/>
                    <a:lstStyle/>
                    <a:p>
                      <a:pPr algn="ctr"/>
                      <a:r>
                        <a:rPr lang="en-NZ" sz="1200" b="1" dirty="0">
                          <a:solidFill>
                            <a:schemeClr val="tx2"/>
                          </a:solidFill>
                          <a:latin typeface="Barlow"/>
                        </a:rPr>
                        <a:t>85%</a:t>
                      </a:r>
                    </a:p>
                  </a:txBody>
                  <a:tcPr anchor="ctr">
                    <a:noFill/>
                  </a:tcPr>
                </a:tc>
                <a:tc>
                  <a:txBody>
                    <a:bodyPr/>
                    <a:lstStyle/>
                    <a:p>
                      <a:pPr algn="ctr"/>
                      <a:r>
                        <a:rPr lang="en-NZ" sz="1200" b="0" dirty="0">
                          <a:solidFill>
                            <a:schemeClr val="tx1">
                              <a:lumMod val="65000"/>
                              <a:lumOff val="35000"/>
                            </a:schemeClr>
                          </a:solidFill>
                          <a:latin typeface="Barlow"/>
                        </a:rPr>
                        <a:t>76%</a:t>
                      </a:r>
                    </a:p>
                  </a:txBody>
                  <a:tcPr anchor="ctr">
                    <a:noFill/>
                  </a:tcPr>
                </a:tc>
                <a:extLst>
                  <a:ext uri="{0D108BD9-81ED-4DB2-BD59-A6C34878D82A}">
                    <a16:rowId xmlns:a16="http://schemas.microsoft.com/office/drawing/2014/main" val="4218066362"/>
                  </a:ext>
                </a:extLst>
              </a:tr>
            </a:tbl>
          </a:graphicData>
        </a:graphic>
      </p:graphicFrame>
      <p:sp>
        <p:nvSpPr>
          <p:cNvPr id="12" name="Rectangle 11">
            <a:extLst>
              <a:ext uri="{FF2B5EF4-FFF2-40B4-BE49-F238E27FC236}">
                <a16:creationId xmlns:a16="http://schemas.microsoft.com/office/drawing/2014/main" id="{725D9EAB-0B9D-4647-B21C-0B225E4BF7B7}"/>
              </a:ext>
            </a:extLst>
          </p:cNvPr>
          <p:cNvSpPr/>
          <p:nvPr/>
        </p:nvSpPr>
        <p:spPr>
          <a:xfrm>
            <a:off x="425450" y="758243"/>
            <a:ext cx="11395891" cy="523220"/>
          </a:xfrm>
          <a:prstGeom prst="rect">
            <a:avLst/>
          </a:prstGeom>
        </p:spPr>
        <p:txBody>
          <a:bodyPr wrap="square">
            <a:spAutoFit/>
          </a:bodyPr>
          <a:lstStyle/>
          <a:p>
            <a:r>
              <a:rPr lang="en-NZ" sz="1400" dirty="0">
                <a:solidFill>
                  <a:schemeClr val="tx1">
                    <a:lumMod val="65000"/>
                    <a:lumOff val="35000"/>
                  </a:schemeClr>
                </a:solidFill>
                <a:latin typeface="Barlow"/>
              </a:rPr>
              <a:t>Compared with females in the All Sports 2019/ 20 average, Athletics females have significantly higher levels of agreement for all statements, with the biggest difference being in </a:t>
            </a:r>
            <a:r>
              <a:rPr lang="en-NZ" sz="1400" i="1" dirty="0">
                <a:solidFill>
                  <a:schemeClr val="tx1">
                    <a:lumMod val="65000"/>
                    <a:lumOff val="35000"/>
                  </a:schemeClr>
                </a:solidFill>
                <a:latin typeface="Barlow"/>
              </a:rPr>
              <a:t>my club treats all people equally regardless of gender </a:t>
            </a:r>
            <a:r>
              <a:rPr lang="en-NZ" sz="1400" dirty="0">
                <a:solidFill>
                  <a:schemeClr val="tx1">
                    <a:lumMod val="65000"/>
                    <a:lumOff val="35000"/>
                  </a:schemeClr>
                </a:solidFill>
                <a:latin typeface="Barlow"/>
              </a:rPr>
              <a:t>(94% vs. 84%). </a:t>
            </a:r>
          </a:p>
        </p:txBody>
      </p:sp>
      <p:sp>
        <p:nvSpPr>
          <p:cNvPr id="4" name="Footer Placeholder 3"/>
          <p:cNvSpPr>
            <a:spLocks noGrp="1"/>
          </p:cNvSpPr>
          <p:nvPr>
            <p:ph type="ftr" sz="quarter" idx="4294967295"/>
          </p:nvPr>
        </p:nvSpPr>
        <p:spPr>
          <a:xfrm>
            <a:off x="506305" y="6291263"/>
            <a:ext cx="5590223" cy="437210"/>
          </a:xfrm>
          <a:prstGeom prst="rect">
            <a:avLst/>
          </a:prstGeom>
          <a:solidFill>
            <a:schemeClr val="bg1"/>
          </a:solidFill>
        </p:spPr>
        <p:txBody>
          <a:bodyPr/>
          <a:lstStyle/>
          <a:p>
            <a:pPr algn="l"/>
            <a:r>
              <a:rPr lang="en-US" sz="800" b="0" dirty="0">
                <a:solidFill>
                  <a:schemeClr val="tx1">
                    <a:lumMod val="65000"/>
                    <a:lumOff val="35000"/>
                  </a:schemeClr>
                </a:solidFill>
                <a:latin typeface="Barlow"/>
              </a:rPr>
              <a:t>Base: All respondents excluding Don’t know</a:t>
            </a:r>
          </a:p>
          <a:p>
            <a:pPr algn="l"/>
            <a:r>
              <a:rPr lang="en-US" sz="800" b="0" dirty="0">
                <a:solidFill>
                  <a:schemeClr val="tx1">
                    <a:lumMod val="65000"/>
                    <a:lumOff val="35000"/>
                  </a:schemeClr>
                </a:solidFill>
                <a:latin typeface="Barlow"/>
              </a:rPr>
              <a:t>Q81. To what extent do you agree or disagree on the following…</a:t>
            </a:r>
          </a:p>
        </p:txBody>
      </p:sp>
      <p:graphicFrame>
        <p:nvGraphicFramePr>
          <p:cNvPr id="5" name="cht1"/>
          <p:cNvGraphicFramePr>
            <a:graphicFrameLocks/>
          </p:cNvGraphicFramePr>
          <p:nvPr>
            <p:extLst>
              <p:ext uri="{D42A27DB-BD31-4B8C-83A1-F6EECF244321}">
                <p14:modId xmlns:p14="http://schemas.microsoft.com/office/powerpoint/2010/main" val="3469381294"/>
              </p:ext>
            </p:extLst>
          </p:nvPr>
        </p:nvGraphicFramePr>
        <p:xfrm>
          <a:off x="718457" y="2182961"/>
          <a:ext cx="7807351" cy="418610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8277226" y="6291263"/>
            <a:ext cx="3233394" cy="30777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1400" b="1" dirty="0">
                <a:solidFill>
                  <a:srgbClr val="218535"/>
                </a:solidFill>
                <a:latin typeface="Barlow"/>
                <a:cs typeface="Arial"/>
                <a:sym typeface="Wingdings 3"/>
              </a:rPr>
              <a:t>□</a:t>
            </a:r>
            <a:r>
              <a:rPr lang="en-NZ" sz="1400" b="1" dirty="0">
                <a:solidFill>
                  <a:schemeClr val="accent5"/>
                </a:solidFill>
                <a:latin typeface="Barlow"/>
                <a:cs typeface="Arial"/>
                <a:sym typeface="Wingdings 3"/>
              </a:rPr>
              <a:t>□ </a:t>
            </a:r>
            <a:r>
              <a:rPr lang="en-NZ" sz="800" dirty="0">
                <a:solidFill>
                  <a:schemeClr val="tx1">
                    <a:lumMod val="65000"/>
                    <a:lumOff val="35000"/>
                  </a:schemeClr>
                </a:solidFill>
                <a:latin typeface="Barlow"/>
                <a:sym typeface="Wingdings 3"/>
              </a:rPr>
              <a:t>Significantly higher/lower than All Sports Females 2020/21</a:t>
            </a:r>
            <a:endParaRPr lang="en-NZ" sz="800" dirty="0">
              <a:solidFill>
                <a:schemeClr val="tx1">
                  <a:lumMod val="65000"/>
                  <a:lumOff val="35000"/>
                </a:schemeClr>
              </a:solidFill>
              <a:latin typeface="Barlow"/>
            </a:endParaRPr>
          </a:p>
        </p:txBody>
      </p:sp>
      <p:sp>
        <p:nvSpPr>
          <p:cNvPr id="11" name="Text Placeholder 4"/>
          <p:cNvSpPr txBox="1">
            <a:spLocks/>
          </p:cNvSpPr>
          <p:nvPr/>
        </p:nvSpPr>
        <p:spPr bwMode="auto">
          <a:xfrm>
            <a:off x="8525808" y="1550791"/>
            <a:ext cx="2049779" cy="27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ctr" anchorCtr="0" compatLnSpc="1">
            <a:prstTxWarp prst="textNoShape">
              <a:avLst/>
            </a:prstTxWarp>
          </a:bodyPr>
          <a:lstStyle>
            <a:lvl1pPr marL="0" indent="0" algn="l" defTabSz="457200" rtl="0" eaLnBrk="1" fontAlgn="base" hangingPunct="1">
              <a:spcBef>
                <a:spcPts val="0"/>
              </a:spcBef>
              <a:spcAft>
                <a:spcPct val="0"/>
              </a:spcAft>
              <a:buClr>
                <a:schemeClr val="tx2"/>
              </a:buClr>
              <a:buFont typeface="Arial" charset="0"/>
              <a:buNone/>
              <a:defRPr sz="1800" b="0" kern="1200" baseline="0">
                <a:solidFill>
                  <a:schemeClr val="tx2"/>
                </a:solidFill>
                <a:latin typeface="+mn-lt"/>
                <a:ea typeface="ＭＳ Ｐゴシック" charset="0"/>
                <a:cs typeface="ＭＳ Ｐゴシック" charset="0"/>
              </a:defRPr>
            </a:lvl1pPr>
            <a:lvl2pPr marL="457200" indent="0" algn="l" defTabSz="569913" rtl="0" eaLnBrk="1" fontAlgn="base" hangingPunct="1">
              <a:spcBef>
                <a:spcPts val="800"/>
              </a:spcBef>
              <a:spcAft>
                <a:spcPct val="0"/>
              </a:spcAft>
              <a:buClr>
                <a:schemeClr val="tx2"/>
              </a:buClr>
              <a:buFont typeface="Arial" charset="0"/>
              <a:buNone/>
              <a:defRPr sz="2000" b="1" kern="1200">
                <a:solidFill>
                  <a:schemeClr val="tx2"/>
                </a:solidFill>
                <a:latin typeface="+mn-lt"/>
                <a:ea typeface="ＭＳ Ｐゴシック" charset="0"/>
                <a:cs typeface="+mn-cs"/>
              </a:defRPr>
            </a:lvl2pPr>
            <a:lvl3pPr marL="914400" indent="0" algn="l" defTabSz="457200" rtl="0" eaLnBrk="1" fontAlgn="base" hangingPunct="1">
              <a:spcBef>
                <a:spcPts val="700"/>
              </a:spcBef>
              <a:spcAft>
                <a:spcPct val="0"/>
              </a:spcAft>
              <a:buClr>
                <a:schemeClr val="tx2"/>
              </a:buClr>
              <a:buFont typeface="Arial" charset="0"/>
              <a:buNone/>
              <a:defRPr sz="1800" b="1" kern="1200">
                <a:solidFill>
                  <a:schemeClr val="tx2"/>
                </a:solidFill>
                <a:latin typeface="+mn-lt"/>
                <a:ea typeface="ＭＳ Ｐゴシック" charset="0"/>
                <a:cs typeface="+mn-cs"/>
              </a:defRPr>
            </a:lvl3pPr>
            <a:lvl4pPr marL="1371600" indent="0" algn="l" defTabSz="211138"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4pPr>
            <a:lvl5pPr marL="1828800" indent="0" algn="l" defTabSz="457200"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buClr>
                <a:srgbClr val="000000"/>
              </a:buClr>
            </a:pPr>
            <a:r>
              <a:rPr lang="en-US" sz="900" b="1" dirty="0">
                <a:latin typeface="Barlow"/>
              </a:rPr>
              <a:t>% Agree or strongly agree</a:t>
            </a:r>
          </a:p>
        </p:txBody>
      </p:sp>
      <p:sp>
        <p:nvSpPr>
          <p:cNvPr id="16" name="Title 1"/>
          <p:cNvSpPr txBox="1">
            <a:spLocks/>
          </p:cNvSpPr>
          <p:nvPr/>
        </p:nvSpPr>
        <p:spPr>
          <a:xfrm>
            <a:off x="414217" y="15640"/>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NZ" sz="2800" b="1" dirty="0">
                <a:solidFill>
                  <a:srgbClr val="9C132A"/>
                </a:solidFill>
                <a:latin typeface="Barlow"/>
                <a:ea typeface="Barlow Black" charset="0"/>
                <a:cs typeface="Arial" panose="020B0604020202020204" pitchFamily="34" charset="0"/>
              </a:rPr>
              <a:t>Female perceptions of gender equality at club</a:t>
            </a:r>
          </a:p>
        </p:txBody>
      </p:sp>
      <p:sp>
        <p:nvSpPr>
          <p:cNvPr id="18" name="Rectangle 17"/>
          <p:cNvSpPr/>
          <p:nvPr/>
        </p:nvSpPr>
        <p:spPr>
          <a:xfrm>
            <a:off x="8733725" y="3901407"/>
            <a:ext cx="629350" cy="327693"/>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19" name="Rectangle 18"/>
          <p:cNvSpPr/>
          <p:nvPr/>
        </p:nvSpPr>
        <p:spPr>
          <a:xfrm>
            <a:off x="8754257" y="5168232"/>
            <a:ext cx="629350" cy="327693"/>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15" name="Rectangle 14">
            <a:extLst>
              <a:ext uri="{FF2B5EF4-FFF2-40B4-BE49-F238E27FC236}">
                <a16:creationId xmlns:a16="http://schemas.microsoft.com/office/drawing/2014/main" id="{C97F9B4C-6239-40F8-A801-9A5E8875EF2D}"/>
              </a:ext>
            </a:extLst>
          </p:cNvPr>
          <p:cNvSpPr/>
          <p:nvPr/>
        </p:nvSpPr>
        <p:spPr>
          <a:xfrm>
            <a:off x="8754257" y="2623828"/>
            <a:ext cx="629350" cy="327693"/>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Tree>
    <p:extLst>
      <p:ext uri="{BB962C8B-B14F-4D97-AF65-F5344CB8AC3E}">
        <p14:creationId xmlns:p14="http://schemas.microsoft.com/office/powerpoint/2010/main" val="143742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FBA54C1-CA7C-6C4A-A386-37B0754C8B5F}"/>
              </a:ext>
            </a:extLst>
          </p:cNvPr>
          <p:cNvSpPr txBox="1">
            <a:spLocks/>
          </p:cNvSpPr>
          <p:nvPr/>
        </p:nvSpPr>
        <p:spPr>
          <a:xfrm>
            <a:off x="456581" y="170058"/>
            <a:ext cx="10435618" cy="755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rPr>
              <a:t>Key results summary</a:t>
            </a:r>
          </a:p>
        </p:txBody>
      </p:sp>
      <p:grpSp>
        <p:nvGrpSpPr>
          <p:cNvPr id="33" name="Group 32"/>
          <p:cNvGrpSpPr/>
          <p:nvPr/>
        </p:nvGrpSpPr>
        <p:grpSpPr>
          <a:xfrm>
            <a:off x="454091" y="2129970"/>
            <a:ext cx="2429637" cy="2190822"/>
            <a:chOff x="3320921" y="373698"/>
            <a:chExt cx="3307070" cy="1125934"/>
          </a:xfrm>
        </p:grpSpPr>
        <p:grpSp>
          <p:nvGrpSpPr>
            <p:cNvPr id="34" name="Group 33"/>
            <p:cNvGrpSpPr/>
            <p:nvPr/>
          </p:nvGrpSpPr>
          <p:grpSpPr>
            <a:xfrm>
              <a:off x="3320921" y="373698"/>
              <a:ext cx="3307070" cy="1125934"/>
              <a:chOff x="-1804740" y="1350811"/>
              <a:chExt cx="2981949" cy="1782411"/>
            </a:xfrm>
          </p:grpSpPr>
          <p:grpSp>
            <p:nvGrpSpPr>
              <p:cNvPr id="36" name="Group 35"/>
              <p:cNvGrpSpPr/>
              <p:nvPr/>
            </p:nvGrpSpPr>
            <p:grpSpPr>
              <a:xfrm>
                <a:off x="-1804740" y="1350811"/>
                <a:ext cx="2981949" cy="1782411"/>
                <a:chOff x="455213" y="1953488"/>
                <a:chExt cx="1633241" cy="2668388"/>
              </a:xfrm>
            </p:grpSpPr>
            <p:sp>
              <p:nvSpPr>
                <p:cNvPr id="38" name="Rectangle 37"/>
                <p:cNvSpPr/>
                <p:nvPr/>
              </p:nvSpPr>
              <p:spPr>
                <a:xfrm>
                  <a:off x="468262" y="1953490"/>
                  <a:ext cx="1620192" cy="266838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9" name="Rectangle 38"/>
                <p:cNvSpPr/>
                <p:nvPr/>
              </p:nvSpPr>
              <p:spPr>
                <a:xfrm>
                  <a:off x="468261" y="1953488"/>
                  <a:ext cx="1620192" cy="53909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0" name="TextBox 39"/>
                <p:cNvSpPr txBox="1"/>
                <p:nvPr/>
              </p:nvSpPr>
              <p:spPr>
                <a:xfrm>
                  <a:off x="455213" y="2035853"/>
                  <a:ext cx="1628831" cy="33738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rgbClr val="FFFFFF"/>
                      </a:solidFill>
                      <a:effectLst/>
                      <a:uLnTx/>
                      <a:uFillTx/>
                      <a:latin typeface="Barlow"/>
                      <a:ea typeface="+mn-ea"/>
                      <a:cs typeface="+mn-cs"/>
                    </a:rPr>
                    <a:t>Sample overview</a:t>
                  </a:r>
                </a:p>
              </p:txBody>
            </p:sp>
          </p:grpSp>
          <p:sp>
            <p:nvSpPr>
              <p:cNvPr id="37" name="TextBox 36"/>
              <p:cNvSpPr txBox="1"/>
              <p:nvPr/>
            </p:nvSpPr>
            <p:spPr>
              <a:xfrm>
                <a:off x="-1803832" y="1776587"/>
                <a:ext cx="2879025" cy="60096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ED193A">
                        <a:lumMod val="50000"/>
                      </a:srgbClr>
                    </a:solidFill>
                    <a:effectLst/>
                    <a:uLnTx/>
                    <a:uFillTx/>
                    <a:latin typeface="Barlow"/>
                    <a:ea typeface="+mn-ea"/>
                    <a:cs typeface="+mn-cs"/>
                  </a:rPr>
                  <a:t>2021</a:t>
                </a:r>
                <a:r>
                  <a:rPr kumimoji="0" lang="en-NZ" sz="1800" b="0" i="0" u="none" strike="noStrike" kern="1200" cap="none" spc="0" normalizeH="0" baseline="0" noProof="0" dirty="0">
                    <a:ln>
                      <a:noFill/>
                    </a:ln>
                    <a:solidFill>
                      <a:srgbClr val="FFD300">
                        <a:lumMod val="50000"/>
                      </a:srgbClr>
                    </a:solidFill>
                    <a:effectLst/>
                    <a:uLnTx/>
                    <a:uFillTx/>
                    <a:latin typeface="Barlow"/>
                    <a:ea typeface="+mn-ea"/>
                    <a:cs typeface="+mn-cs"/>
                  </a:rPr>
                  <a:t> </a:t>
                </a:r>
                <a:r>
                  <a:rPr kumimoji="0" lang="en-NZ" sz="1200" b="0" i="0" u="none" strike="noStrike" kern="1200" cap="none" spc="0" normalizeH="0" baseline="0" noProof="0" dirty="0">
                    <a:ln>
                      <a:noFill/>
                    </a:ln>
                    <a:solidFill>
                      <a:srgbClr val="000000"/>
                    </a:solidFill>
                    <a:effectLst/>
                    <a:uLnTx/>
                    <a:uFillTx/>
                    <a:latin typeface="Barlow"/>
                    <a:ea typeface="+mn-ea"/>
                    <a:cs typeface="+mn-cs"/>
                  </a:rPr>
                  <a:t>respondents: n=1,622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Barlow"/>
                    <a:ea typeface="+mn-ea"/>
                    <a:cs typeface="+mn-cs"/>
                  </a:rPr>
                  <a:t>n= 952 </a:t>
                </a:r>
                <a:r>
                  <a:rPr lang="en-NZ" sz="1200" dirty="0">
                    <a:solidFill>
                      <a:srgbClr val="000000"/>
                    </a:solidFill>
                    <a:latin typeface="Barlow"/>
                  </a:rPr>
                  <a:t>participants</a:t>
                </a:r>
                <a:r>
                  <a:rPr kumimoji="0" lang="en-NZ" sz="1200" b="0" i="0" u="none" strike="noStrike" kern="1200" cap="none" spc="0" normalizeH="0" baseline="0" noProof="0" dirty="0">
                    <a:ln>
                      <a:noFill/>
                    </a:ln>
                    <a:solidFill>
                      <a:srgbClr val="000000"/>
                    </a:solidFill>
                    <a:effectLst/>
                    <a:uLnTx/>
                    <a:uFillTx/>
                    <a:latin typeface="Barlow"/>
                    <a:ea typeface="+mn-ea"/>
                    <a:cs typeface="+mn-cs"/>
                  </a:rPr>
                  <a:t> (</a:t>
                </a:r>
                <a:r>
                  <a:rPr lang="en-NZ" sz="1200" dirty="0">
                    <a:solidFill>
                      <a:srgbClr val="000000"/>
                    </a:solidFill>
                    <a:latin typeface="Barlow"/>
                  </a:rPr>
                  <a:t>59</a:t>
                </a:r>
                <a:r>
                  <a:rPr kumimoji="0" lang="en-NZ" sz="1200" b="0" i="0" u="none" strike="noStrike" kern="1200" cap="none" spc="0" normalizeH="0" baseline="0" noProof="0" dirty="0">
                    <a:ln>
                      <a:noFill/>
                    </a:ln>
                    <a:solidFill>
                      <a:srgbClr val="000000"/>
                    </a:solidFill>
                    <a:effectLst/>
                    <a:uLnTx/>
                    <a:uFillTx/>
                    <a:latin typeface="Barlow"/>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Barlow"/>
                    <a:ea typeface="+mn-ea"/>
                    <a:cs typeface="+mn-cs"/>
                  </a:rPr>
                  <a:t>n= 670 parents (</a:t>
                </a:r>
                <a:r>
                  <a:rPr lang="en-NZ" sz="1200" dirty="0">
                    <a:solidFill>
                      <a:srgbClr val="000000"/>
                    </a:solidFill>
                    <a:latin typeface="Barlow"/>
                  </a:rPr>
                  <a:t>41</a:t>
                </a:r>
                <a:r>
                  <a:rPr kumimoji="0" lang="en-NZ" sz="1200" b="0" i="0" u="none" strike="noStrike" kern="1200" cap="none" spc="0" normalizeH="0" baseline="0" noProof="0" dirty="0">
                    <a:ln>
                      <a:noFill/>
                    </a:ln>
                    <a:solidFill>
                      <a:srgbClr val="000000"/>
                    </a:solidFill>
                    <a:effectLst/>
                    <a:uLnTx/>
                    <a:uFillTx/>
                    <a:latin typeface="Barlow"/>
                    <a:ea typeface="+mn-ea"/>
                    <a:cs typeface="+mn-cs"/>
                  </a:rPr>
                  <a:t>%)</a:t>
                </a:r>
              </a:p>
            </p:txBody>
          </p:sp>
        </p:grpSp>
        <p:sp>
          <p:nvSpPr>
            <p:cNvPr id="35" name="Rectangle 34"/>
            <p:cNvSpPr/>
            <p:nvPr/>
          </p:nvSpPr>
          <p:spPr>
            <a:xfrm>
              <a:off x="3337307" y="1084259"/>
              <a:ext cx="3228748" cy="379623"/>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ED193A">
                      <a:lumMod val="50000"/>
                    </a:srgbClr>
                  </a:solidFill>
                  <a:effectLst/>
                  <a:uLnTx/>
                  <a:uFillTx/>
                  <a:latin typeface="Barlow"/>
                  <a:ea typeface="+mn-ea"/>
                  <a:cs typeface="+mn-cs"/>
                </a:rPr>
                <a:t>2017</a:t>
              </a:r>
              <a:r>
                <a:rPr kumimoji="0" lang="en-NZ" sz="1800" b="1" i="0" u="none" strike="noStrike" kern="1200" cap="none" spc="0" normalizeH="0" baseline="0" noProof="0" dirty="0">
                  <a:ln>
                    <a:noFill/>
                  </a:ln>
                  <a:solidFill>
                    <a:srgbClr val="FFD300">
                      <a:lumMod val="50000"/>
                    </a:srgbClr>
                  </a:solidFill>
                  <a:effectLst/>
                  <a:uLnTx/>
                  <a:uFillTx/>
                  <a:latin typeface="Barlow"/>
                  <a:ea typeface="+mn-ea"/>
                  <a:cs typeface="+mn-cs"/>
                </a:rPr>
                <a:t> </a:t>
              </a:r>
              <a:r>
                <a:rPr kumimoji="0" lang="en-NZ" sz="1200" b="0" i="0" u="none" strike="noStrike" kern="1200" cap="none" spc="0" normalizeH="0" baseline="0" noProof="0" dirty="0">
                  <a:ln>
                    <a:noFill/>
                  </a:ln>
                  <a:solidFill>
                    <a:srgbClr val="000000"/>
                  </a:solidFill>
                  <a:effectLst/>
                  <a:uLnTx/>
                  <a:uFillTx/>
                  <a:latin typeface="Barlow"/>
                  <a:ea typeface="+mn-ea"/>
                  <a:cs typeface="+mn-cs"/>
                </a:rPr>
                <a:t>respondents: n=1,952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Barlow"/>
                  <a:ea typeface="+mn-ea"/>
                  <a:cs typeface="+mn-cs"/>
                </a:rPr>
                <a:t>n= 755 </a:t>
              </a:r>
              <a:r>
                <a:rPr lang="en-NZ" sz="1200" dirty="0">
                  <a:solidFill>
                    <a:srgbClr val="000000"/>
                  </a:solidFill>
                  <a:latin typeface="Barlow"/>
                </a:rPr>
                <a:t>participants</a:t>
              </a:r>
              <a:r>
                <a:rPr kumimoji="0" lang="en-NZ" sz="1200" b="0" i="0" u="none" strike="noStrike" kern="1200" cap="none" spc="0" normalizeH="0" baseline="0" noProof="0" dirty="0">
                  <a:ln>
                    <a:noFill/>
                  </a:ln>
                  <a:solidFill>
                    <a:srgbClr val="000000"/>
                  </a:solidFill>
                  <a:effectLst/>
                  <a:uLnTx/>
                  <a:uFillTx/>
                  <a:latin typeface="Barlow"/>
                  <a:ea typeface="+mn-ea"/>
                  <a:cs typeface="+mn-cs"/>
                </a:rPr>
                <a:t> (</a:t>
              </a:r>
              <a:r>
                <a:rPr lang="en-NZ" sz="1200" dirty="0">
                  <a:solidFill>
                    <a:srgbClr val="000000"/>
                  </a:solidFill>
                  <a:latin typeface="Barlow"/>
                </a:rPr>
                <a:t>39</a:t>
              </a:r>
              <a:r>
                <a:rPr kumimoji="0" lang="en-NZ" sz="1200" b="0" i="0" u="none" strike="noStrike" kern="1200" cap="none" spc="0" normalizeH="0" baseline="0" noProof="0" dirty="0">
                  <a:ln>
                    <a:noFill/>
                  </a:ln>
                  <a:solidFill>
                    <a:srgbClr val="000000"/>
                  </a:solidFill>
                  <a:effectLst/>
                  <a:uLnTx/>
                  <a:uFillTx/>
                  <a:latin typeface="Barlow"/>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srgbClr val="000000"/>
                  </a:solidFill>
                  <a:effectLst/>
                  <a:uLnTx/>
                  <a:uFillTx/>
                  <a:latin typeface="Barlow"/>
                  <a:ea typeface="+mn-ea"/>
                  <a:cs typeface="+mn-cs"/>
                </a:rPr>
                <a:t>n= 1,197 parents (</a:t>
              </a:r>
              <a:r>
                <a:rPr lang="en-NZ" sz="1200" dirty="0">
                  <a:solidFill>
                    <a:srgbClr val="000000"/>
                  </a:solidFill>
                  <a:latin typeface="Barlow"/>
                </a:rPr>
                <a:t>61</a:t>
              </a:r>
              <a:r>
                <a:rPr kumimoji="0" lang="en-NZ" sz="1200" b="0" i="0" u="none" strike="noStrike" kern="1200" cap="none" spc="0" normalizeH="0" baseline="0" noProof="0" dirty="0">
                  <a:ln>
                    <a:noFill/>
                  </a:ln>
                  <a:solidFill>
                    <a:srgbClr val="000000"/>
                  </a:solidFill>
                  <a:effectLst/>
                  <a:uLnTx/>
                  <a:uFillTx/>
                  <a:latin typeface="Barlow"/>
                  <a:ea typeface="+mn-ea"/>
                  <a:cs typeface="+mn-cs"/>
                </a:rPr>
                <a:t>%)</a:t>
              </a:r>
            </a:p>
          </p:txBody>
        </p:sp>
      </p:grpSp>
      <p:sp>
        <p:nvSpPr>
          <p:cNvPr id="41" name="TextBox 40"/>
          <p:cNvSpPr txBox="1"/>
          <p:nvPr/>
        </p:nvSpPr>
        <p:spPr>
          <a:xfrm>
            <a:off x="599988" y="6031463"/>
            <a:ext cx="2794462" cy="215444"/>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effectLst/>
                <a:uLnTx/>
                <a:uFillTx/>
                <a:latin typeface="Calibri" panose="020F0502020204030204"/>
                <a:ea typeface="+mn-ea"/>
                <a:cs typeface="+mn-cs"/>
                <a:sym typeface="Wingdings 3"/>
              </a:rPr>
              <a:t> Significantly higher/lower than Total </a:t>
            </a:r>
            <a:r>
              <a:rPr kumimoji="0" lang="en-NZ" sz="800" b="0" i="0" u="none" strike="noStrike" kern="1200" cap="none" spc="0" normalizeH="0" baseline="0" noProof="0" dirty="0">
                <a:ln>
                  <a:noFill/>
                </a:ln>
                <a:effectLst/>
                <a:uLnTx/>
                <a:uFillTx/>
                <a:latin typeface="Calibri" panose="020F0502020204030204"/>
                <a:ea typeface="+mn-ea"/>
                <a:cs typeface="+mn-cs"/>
              </a:rPr>
              <a:t>Athletics</a:t>
            </a:r>
            <a:r>
              <a:rPr kumimoji="0" lang="en-NZ" sz="800" b="0" i="0" u="none" strike="noStrike" kern="1200" cap="none" spc="0" normalizeH="0" baseline="0" noProof="0" dirty="0">
                <a:ln>
                  <a:noFill/>
                </a:ln>
                <a:effectLst/>
                <a:uLnTx/>
                <a:uFillTx/>
                <a:latin typeface="Calibri" panose="020F0502020204030204"/>
                <a:ea typeface="+mn-ea"/>
                <a:cs typeface="+mn-cs"/>
                <a:sym typeface="Wingdings 3"/>
              </a:rPr>
              <a:t> 2017</a:t>
            </a:r>
          </a:p>
        </p:txBody>
      </p:sp>
      <p:graphicFrame>
        <p:nvGraphicFramePr>
          <p:cNvPr id="43" name="Chart 42">
            <a:extLst>
              <a:ext uri="{FF2B5EF4-FFF2-40B4-BE49-F238E27FC236}">
                <a16:creationId xmlns:a16="http://schemas.microsoft.com/office/drawing/2014/main" id="{14A95575-6512-4FBB-A301-848D46174227}"/>
              </a:ext>
            </a:extLst>
          </p:cNvPr>
          <p:cNvGraphicFramePr/>
          <p:nvPr>
            <p:extLst>
              <p:ext uri="{D42A27DB-BD31-4B8C-83A1-F6EECF244321}">
                <p14:modId xmlns:p14="http://schemas.microsoft.com/office/powerpoint/2010/main" val="3955876067"/>
              </p:ext>
            </p:extLst>
          </p:nvPr>
        </p:nvGraphicFramePr>
        <p:xfrm>
          <a:off x="3300808" y="1504761"/>
          <a:ext cx="4138714" cy="2007806"/>
        </p:xfrm>
        <a:graphic>
          <a:graphicData uri="http://schemas.openxmlformats.org/drawingml/2006/chart">
            <c:chart xmlns:c="http://schemas.openxmlformats.org/drawingml/2006/chart" xmlns:r="http://schemas.openxmlformats.org/officeDocument/2006/relationships" r:id="rId2"/>
          </a:graphicData>
        </a:graphic>
      </p:graphicFrame>
      <p:sp>
        <p:nvSpPr>
          <p:cNvPr id="44" name="Rectangle 43">
            <a:extLst>
              <a:ext uri="{FF2B5EF4-FFF2-40B4-BE49-F238E27FC236}">
                <a16:creationId xmlns:a16="http://schemas.microsoft.com/office/drawing/2014/main" id="{58414C79-3E39-4BB8-AD9F-050E7D093819}"/>
              </a:ext>
            </a:extLst>
          </p:cNvPr>
          <p:cNvSpPr/>
          <p:nvPr/>
        </p:nvSpPr>
        <p:spPr>
          <a:xfrm>
            <a:off x="3367403" y="1043294"/>
            <a:ext cx="3892245" cy="369332"/>
          </a:xfrm>
          <a:prstGeom prst="rect">
            <a:avLst/>
          </a:prstGeom>
          <a:solidFill>
            <a:schemeClr val="accent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D300">
                  <a:lumMod val="50000"/>
                </a:srgbClr>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0409CF9D-3F58-4804-9F9F-F85A57D2B644}"/>
              </a:ext>
            </a:extLst>
          </p:cNvPr>
          <p:cNvSpPr txBox="1"/>
          <p:nvPr/>
        </p:nvSpPr>
        <p:spPr>
          <a:xfrm>
            <a:off x="4045181" y="1085373"/>
            <a:ext cx="1791889"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rPr>
              <a:t>Key metrics</a:t>
            </a:r>
          </a:p>
        </p:txBody>
      </p:sp>
      <p:sp>
        <p:nvSpPr>
          <p:cNvPr id="46" name="Oval 45">
            <a:extLst>
              <a:ext uri="{FF2B5EF4-FFF2-40B4-BE49-F238E27FC236}">
                <a16:creationId xmlns:a16="http://schemas.microsoft.com/office/drawing/2014/main" id="{54C7DF1F-C85B-4DC3-8AD9-C9B2A55CA700}"/>
              </a:ext>
            </a:extLst>
          </p:cNvPr>
          <p:cNvSpPr/>
          <p:nvPr/>
        </p:nvSpPr>
        <p:spPr>
          <a:xfrm>
            <a:off x="3427208" y="958837"/>
            <a:ext cx="533400" cy="533400"/>
          </a:xfrm>
          <a:prstGeom prst="ellipse">
            <a:avLst/>
          </a:prstGeom>
          <a:solidFill>
            <a:schemeClr val="accent5"/>
          </a:solidFill>
          <a:ln w="38100" cap="flat" cmpd="sng" algn="ctr">
            <a:solidFill>
              <a:schemeClr val="bg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48" name="Chart1">
            <a:extLst>
              <a:ext uri="{FF2B5EF4-FFF2-40B4-BE49-F238E27FC236}">
                <a16:creationId xmlns:a16="http://schemas.microsoft.com/office/drawing/2014/main" id="{0A9D85D9-7D2F-4D78-918F-DD032A547413}"/>
              </a:ext>
            </a:extLst>
          </p:cNvPr>
          <p:cNvGraphicFramePr>
            <a:graphicFrameLocks/>
          </p:cNvGraphicFramePr>
          <p:nvPr>
            <p:extLst>
              <p:ext uri="{D42A27DB-BD31-4B8C-83A1-F6EECF244321}">
                <p14:modId xmlns:p14="http://schemas.microsoft.com/office/powerpoint/2010/main" val="2633659112"/>
              </p:ext>
            </p:extLst>
          </p:nvPr>
        </p:nvGraphicFramePr>
        <p:xfrm>
          <a:off x="8341263" y="4128045"/>
          <a:ext cx="2911449" cy="1914535"/>
        </p:xfrm>
        <a:graphic>
          <a:graphicData uri="http://schemas.openxmlformats.org/drawingml/2006/chart">
            <c:chart xmlns:c="http://schemas.openxmlformats.org/drawingml/2006/chart" xmlns:r="http://schemas.openxmlformats.org/officeDocument/2006/relationships" r:id="rId3"/>
          </a:graphicData>
        </a:graphic>
      </p:graphicFrame>
      <p:sp>
        <p:nvSpPr>
          <p:cNvPr id="56" name="Oval 55">
            <a:extLst>
              <a:ext uri="{FF2B5EF4-FFF2-40B4-BE49-F238E27FC236}">
                <a16:creationId xmlns:a16="http://schemas.microsoft.com/office/drawing/2014/main" id="{225F5EBE-2D89-4146-9247-1BE0A99CAB9C}"/>
              </a:ext>
            </a:extLst>
          </p:cNvPr>
          <p:cNvSpPr/>
          <p:nvPr/>
        </p:nvSpPr>
        <p:spPr>
          <a:xfrm>
            <a:off x="3445789" y="4222108"/>
            <a:ext cx="504503" cy="504503"/>
          </a:xfrm>
          <a:prstGeom prst="ellipse">
            <a:avLst/>
          </a:prstGeom>
          <a:solidFill>
            <a:schemeClr val="tx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1</a:t>
            </a:r>
          </a:p>
        </p:txBody>
      </p:sp>
      <p:sp>
        <p:nvSpPr>
          <p:cNvPr id="57" name="TextBox 56">
            <a:extLst>
              <a:ext uri="{FF2B5EF4-FFF2-40B4-BE49-F238E27FC236}">
                <a16:creationId xmlns:a16="http://schemas.microsoft.com/office/drawing/2014/main" id="{496C1AAA-0E19-4633-9C49-456E59D819C2}"/>
              </a:ext>
            </a:extLst>
          </p:cNvPr>
          <p:cNvSpPr txBox="1"/>
          <p:nvPr/>
        </p:nvSpPr>
        <p:spPr>
          <a:xfrm>
            <a:off x="3975607" y="4266610"/>
            <a:ext cx="249140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lumMod val="85000"/>
                    <a:lumOff val="15000"/>
                  </a:prstClr>
                </a:solidFill>
                <a:effectLst/>
                <a:uLnTx/>
                <a:uFillTx/>
                <a:latin typeface="Barlow"/>
                <a:ea typeface="+mn-ea"/>
                <a:cs typeface="Arial" panose="020B0604020202020204" pitchFamily="34" charset="0"/>
              </a:rPr>
              <a:t>VALUE FOR MONEY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0" dirty="0">
                <a:solidFill>
                  <a:prstClr val="black">
                    <a:lumMod val="85000"/>
                    <a:lumOff val="15000"/>
                  </a:prstClr>
                </a:solidFill>
                <a:latin typeface="Barlow"/>
                <a:cs typeface="Arial" panose="020B0604020202020204" pitchFamily="34" charset="0"/>
              </a:rPr>
              <a:t>75</a:t>
            </a:r>
            <a:r>
              <a:rPr kumimoji="0" lang="en-US" sz="1050" b="0" i="0" u="none" strike="noStrike" kern="0" cap="none" spc="0" normalizeH="0" baseline="0" noProof="0" dirty="0">
                <a:ln>
                  <a:noFill/>
                </a:ln>
                <a:solidFill>
                  <a:prstClr val="black">
                    <a:lumMod val="85000"/>
                    <a:lumOff val="15000"/>
                  </a:prstClr>
                </a:solidFill>
                <a:effectLst/>
                <a:uLnTx/>
                <a:uFillTx/>
                <a:latin typeface="Barlow"/>
                <a:ea typeface="+mn-ea"/>
                <a:cs typeface="Arial" panose="020B0604020202020204" pitchFamily="34" charset="0"/>
              </a:rPr>
              <a:t>% agree/strongly agree</a:t>
            </a:r>
          </a:p>
        </p:txBody>
      </p:sp>
      <p:sp>
        <p:nvSpPr>
          <p:cNvPr id="58" name="TextBox 57">
            <a:extLst>
              <a:ext uri="{FF2B5EF4-FFF2-40B4-BE49-F238E27FC236}">
                <a16:creationId xmlns:a16="http://schemas.microsoft.com/office/drawing/2014/main" id="{99BD89F5-EE25-419D-929D-BFFBD62F4CC8}"/>
              </a:ext>
            </a:extLst>
          </p:cNvPr>
          <p:cNvSpPr txBox="1"/>
          <p:nvPr/>
        </p:nvSpPr>
        <p:spPr>
          <a:xfrm>
            <a:off x="3975607" y="4800635"/>
            <a:ext cx="2760948"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lumMod val="85000"/>
                    <a:lumOff val="15000"/>
                  </a:prstClr>
                </a:solidFill>
                <a:effectLst/>
                <a:uLnTx/>
                <a:uFillTx/>
                <a:latin typeface="Barlow"/>
                <a:ea typeface="+mn-ea"/>
                <a:cs typeface="Arial" panose="020B0604020202020204" pitchFamily="34" charset="0"/>
              </a:rPr>
              <a:t>BEING FRIENDLY AND WELCOMING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0" dirty="0">
                <a:solidFill>
                  <a:prstClr val="black">
                    <a:lumMod val="85000"/>
                    <a:lumOff val="15000"/>
                  </a:prstClr>
                </a:solidFill>
                <a:latin typeface="Barlow"/>
                <a:cs typeface="Arial" panose="020B0604020202020204" pitchFamily="34" charset="0"/>
              </a:rPr>
              <a:t>78</a:t>
            </a:r>
            <a:r>
              <a:rPr kumimoji="0" lang="en-US" sz="1050" b="0" i="0" u="none" strike="noStrike" kern="0" cap="none" spc="0" normalizeH="0" baseline="0" noProof="0" dirty="0">
                <a:ln>
                  <a:noFill/>
                </a:ln>
                <a:solidFill>
                  <a:prstClr val="black">
                    <a:lumMod val="85000"/>
                    <a:lumOff val="15000"/>
                  </a:prstClr>
                </a:solidFill>
                <a:effectLst/>
                <a:uLnTx/>
                <a:uFillTx/>
                <a:latin typeface="Barlow"/>
                <a:ea typeface="+mn-ea"/>
                <a:cs typeface="Arial" panose="020B0604020202020204" pitchFamily="34" charset="0"/>
              </a:rPr>
              <a:t>% very/extremely satisfied </a:t>
            </a:r>
          </a:p>
        </p:txBody>
      </p:sp>
      <p:sp>
        <p:nvSpPr>
          <p:cNvPr id="59" name="Oval 58">
            <a:extLst>
              <a:ext uri="{FF2B5EF4-FFF2-40B4-BE49-F238E27FC236}">
                <a16:creationId xmlns:a16="http://schemas.microsoft.com/office/drawing/2014/main" id="{04B2CF86-ED48-47D2-8C26-FBED3D57136E}"/>
              </a:ext>
            </a:extLst>
          </p:cNvPr>
          <p:cNvSpPr/>
          <p:nvPr/>
        </p:nvSpPr>
        <p:spPr>
          <a:xfrm>
            <a:off x="3445789" y="4754734"/>
            <a:ext cx="504503" cy="504503"/>
          </a:xfrm>
          <a:prstGeom prst="ellipse">
            <a:avLst/>
          </a:prstGeom>
          <a:solidFill>
            <a:schemeClr val="accent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2</a:t>
            </a:r>
          </a:p>
        </p:txBody>
      </p:sp>
      <p:sp>
        <p:nvSpPr>
          <p:cNvPr id="60" name="TextBox 59">
            <a:extLst>
              <a:ext uri="{FF2B5EF4-FFF2-40B4-BE49-F238E27FC236}">
                <a16:creationId xmlns:a16="http://schemas.microsoft.com/office/drawing/2014/main" id="{CB410D31-07E5-4EBB-B765-C4EE1BABACD4}"/>
              </a:ext>
            </a:extLst>
          </p:cNvPr>
          <p:cNvSpPr txBox="1"/>
          <p:nvPr/>
        </p:nvSpPr>
        <p:spPr>
          <a:xfrm>
            <a:off x="3975606" y="5331767"/>
            <a:ext cx="276094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lumMod val="85000"/>
                    <a:lumOff val="15000"/>
                  </a:prstClr>
                </a:solidFill>
                <a:effectLst/>
                <a:uLnTx/>
                <a:uFillTx/>
                <a:latin typeface="Barlow"/>
                <a:ea typeface="+mn-ea"/>
                <a:cs typeface="Arial" panose="020B0604020202020204" pitchFamily="34" charset="0"/>
              </a:rPr>
              <a:t>HELPING TO DEVELOP/ FULFIL POTENTIAL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0" dirty="0">
                <a:solidFill>
                  <a:prstClr val="black">
                    <a:lumMod val="85000"/>
                    <a:lumOff val="15000"/>
                  </a:prstClr>
                </a:solidFill>
                <a:latin typeface="Barlow"/>
                <a:cs typeface="Arial" panose="020B0604020202020204" pitchFamily="34" charset="0"/>
              </a:rPr>
              <a:t>59</a:t>
            </a:r>
            <a:r>
              <a:rPr kumimoji="0" lang="en-US" sz="1050" b="0" i="0" u="none" strike="noStrike" kern="0" cap="none" spc="0" normalizeH="0" baseline="0" noProof="0" dirty="0">
                <a:ln>
                  <a:noFill/>
                </a:ln>
                <a:solidFill>
                  <a:prstClr val="black">
                    <a:lumMod val="85000"/>
                    <a:lumOff val="15000"/>
                  </a:prstClr>
                </a:solidFill>
                <a:effectLst/>
                <a:uLnTx/>
                <a:uFillTx/>
                <a:latin typeface="Barlow"/>
                <a:ea typeface="+mn-ea"/>
                <a:cs typeface="Arial" panose="020B0604020202020204" pitchFamily="34" charset="0"/>
              </a:rPr>
              <a:t>% very/extremely satisfied </a:t>
            </a:r>
          </a:p>
        </p:txBody>
      </p:sp>
      <p:sp>
        <p:nvSpPr>
          <p:cNvPr id="61" name="Oval 60">
            <a:extLst>
              <a:ext uri="{FF2B5EF4-FFF2-40B4-BE49-F238E27FC236}">
                <a16:creationId xmlns:a16="http://schemas.microsoft.com/office/drawing/2014/main" id="{98D4F7F1-0092-4F47-B908-7862DB6B18D5}"/>
              </a:ext>
            </a:extLst>
          </p:cNvPr>
          <p:cNvSpPr/>
          <p:nvPr/>
        </p:nvSpPr>
        <p:spPr>
          <a:xfrm>
            <a:off x="3445789" y="5287360"/>
            <a:ext cx="504503" cy="504503"/>
          </a:xfrm>
          <a:prstGeom prst="ellipse">
            <a:avLst/>
          </a:prstGeom>
          <a:solidFill>
            <a:schemeClr val="accent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3</a:t>
            </a:r>
          </a:p>
        </p:txBody>
      </p:sp>
      <p:cxnSp>
        <p:nvCxnSpPr>
          <p:cNvPr id="62" name="Straight Connector 61"/>
          <p:cNvCxnSpPr>
            <a:cxnSpLocks/>
          </p:cNvCxnSpPr>
          <p:nvPr/>
        </p:nvCxnSpPr>
        <p:spPr>
          <a:xfrm>
            <a:off x="7525721" y="1442237"/>
            <a:ext cx="0" cy="4511466"/>
          </a:xfrm>
          <a:prstGeom prst="line">
            <a:avLst/>
          </a:prstGeom>
          <a:ln>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a:cxnSpLocks/>
          </p:cNvCxnSpPr>
          <p:nvPr/>
        </p:nvCxnSpPr>
        <p:spPr>
          <a:xfrm>
            <a:off x="3601039" y="3603897"/>
            <a:ext cx="7718581" cy="0"/>
          </a:xfrm>
          <a:prstGeom prst="line">
            <a:avLst/>
          </a:prstGeom>
          <a:ln>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7694302" y="3632177"/>
            <a:ext cx="3798317" cy="533400"/>
            <a:chOff x="8295619" y="3688709"/>
            <a:chExt cx="3798317" cy="533400"/>
          </a:xfrm>
        </p:grpSpPr>
        <p:sp>
          <p:nvSpPr>
            <p:cNvPr id="49" name="Rectangle 48">
              <a:extLst>
                <a:ext uri="{FF2B5EF4-FFF2-40B4-BE49-F238E27FC236}">
                  <a16:creationId xmlns:a16="http://schemas.microsoft.com/office/drawing/2014/main" id="{1D192A38-5DBD-4460-B2F7-275944D39997}"/>
                </a:ext>
              </a:extLst>
            </p:cNvPr>
            <p:cNvSpPr/>
            <p:nvPr/>
          </p:nvSpPr>
          <p:spPr>
            <a:xfrm>
              <a:off x="8295619" y="3773166"/>
              <a:ext cx="3798317" cy="369332"/>
            </a:xfrm>
            <a:prstGeom prst="rect">
              <a:avLst/>
            </a:prstGeom>
            <a:solidFill>
              <a:schemeClr val="accent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A76E0CD0-476F-4E51-813E-2CAE2EDAAD52}"/>
                </a:ext>
              </a:extLst>
            </p:cNvPr>
            <p:cNvSpPr txBox="1"/>
            <p:nvPr/>
          </p:nvSpPr>
          <p:spPr>
            <a:xfrm>
              <a:off x="8973397" y="3815246"/>
              <a:ext cx="3018838"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rPr>
                <a:t>Focus for improvement</a:t>
              </a:r>
              <a:endParaRPr kumimoji="0" lang="en-US" sz="8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endParaRPr>
            </a:p>
          </p:txBody>
        </p:sp>
        <p:sp>
          <p:nvSpPr>
            <p:cNvPr id="51" name="Oval 50">
              <a:extLst>
                <a:ext uri="{FF2B5EF4-FFF2-40B4-BE49-F238E27FC236}">
                  <a16:creationId xmlns:a16="http://schemas.microsoft.com/office/drawing/2014/main" id="{26144305-6855-4AC0-BDB2-9F8490151466}"/>
                </a:ext>
              </a:extLst>
            </p:cNvPr>
            <p:cNvSpPr/>
            <p:nvPr/>
          </p:nvSpPr>
          <p:spPr>
            <a:xfrm>
              <a:off x="8355424" y="3688709"/>
              <a:ext cx="533400" cy="533400"/>
            </a:xfrm>
            <a:prstGeom prst="ellipse">
              <a:avLst/>
            </a:prstGeom>
            <a:solidFill>
              <a:schemeClr val="accent5"/>
            </a:solidFill>
            <a:ln w="38100" cap="flat" cmpd="sng" algn="ctr">
              <a:solidFill>
                <a:schemeClr val="bg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5" name="Group 4"/>
          <p:cNvGrpSpPr/>
          <p:nvPr/>
        </p:nvGrpSpPr>
        <p:grpSpPr>
          <a:xfrm>
            <a:off x="3362598" y="3632624"/>
            <a:ext cx="3897049" cy="533400"/>
            <a:chOff x="4162389" y="3708015"/>
            <a:chExt cx="3897049" cy="533400"/>
          </a:xfrm>
        </p:grpSpPr>
        <p:sp>
          <p:nvSpPr>
            <p:cNvPr id="53" name="Rectangle 52">
              <a:extLst>
                <a:ext uri="{FF2B5EF4-FFF2-40B4-BE49-F238E27FC236}">
                  <a16:creationId xmlns:a16="http://schemas.microsoft.com/office/drawing/2014/main" id="{ACF039C8-ED68-4677-9000-DDA7558D933B}"/>
                </a:ext>
              </a:extLst>
            </p:cNvPr>
            <p:cNvSpPr/>
            <p:nvPr/>
          </p:nvSpPr>
          <p:spPr>
            <a:xfrm>
              <a:off x="4162389" y="3792472"/>
              <a:ext cx="3897049" cy="369332"/>
            </a:xfrm>
            <a:prstGeom prst="rect">
              <a:avLst/>
            </a:prstGeom>
            <a:solidFill>
              <a:schemeClr val="accent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4" name="TextBox 53">
              <a:extLst>
                <a:ext uri="{FF2B5EF4-FFF2-40B4-BE49-F238E27FC236}">
                  <a16:creationId xmlns:a16="http://schemas.microsoft.com/office/drawing/2014/main" id="{63266FB6-7855-49F9-A6A5-E732347730B3}"/>
                </a:ext>
              </a:extLst>
            </p:cNvPr>
            <p:cNvSpPr txBox="1"/>
            <p:nvPr/>
          </p:nvSpPr>
          <p:spPr>
            <a:xfrm>
              <a:off x="4794666" y="3834551"/>
              <a:ext cx="2105539"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rPr>
                <a:t>Most important drivers</a:t>
              </a:r>
            </a:p>
          </p:txBody>
        </p:sp>
        <p:sp>
          <p:nvSpPr>
            <p:cNvPr id="55" name="Oval 54">
              <a:extLst>
                <a:ext uri="{FF2B5EF4-FFF2-40B4-BE49-F238E27FC236}">
                  <a16:creationId xmlns:a16="http://schemas.microsoft.com/office/drawing/2014/main" id="{6258105D-B8CC-4207-853F-75AFC75868C0}"/>
                </a:ext>
              </a:extLst>
            </p:cNvPr>
            <p:cNvSpPr/>
            <p:nvPr/>
          </p:nvSpPr>
          <p:spPr>
            <a:xfrm>
              <a:off x="4222194" y="3708015"/>
              <a:ext cx="533400" cy="533400"/>
            </a:xfrm>
            <a:prstGeom prst="ellipse">
              <a:avLst/>
            </a:prstGeom>
            <a:solidFill>
              <a:schemeClr val="accent5"/>
            </a:solidFill>
            <a:ln w="38100" cap="flat" cmpd="sng" algn="ctr">
              <a:solidFill>
                <a:schemeClr val="bg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3" name="Rectangle 72">
            <a:extLst>
              <a:ext uri="{FF2B5EF4-FFF2-40B4-BE49-F238E27FC236}">
                <a16:creationId xmlns:a16="http://schemas.microsoft.com/office/drawing/2014/main" id="{943572F0-C176-4D54-9999-CB648F2A36E0}"/>
              </a:ext>
            </a:extLst>
          </p:cNvPr>
          <p:cNvSpPr/>
          <p:nvPr/>
        </p:nvSpPr>
        <p:spPr>
          <a:xfrm>
            <a:off x="7694303" y="1031378"/>
            <a:ext cx="3798318" cy="369332"/>
          </a:xfrm>
          <a:prstGeom prst="rect">
            <a:avLst/>
          </a:prstGeom>
          <a:solidFill>
            <a:schemeClr val="accent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4BE1BCCC-E54F-4281-9A1B-16E368638FBA}"/>
              </a:ext>
            </a:extLst>
          </p:cNvPr>
          <p:cNvSpPr txBox="1"/>
          <p:nvPr/>
        </p:nvSpPr>
        <p:spPr>
          <a:xfrm>
            <a:off x="8411593" y="1073456"/>
            <a:ext cx="2299254"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rPr>
              <a:t>Reasons for belonging </a:t>
            </a:r>
            <a:r>
              <a:rPr kumimoji="0" lang="en-US" sz="8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rPr>
              <a:t>(top 3)</a:t>
            </a:r>
          </a:p>
        </p:txBody>
      </p:sp>
      <p:sp>
        <p:nvSpPr>
          <p:cNvPr id="75" name="Oval 74">
            <a:extLst>
              <a:ext uri="{FF2B5EF4-FFF2-40B4-BE49-F238E27FC236}">
                <a16:creationId xmlns:a16="http://schemas.microsoft.com/office/drawing/2014/main" id="{0828D84B-1EE8-4B03-ACD0-D108CD290B80}"/>
              </a:ext>
            </a:extLst>
          </p:cNvPr>
          <p:cNvSpPr/>
          <p:nvPr/>
        </p:nvSpPr>
        <p:spPr>
          <a:xfrm>
            <a:off x="7746485" y="946921"/>
            <a:ext cx="533400" cy="533400"/>
          </a:xfrm>
          <a:prstGeom prst="ellipse">
            <a:avLst/>
          </a:prstGeom>
          <a:solidFill>
            <a:schemeClr val="accent5"/>
          </a:solidFill>
          <a:ln w="38100" cap="flat" cmpd="sng" algn="ctr">
            <a:solidFill>
              <a:schemeClr val="bg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F5133342-2540-4166-9A7B-044A1FCF2A17}"/>
              </a:ext>
            </a:extLst>
          </p:cNvPr>
          <p:cNvSpPr txBox="1"/>
          <p:nvPr/>
        </p:nvSpPr>
        <p:spPr>
          <a:xfrm>
            <a:off x="7993979" y="2509037"/>
            <a:ext cx="112666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5821F"/>
                </a:solidFill>
                <a:effectLst/>
                <a:uLnTx/>
                <a:uFillTx/>
                <a:latin typeface="Barlow"/>
                <a:ea typeface="+mn-ea"/>
                <a:cs typeface="Arial" panose="020B0604020202020204" pitchFamily="34" charset="0"/>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solidFill>
                <a:effectLst/>
                <a:uLnTx/>
                <a:uFillTx/>
                <a:latin typeface="Barlow"/>
                <a:ea typeface="+mn-ea"/>
                <a:cs typeface="Arial" panose="020B0604020202020204" pitchFamily="34" charset="0"/>
              </a:rPr>
              <a:t> </a:t>
            </a:r>
            <a:r>
              <a:rPr lang="en-IN" sz="1000" cap="all" dirty="0">
                <a:solidFill>
                  <a:prstClr val="black"/>
                </a:solidFill>
                <a:latin typeface="Barlow"/>
                <a:cs typeface="Arial" panose="020B0604020202020204" pitchFamily="34" charset="0"/>
              </a:rPr>
              <a:t>PARTICIPATE</a:t>
            </a:r>
            <a:r>
              <a:rPr kumimoji="0" lang="en-IN" sz="1000" b="0" i="0" u="none" strike="noStrike" kern="1200" cap="all" spc="0" normalizeH="0" baseline="0" noProof="0" dirty="0">
                <a:ln>
                  <a:noFill/>
                </a:ln>
                <a:solidFill>
                  <a:prstClr val="black"/>
                </a:solidFill>
                <a:effectLst/>
                <a:uLnTx/>
                <a:uFillTx/>
                <a:latin typeface="Barlow"/>
                <a:ea typeface="+mn-ea"/>
                <a:cs typeface="Arial" panose="020B0604020202020204" pitchFamily="34" charset="0"/>
              </a:rPr>
              <a:t> COMPETITIVELY</a:t>
            </a:r>
            <a:endParaRPr kumimoji="0" lang="en-US" sz="1000" b="0" i="0" u="none" strike="noStrike" kern="1200" cap="all" spc="0" normalizeH="0" baseline="0" noProof="0" dirty="0">
              <a:ln>
                <a:noFill/>
              </a:ln>
              <a:solidFill>
                <a:prstClr val="black"/>
              </a:solidFill>
              <a:effectLst/>
              <a:uLnTx/>
              <a:uFillTx/>
              <a:latin typeface="Barlow"/>
              <a:ea typeface="+mn-ea"/>
              <a:cs typeface="Arial" panose="020B0604020202020204" pitchFamily="34" charset="0"/>
            </a:endParaRPr>
          </a:p>
        </p:txBody>
      </p:sp>
      <p:sp>
        <p:nvSpPr>
          <p:cNvPr id="77" name="TextBox 76">
            <a:extLst>
              <a:ext uri="{FF2B5EF4-FFF2-40B4-BE49-F238E27FC236}">
                <a16:creationId xmlns:a16="http://schemas.microsoft.com/office/drawing/2014/main" id="{832198E7-9CE5-47BC-B2E5-25F1D53A3ECF}"/>
              </a:ext>
            </a:extLst>
          </p:cNvPr>
          <p:cNvSpPr txBox="1"/>
          <p:nvPr/>
        </p:nvSpPr>
        <p:spPr>
          <a:xfrm>
            <a:off x="9212009" y="2509037"/>
            <a:ext cx="84082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5821F"/>
                </a:solidFill>
                <a:effectLst/>
                <a:uLnTx/>
                <a:uFillTx/>
                <a:latin typeface="Barlow"/>
                <a:ea typeface="+mn-ea"/>
                <a:cs typeface="Arial" panose="020B0604020202020204" pitchFamily="34" charset="0"/>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all" spc="0" normalizeH="0" baseline="0" noProof="0" dirty="0">
                <a:ln>
                  <a:noFill/>
                </a:ln>
                <a:solidFill>
                  <a:prstClr val="black">
                    <a:lumMod val="85000"/>
                    <a:lumOff val="15000"/>
                  </a:prstClr>
                </a:solidFill>
                <a:effectLst/>
                <a:uLnTx/>
                <a:uFillTx/>
                <a:latin typeface="Barlow"/>
                <a:ea typeface="+mn-ea"/>
                <a:cs typeface="Arial" panose="020B0604020202020204" pitchFamily="34" charset="0"/>
              </a:rPr>
              <a:t> LEARN/ IMPROVE SKILLS</a:t>
            </a:r>
            <a:endParaRPr kumimoji="0" lang="en-US" sz="1000" b="0" i="0" u="none" strike="noStrike" kern="1200" cap="all" spc="0" normalizeH="0" baseline="0" noProof="0" dirty="0">
              <a:ln>
                <a:noFill/>
              </a:ln>
              <a:solidFill>
                <a:srgbClr val="FFB100">
                  <a:lumMod val="75000"/>
                </a:srgbClr>
              </a:solidFill>
              <a:effectLst/>
              <a:uLnTx/>
              <a:uFillTx/>
              <a:latin typeface="Barlow"/>
              <a:ea typeface="+mn-ea"/>
              <a:cs typeface="Arial" panose="020B0604020202020204" pitchFamily="34" charset="0"/>
            </a:endParaRPr>
          </a:p>
        </p:txBody>
      </p:sp>
      <p:sp>
        <p:nvSpPr>
          <p:cNvPr id="78" name="TextBox 77">
            <a:extLst>
              <a:ext uri="{FF2B5EF4-FFF2-40B4-BE49-F238E27FC236}">
                <a16:creationId xmlns:a16="http://schemas.microsoft.com/office/drawing/2014/main" id="{AA42D13C-613C-4F9C-AB4E-A824FA9BEF4F}"/>
              </a:ext>
            </a:extLst>
          </p:cNvPr>
          <p:cNvSpPr txBox="1"/>
          <p:nvPr/>
        </p:nvSpPr>
        <p:spPr>
          <a:xfrm>
            <a:off x="10288321" y="2509037"/>
            <a:ext cx="950616"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5821F"/>
                </a:solidFill>
                <a:effectLst/>
                <a:uLnTx/>
                <a:uFillTx/>
                <a:latin typeface="Barlow"/>
                <a:ea typeface="+mn-ea"/>
                <a:cs typeface="Arial" panose="020B0604020202020204" pitchFamily="34" charset="0"/>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all" spc="0" normalizeH="0" baseline="0" noProof="0" dirty="0">
                <a:ln>
                  <a:noFill/>
                </a:ln>
                <a:solidFill>
                  <a:prstClr val="black">
                    <a:lumMod val="85000"/>
                    <a:lumOff val="15000"/>
                  </a:prstClr>
                </a:solidFill>
                <a:effectLst/>
                <a:uLnTx/>
                <a:uFillTx/>
                <a:latin typeface="Barlow"/>
                <a:ea typeface="+mn-ea"/>
                <a:cs typeface="Arial" panose="020B0604020202020204" pitchFamily="34" charset="0"/>
              </a:rPr>
              <a:t>have fun</a:t>
            </a:r>
            <a:endParaRPr kumimoji="0" lang="en-US" sz="1000" b="0" i="0" u="none" strike="noStrike" kern="1200" cap="all" spc="0" normalizeH="0" baseline="0" noProof="0" dirty="0">
              <a:ln>
                <a:noFill/>
              </a:ln>
              <a:solidFill>
                <a:srgbClr val="FFB100">
                  <a:lumMod val="75000"/>
                </a:srgbClr>
              </a:solidFill>
              <a:effectLst/>
              <a:uLnTx/>
              <a:uFillTx/>
              <a:latin typeface="Barlow"/>
              <a:ea typeface="+mn-ea"/>
              <a:cs typeface="Arial" panose="020B0604020202020204" pitchFamily="34" charset="0"/>
            </a:endParaRPr>
          </a:p>
        </p:txBody>
      </p:sp>
      <p:sp>
        <p:nvSpPr>
          <p:cNvPr id="2" name="Right Brace 1"/>
          <p:cNvSpPr/>
          <p:nvPr/>
        </p:nvSpPr>
        <p:spPr>
          <a:xfrm>
            <a:off x="2951348" y="1623261"/>
            <a:ext cx="168220" cy="4130895"/>
          </a:xfrm>
          <a:prstGeom prst="rightBrace">
            <a:avLst/>
          </a:prstGeom>
          <a:ln w="127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2310" y="1068184"/>
            <a:ext cx="342768" cy="342768"/>
          </a:xfrm>
          <a:prstGeom prst="rect">
            <a:avLst/>
          </a:prstGeom>
        </p:spPr>
      </p:pic>
      <p:pic>
        <p:nvPicPr>
          <p:cNvPr id="52" name="Google Shape;129;p17"/>
          <p:cNvPicPr preferRelativeResize="0"/>
          <p:nvPr/>
        </p:nvPicPr>
        <p:blipFill>
          <a:blip r:embed="rId5">
            <a:alphaModFix/>
          </a:blip>
          <a:stretch>
            <a:fillRect/>
          </a:stretch>
        </p:blipFill>
        <p:spPr>
          <a:xfrm>
            <a:off x="7873424" y="1010390"/>
            <a:ext cx="279522" cy="390748"/>
          </a:xfrm>
          <a:prstGeom prst="rect">
            <a:avLst/>
          </a:prstGeom>
          <a:noFill/>
          <a:ln>
            <a:noFill/>
          </a:ln>
        </p:spPr>
      </p:pic>
      <p:pic>
        <p:nvPicPr>
          <p:cNvPr id="67" name="Google Shape;249;p23"/>
          <p:cNvPicPr preferRelativeResize="0"/>
          <p:nvPr/>
        </p:nvPicPr>
        <p:blipFill>
          <a:blip r:embed="rId6">
            <a:alphaModFix/>
          </a:blip>
          <a:stretch>
            <a:fillRect/>
          </a:stretch>
        </p:blipFill>
        <p:spPr>
          <a:xfrm>
            <a:off x="3575577" y="3681082"/>
            <a:ext cx="302589" cy="432262"/>
          </a:xfrm>
          <a:prstGeom prst="rect">
            <a:avLst/>
          </a:prstGeom>
          <a:noFill/>
          <a:ln>
            <a:noFill/>
          </a:ln>
        </p:spPr>
      </p:pic>
      <p:pic>
        <p:nvPicPr>
          <p:cNvPr id="68" name="Google Shape;351;p28"/>
          <p:cNvPicPr preferRelativeResize="0"/>
          <p:nvPr/>
        </p:nvPicPr>
        <p:blipFill>
          <a:blip r:embed="rId7">
            <a:alphaModFix/>
          </a:blip>
          <a:stretch>
            <a:fillRect/>
          </a:stretch>
        </p:blipFill>
        <p:spPr>
          <a:xfrm>
            <a:off x="7843566" y="3713216"/>
            <a:ext cx="356616" cy="356616"/>
          </a:xfrm>
          <a:prstGeom prst="rect">
            <a:avLst/>
          </a:prstGeom>
          <a:noFill/>
          <a:ln>
            <a:noFill/>
          </a:ln>
        </p:spPr>
      </p:pic>
      <p:pic>
        <p:nvPicPr>
          <p:cNvPr id="79" name="Google Shape;988;p60"/>
          <p:cNvPicPr preferRelativeResize="0"/>
          <p:nvPr/>
        </p:nvPicPr>
        <p:blipFill>
          <a:blip r:embed="rId8">
            <a:alphaModFix/>
          </a:blip>
          <a:stretch>
            <a:fillRect/>
          </a:stretch>
        </p:blipFill>
        <p:spPr>
          <a:xfrm>
            <a:off x="9236844" y="1784851"/>
            <a:ext cx="713232" cy="717452"/>
          </a:xfrm>
          <a:prstGeom prst="rect">
            <a:avLst/>
          </a:prstGeom>
          <a:noFill/>
          <a:ln>
            <a:noFill/>
          </a:ln>
        </p:spPr>
      </p:pic>
      <p:pic>
        <p:nvPicPr>
          <p:cNvPr id="82" name="Google Shape;1128;p67"/>
          <p:cNvPicPr preferRelativeResize="0"/>
          <p:nvPr/>
        </p:nvPicPr>
        <p:blipFill>
          <a:blip r:embed="rId9">
            <a:alphaModFix/>
          </a:blip>
          <a:stretch>
            <a:fillRect/>
          </a:stretch>
        </p:blipFill>
        <p:spPr>
          <a:xfrm>
            <a:off x="10434004" y="1811949"/>
            <a:ext cx="673275" cy="711582"/>
          </a:xfrm>
          <a:prstGeom prst="rect">
            <a:avLst/>
          </a:prstGeom>
          <a:noFill/>
          <a:ln>
            <a:noFill/>
          </a:ln>
        </p:spPr>
      </p:pic>
      <p:pic>
        <p:nvPicPr>
          <p:cNvPr id="83" name="Google Shape;1408;p81"/>
          <p:cNvPicPr preferRelativeResize="0"/>
          <p:nvPr/>
        </p:nvPicPr>
        <p:blipFill>
          <a:blip r:embed="rId10">
            <a:alphaModFix/>
          </a:blip>
          <a:stretch>
            <a:fillRect/>
          </a:stretch>
        </p:blipFill>
        <p:spPr>
          <a:xfrm>
            <a:off x="8184598" y="1824014"/>
            <a:ext cx="713232" cy="713232"/>
          </a:xfrm>
          <a:prstGeom prst="rect">
            <a:avLst/>
          </a:prstGeom>
          <a:noFill/>
          <a:ln>
            <a:noFill/>
          </a:ln>
        </p:spPr>
      </p:pic>
    </p:spTree>
    <p:extLst>
      <p:ext uri="{BB962C8B-B14F-4D97-AF65-F5344CB8AC3E}">
        <p14:creationId xmlns:p14="http://schemas.microsoft.com/office/powerpoint/2010/main" val="2541005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9349" y="71110"/>
            <a:ext cx="9144000" cy="788733"/>
          </a:xfrm>
        </p:spPr>
        <p:txBody>
          <a:bodyPr>
            <a:normAutofit/>
          </a:bodyPr>
          <a:lstStyle/>
          <a:p>
            <a:pPr algn="l"/>
            <a:r>
              <a:rPr lang="en-NZ" sz="2800" dirty="0">
                <a:solidFill>
                  <a:schemeClr val="tx2"/>
                </a:solidFill>
              </a:rPr>
              <a:t>Handling of integrity issues</a:t>
            </a:r>
          </a:p>
        </p:txBody>
      </p:sp>
      <p:sp>
        <p:nvSpPr>
          <p:cNvPr id="6" name="Footer Placeholder 3"/>
          <p:cNvSpPr txBox="1">
            <a:spLocks/>
          </p:cNvSpPr>
          <p:nvPr/>
        </p:nvSpPr>
        <p:spPr>
          <a:xfrm>
            <a:off x="506305" y="6291263"/>
            <a:ext cx="6033135" cy="437210"/>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b="1" i="0" kern="1200">
                <a:solidFill>
                  <a:schemeClr val="tx1">
                    <a:tint val="75000"/>
                  </a:schemeClr>
                </a:solidFill>
                <a:latin typeface="Barlow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0" dirty="0">
                <a:solidFill>
                  <a:schemeClr val="tx1">
                    <a:lumMod val="65000"/>
                    <a:lumOff val="35000"/>
                  </a:schemeClr>
                </a:solidFill>
                <a:latin typeface="Barlow"/>
              </a:rPr>
              <a:t>Base: All respondents excluding Don’t know (n=1,358/27,813)</a:t>
            </a:r>
          </a:p>
          <a:p>
            <a:pPr algn="l"/>
            <a:r>
              <a:rPr lang="en-US" sz="800" b="0" dirty="0">
                <a:solidFill>
                  <a:schemeClr val="tx1">
                    <a:lumMod val="65000"/>
                    <a:lumOff val="35000"/>
                  </a:schemeClr>
                </a:solidFill>
                <a:latin typeface="Barlow"/>
              </a:rPr>
              <a:t>Q102. How much do you trust your/ your child’s club to handle integrity issues appropriately and effectively? </a:t>
            </a:r>
          </a:p>
        </p:txBody>
      </p:sp>
      <p:graphicFrame>
        <p:nvGraphicFramePr>
          <p:cNvPr id="8" name="cht1"/>
          <p:cNvGraphicFramePr>
            <a:graphicFrameLocks/>
          </p:cNvGraphicFramePr>
          <p:nvPr>
            <p:extLst>
              <p:ext uri="{D42A27DB-BD31-4B8C-83A1-F6EECF244321}">
                <p14:modId xmlns:p14="http://schemas.microsoft.com/office/powerpoint/2010/main" val="4161065207"/>
              </p:ext>
            </p:extLst>
          </p:nvPr>
        </p:nvGraphicFramePr>
        <p:xfrm>
          <a:off x="609600" y="2317898"/>
          <a:ext cx="8502502" cy="30728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bl1"/>
          <p:cNvGraphicFramePr>
            <a:graphicFrameLocks noGrp="1"/>
          </p:cNvGraphicFramePr>
          <p:nvPr>
            <p:extLst>
              <p:ext uri="{D42A27DB-BD31-4B8C-83A1-F6EECF244321}">
                <p14:modId xmlns:p14="http://schemas.microsoft.com/office/powerpoint/2010/main" val="4065562703"/>
              </p:ext>
            </p:extLst>
          </p:nvPr>
        </p:nvGraphicFramePr>
        <p:xfrm>
          <a:off x="9205583" y="2307959"/>
          <a:ext cx="762049" cy="2800288"/>
        </p:xfrm>
        <a:graphic>
          <a:graphicData uri="http://schemas.openxmlformats.org/drawingml/2006/table">
            <a:tbl>
              <a:tblPr>
                <a:tableStyleId>{5C22544A-7EE6-4342-B048-85BDC9FD1C3A}</a:tableStyleId>
              </a:tblPr>
              <a:tblGrid>
                <a:gridCol w="762049">
                  <a:extLst>
                    <a:ext uri="{9D8B030D-6E8A-4147-A177-3AD203B41FA5}">
                      <a16:colId xmlns:a16="http://schemas.microsoft.com/office/drawing/2014/main" val="2224070803"/>
                    </a:ext>
                  </a:extLst>
                </a:gridCol>
              </a:tblGrid>
              <a:tr h="436924">
                <a:tc>
                  <a:txBody>
                    <a:bodyPr/>
                    <a:lstStyle/>
                    <a:p>
                      <a:pPr algn="ctr"/>
                      <a:r>
                        <a:rPr lang="en-NZ" sz="1200" b="1" dirty="0">
                          <a:solidFill>
                            <a:schemeClr val="tx2"/>
                          </a:solidFill>
                          <a:latin typeface="Calibri" panose="020F0502020204030204" pitchFamily="34" charset="0"/>
                          <a:cs typeface="Calibri" panose="020F0502020204030204" pitchFamily="34" charset="0"/>
                        </a:rPr>
                        <a:t>NET Trust</a:t>
                      </a:r>
                      <a:r>
                        <a:rPr lang="en-NZ" sz="1200" b="1" baseline="0" dirty="0">
                          <a:solidFill>
                            <a:schemeClr val="tx2"/>
                          </a:solidFill>
                          <a:latin typeface="Calibri" panose="020F0502020204030204" pitchFamily="34" charset="0"/>
                          <a:cs typeface="Calibri" panose="020F0502020204030204" pitchFamily="34" charset="0"/>
                        </a:rPr>
                        <a:t> (4+5)</a:t>
                      </a:r>
                      <a:endParaRPr lang="en-NZ" sz="1200" b="1" dirty="0">
                        <a:solidFill>
                          <a:schemeClr val="tx2"/>
                        </a:solidFill>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980556576"/>
                  </a:ext>
                </a:extLst>
              </a:tr>
              <a:tr h="1181682">
                <a:tc>
                  <a:txBody>
                    <a:bodyPr/>
                    <a:lstStyle/>
                    <a:p>
                      <a:pPr algn="ctr" fontAlgn="b"/>
                      <a:r>
                        <a:rPr lang="en-IN" sz="1400" b="1" kern="1200" dirty="0">
                          <a:solidFill>
                            <a:schemeClr val="accent3">
                              <a:lumMod val="75000"/>
                            </a:schemeClr>
                          </a:solidFill>
                          <a:latin typeface="+mn-lt"/>
                          <a:ea typeface="ＭＳ Ｐゴシック" charset="0"/>
                          <a:cs typeface="ＭＳ Ｐゴシック" charset="0"/>
                        </a:rPr>
                        <a:t>88%</a:t>
                      </a:r>
                      <a:endParaRPr lang="en-IN" sz="1000" b="1" kern="1200" dirty="0">
                        <a:solidFill>
                          <a:schemeClr val="accent3">
                            <a:lumMod val="75000"/>
                          </a:schemeClr>
                        </a:solidFill>
                        <a:latin typeface="Barlow"/>
                        <a:ea typeface="ＭＳ Ｐゴシック" charset="0"/>
                        <a:cs typeface="ＭＳ Ｐゴシック" charset="0"/>
                      </a:endParaRPr>
                    </a:p>
                  </a:txBody>
                  <a:tcPr marL="9525" marR="9525" marT="9525" marB="0" anchor="ctr">
                    <a:noFill/>
                  </a:tcPr>
                </a:tc>
                <a:extLst>
                  <a:ext uri="{0D108BD9-81ED-4DB2-BD59-A6C34878D82A}">
                    <a16:rowId xmlns:a16="http://schemas.microsoft.com/office/drawing/2014/main" val="1942902542"/>
                  </a:ext>
                </a:extLst>
              </a:tr>
              <a:tr h="1181682">
                <a:tc>
                  <a:txBody>
                    <a:bodyPr/>
                    <a:lstStyle/>
                    <a:p>
                      <a:pPr algn="ctr" fontAlgn="b"/>
                      <a:r>
                        <a:rPr lang="en-IN" sz="1400" b="1" kern="1200" dirty="0">
                          <a:solidFill>
                            <a:schemeClr val="accent3">
                              <a:lumMod val="75000"/>
                            </a:schemeClr>
                          </a:solidFill>
                          <a:latin typeface="+mn-lt"/>
                          <a:ea typeface="ＭＳ Ｐゴシック" charset="0"/>
                          <a:cs typeface="ＭＳ Ｐゴシック" charset="0"/>
                        </a:rPr>
                        <a:t>83%</a:t>
                      </a:r>
                    </a:p>
                  </a:txBody>
                  <a:tcPr marL="9525" marR="9525" marT="9525" marB="0" anchor="ctr">
                    <a:noFill/>
                  </a:tcPr>
                </a:tc>
                <a:extLst>
                  <a:ext uri="{0D108BD9-81ED-4DB2-BD59-A6C34878D82A}">
                    <a16:rowId xmlns:a16="http://schemas.microsoft.com/office/drawing/2014/main" val="335294574"/>
                  </a:ext>
                </a:extLst>
              </a:tr>
            </a:tbl>
          </a:graphicData>
        </a:graphic>
      </p:graphicFrame>
      <p:sp>
        <p:nvSpPr>
          <p:cNvPr id="11" name="Text Placeholder 3"/>
          <p:cNvSpPr txBox="1">
            <a:spLocks/>
          </p:cNvSpPr>
          <p:nvPr/>
        </p:nvSpPr>
        <p:spPr>
          <a:xfrm>
            <a:off x="506305" y="965628"/>
            <a:ext cx="11038760" cy="1448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Barlow Bold"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Barlow Bold"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Barlow Bold"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Barlow Bol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eaLnBrk="0" hangingPunct="0">
              <a:spcBef>
                <a:spcPct val="0"/>
              </a:spcBef>
              <a:buFont typeface="Arial"/>
              <a:buNone/>
            </a:pPr>
            <a:r>
              <a:rPr lang="en-NZ" sz="1400" b="0" dirty="0">
                <a:solidFill>
                  <a:schemeClr val="tx1">
                    <a:lumMod val="65000"/>
                    <a:lumOff val="35000"/>
                  </a:schemeClr>
                </a:solidFill>
                <a:latin typeface="Barlow"/>
                <a:cs typeface="Calibri" panose="020F0502020204030204" pitchFamily="34" charset="0"/>
              </a:rPr>
              <a:t>Nine in ten (88%) Athletics respondents trust their club to handle integrity issues appropriately and effectively. Athletics has significantly higher levels of trust when compared with the All Sports 2020/21 average (83%). </a:t>
            </a:r>
          </a:p>
        </p:txBody>
      </p:sp>
      <p:sp>
        <p:nvSpPr>
          <p:cNvPr id="2" name="Rectangle 1">
            <a:extLst>
              <a:ext uri="{FF2B5EF4-FFF2-40B4-BE49-F238E27FC236}">
                <a16:creationId xmlns:a16="http://schemas.microsoft.com/office/drawing/2014/main" id="{75431F06-0F15-4BEB-8DA3-7B2DC4B4D170}"/>
              </a:ext>
            </a:extLst>
          </p:cNvPr>
          <p:cNvSpPr/>
          <p:nvPr/>
        </p:nvSpPr>
        <p:spPr>
          <a:xfrm>
            <a:off x="9328826" y="3220279"/>
            <a:ext cx="510913" cy="2286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TextBox 11">
            <a:extLst>
              <a:ext uri="{FF2B5EF4-FFF2-40B4-BE49-F238E27FC236}">
                <a16:creationId xmlns:a16="http://schemas.microsoft.com/office/drawing/2014/main" id="{04D419FD-7F21-4CA8-961F-0499E4E0964C}"/>
              </a:ext>
            </a:extLst>
          </p:cNvPr>
          <p:cNvSpPr txBox="1"/>
          <p:nvPr/>
        </p:nvSpPr>
        <p:spPr>
          <a:xfrm>
            <a:off x="8502274" y="6294424"/>
            <a:ext cx="2684233" cy="215444"/>
          </a:xfrm>
          <a:prstGeom prst="rect">
            <a:avLst/>
          </a:prstGeom>
          <a:noFill/>
        </p:spPr>
        <p:txBody>
          <a:bodyPr wrap="square">
            <a:spAutoFit/>
          </a:bodyPr>
          <a:lstStyle/>
          <a:p>
            <a:r>
              <a:rPr lang="en-NZ" sz="800" b="1" dirty="0">
                <a:solidFill>
                  <a:srgbClr val="218535"/>
                </a:solidFill>
                <a:latin typeface="Barlow"/>
                <a:cs typeface="Arial"/>
                <a:sym typeface="Wingdings 3"/>
              </a:rPr>
              <a:t>□</a:t>
            </a:r>
            <a:r>
              <a:rPr lang="en-NZ" sz="800" b="1" dirty="0">
                <a:solidFill>
                  <a:schemeClr val="accent5"/>
                </a:solidFill>
                <a:latin typeface="Barlow"/>
                <a:cs typeface="Arial"/>
                <a:sym typeface="Wingdings 3"/>
              </a:rPr>
              <a:t>□ </a:t>
            </a:r>
            <a:r>
              <a:rPr lang="en-NZ" sz="800" dirty="0">
                <a:solidFill>
                  <a:schemeClr val="tx1">
                    <a:lumMod val="65000"/>
                    <a:lumOff val="35000"/>
                  </a:schemeClr>
                </a:solidFill>
                <a:latin typeface="Barlow"/>
                <a:sym typeface="Wingdings 3"/>
              </a:rPr>
              <a:t>Significantly higher/lower than All Sports 2020/21</a:t>
            </a:r>
            <a:endParaRPr lang="en-NZ" sz="800" dirty="0">
              <a:solidFill>
                <a:schemeClr val="tx1">
                  <a:lumMod val="65000"/>
                  <a:lumOff val="35000"/>
                </a:schemeClr>
              </a:solidFill>
              <a:latin typeface="Barlow"/>
            </a:endParaRPr>
          </a:p>
        </p:txBody>
      </p:sp>
    </p:spTree>
    <p:extLst>
      <p:ext uri="{BB962C8B-B14F-4D97-AF65-F5344CB8AC3E}">
        <p14:creationId xmlns:p14="http://schemas.microsoft.com/office/powerpoint/2010/main" val="900385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9913954"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FFFFFF"/>
                </a:solidFill>
                <a:effectLst/>
                <a:uLnTx/>
                <a:uFillTx/>
                <a:latin typeface="Barlow"/>
                <a:ea typeface="Barlow Black" charset="0"/>
                <a:cs typeface="Arial" panose="020B0604020202020204" pitchFamily="34" charset="0"/>
              </a:rPr>
              <a:t>Injury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3408892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t1"/>
          <p:cNvGraphicFramePr>
            <a:graphicFrameLocks/>
          </p:cNvGraphicFramePr>
          <p:nvPr>
            <p:extLst>
              <p:ext uri="{D42A27DB-BD31-4B8C-83A1-F6EECF244321}">
                <p14:modId xmlns:p14="http://schemas.microsoft.com/office/powerpoint/2010/main" val="1870818742"/>
              </p:ext>
            </p:extLst>
          </p:nvPr>
        </p:nvGraphicFramePr>
        <p:xfrm>
          <a:off x="499821" y="2004156"/>
          <a:ext cx="5635165" cy="3530010"/>
        </p:xfrm>
        <a:graphic>
          <a:graphicData uri="http://schemas.openxmlformats.org/drawingml/2006/chart">
            <c:chart xmlns:c="http://schemas.openxmlformats.org/drawingml/2006/chart" xmlns:r="http://schemas.openxmlformats.org/officeDocument/2006/relationships" r:id="rId2"/>
          </a:graphicData>
        </a:graphic>
      </p:graphicFrame>
      <p:sp>
        <p:nvSpPr>
          <p:cNvPr id="12" name="Footer Placeholder 5"/>
          <p:cNvSpPr txBox="1">
            <a:spLocks/>
          </p:cNvSpPr>
          <p:nvPr/>
        </p:nvSpPr>
        <p:spPr>
          <a:xfrm>
            <a:off x="499821" y="6297586"/>
            <a:ext cx="6072398" cy="370345"/>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solidFill>
                  <a:schemeClr val="tx1">
                    <a:lumMod val="65000"/>
                    <a:lumOff val="35000"/>
                  </a:schemeClr>
                </a:solidFill>
                <a:latin typeface="Barlow"/>
              </a:rPr>
              <a:t>Base: </a:t>
            </a:r>
            <a:r>
              <a:rPr lang="en-US" sz="800" dirty="0">
                <a:solidFill>
                  <a:schemeClr val="tx1">
                    <a:lumMod val="65000"/>
                    <a:lumOff val="35000"/>
                  </a:schemeClr>
                </a:solidFill>
                <a:latin typeface="Barlow"/>
              </a:rPr>
              <a:t>All respondents 2017/21 (n=1,926/1,622) </a:t>
            </a:r>
            <a:r>
              <a:rPr lang="en-NZ" sz="800" dirty="0">
                <a:solidFill>
                  <a:schemeClr val="tx1">
                    <a:lumMod val="65000"/>
                    <a:lumOff val="35000"/>
                  </a:schemeClr>
                </a:solidFill>
                <a:latin typeface="Barlow"/>
                <a:sym typeface="Wingdings 3"/>
              </a:rPr>
              <a:t>All Sports 2020/21 (21,640)</a:t>
            </a:r>
            <a:endParaRPr lang="en-US" sz="800" dirty="0">
              <a:solidFill>
                <a:schemeClr val="tx1">
                  <a:lumMod val="65000"/>
                  <a:lumOff val="35000"/>
                </a:schemeClr>
              </a:solidFill>
              <a:latin typeface="Barlow"/>
            </a:endParaRPr>
          </a:p>
          <a:p>
            <a:r>
              <a:rPr lang="en-US" sz="800" dirty="0">
                <a:solidFill>
                  <a:schemeClr val="tx1">
                    <a:lumMod val="65000"/>
                    <a:lumOff val="35000"/>
                  </a:schemeClr>
                </a:solidFill>
                <a:latin typeface="Barlow"/>
              </a:rPr>
              <a:t>Q17.</a:t>
            </a:r>
            <a:r>
              <a:rPr lang="en-NZ" sz="800" dirty="0">
                <a:solidFill>
                  <a:schemeClr val="tx1">
                    <a:lumMod val="65000"/>
                    <a:lumOff val="35000"/>
                  </a:schemeClr>
                </a:solidFill>
                <a:latin typeface="Barlow"/>
                <a:cs typeface="Arial" pitchFamily="34" charset="0"/>
              </a:rPr>
              <a:t> Have you been injured while participating in or training for athletics in the last 12 months?</a:t>
            </a:r>
          </a:p>
        </p:txBody>
      </p:sp>
      <p:grpSp>
        <p:nvGrpSpPr>
          <p:cNvPr id="14" name="Group 13"/>
          <p:cNvGrpSpPr/>
          <p:nvPr/>
        </p:nvGrpSpPr>
        <p:grpSpPr>
          <a:xfrm>
            <a:off x="6979856" y="2029106"/>
            <a:ext cx="3418785" cy="1628494"/>
            <a:chOff x="393698" y="1068320"/>
            <a:chExt cx="3997326" cy="4943687"/>
          </a:xfrm>
        </p:grpSpPr>
        <p:sp>
          <p:nvSpPr>
            <p:cNvPr id="15" name="Text Box 10"/>
            <p:cNvSpPr txBox="1">
              <a:spLocks noChangeArrowheads="1"/>
            </p:cNvSpPr>
            <p:nvPr/>
          </p:nvSpPr>
          <p:spPr bwMode="auto">
            <a:xfrm>
              <a:off x="393699" y="1068320"/>
              <a:ext cx="3997325" cy="1043320"/>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a:t>
              </a:r>
              <a:r>
                <a:rPr lang="en-US" sz="1000" b="1" dirty="0">
                  <a:solidFill>
                    <a:schemeClr val="bg1"/>
                  </a:solidFill>
                  <a:latin typeface="Barlow"/>
                  <a:ea typeface="Barlow" charset="0"/>
                  <a:cs typeface="Arial" panose="020B0604020202020204" pitchFamily="34" charset="0"/>
                </a:rPr>
                <a:t> likely to have been injured are:</a:t>
              </a:r>
            </a:p>
          </p:txBody>
        </p:sp>
        <p:sp>
          <p:nvSpPr>
            <p:cNvPr id="16" name="Text Placeholder 5"/>
            <p:cNvSpPr txBox="1">
              <a:spLocks/>
            </p:cNvSpPr>
            <p:nvPr/>
          </p:nvSpPr>
          <p:spPr>
            <a:xfrm>
              <a:off x="393698" y="2213092"/>
              <a:ext cx="3997325" cy="3798915"/>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900" dirty="0">
                  <a:solidFill>
                    <a:srgbClr val="313131"/>
                  </a:solidFill>
                  <a:latin typeface="Barlow"/>
                  <a:cs typeface="Arial" panose="020B0604020202020204" pitchFamily="34" charset="0"/>
                </a:rPr>
                <a:t>Aged </a:t>
              </a:r>
              <a:r>
                <a:rPr lang="en-US" sz="900" b="1" dirty="0">
                  <a:solidFill>
                    <a:srgbClr val="313131"/>
                  </a:solidFill>
                  <a:latin typeface="Barlow"/>
                  <a:cs typeface="Arial" panose="020B0604020202020204" pitchFamily="34" charset="0"/>
                </a:rPr>
                <a:t>16-24</a:t>
              </a:r>
              <a:r>
                <a:rPr lang="en-US" sz="900" dirty="0">
                  <a:solidFill>
                    <a:srgbClr val="313131"/>
                  </a:solidFill>
                  <a:latin typeface="Barlow"/>
                  <a:cs typeface="Arial" panose="020B0604020202020204" pitchFamily="34" charset="0"/>
                </a:rPr>
                <a:t> (61% vs. 32%), </a:t>
              </a:r>
              <a:r>
                <a:rPr lang="en-US" sz="900" b="1" dirty="0">
                  <a:solidFill>
                    <a:srgbClr val="313131"/>
                  </a:solidFill>
                  <a:latin typeface="Barlow"/>
                  <a:cs typeface="Arial" panose="020B0604020202020204" pitchFamily="34" charset="0"/>
                </a:rPr>
                <a:t>25-34</a:t>
              </a:r>
              <a:r>
                <a:rPr lang="en-US" sz="900" dirty="0">
                  <a:solidFill>
                    <a:srgbClr val="313131"/>
                  </a:solidFill>
                  <a:latin typeface="Barlow"/>
                  <a:cs typeface="Arial" panose="020B0604020202020204" pitchFamily="34" charset="0"/>
                </a:rPr>
                <a:t> (52%), </a:t>
              </a:r>
              <a:r>
                <a:rPr lang="en-US" sz="900" b="1" dirty="0">
                  <a:solidFill>
                    <a:srgbClr val="313131"/>
                  </a:solidFill>
                  <a:latin typeface="Barlow"/>
                  <a:cs typeface="Arial" panose="020B0604020202020204" pitchFamily="34" charset="0"/>
                </a:rPr>
                <a:t>35-44</a:t>
              </a:r>
              <a:r>
                <a:rPr lang="en-US" sz="900" dirty="0">
                  <a:solidFill>
                    <a:srgbClr val="313131"/>
                  </a:solidFill>
                  <a:latin typeface="Barlow"/>
                  <a:cs typeface="Arial" panose="020B0604020202020204" pitchFamily="34" charset="0"/>
                </a:rPr>
                <a:t> (56%), </a:t>
              </a:r>
              <a:r>
                <a:rPr lang="en-US" sz="900" b="1" dirty="0">
                  <a:solidFill>
                    <a:srgbClr val="313131"/>
                  </a:solidFill>
                  <a:latin typeface="Barlow"/>
                  <a:cs typeface="Arial" panose="020B0604020202020204" pitchFamily="34" charset="0"/>
                </a:rPr>
                <a:t>45-54</a:t>
              </a:r>
              <a:r>
                <a:rPr lang="en-US" sz="900" dirty="0">
                  <a:solidFill>
                    <a:srgbClr val="313131"/>
                  </a:solidFill>
                  <a:latin typeface="Barlow"/>
                  <a:cs typeface="Arial" panose="020B0604020202020204" pitchFamily="34" charset="0"/>
                </a:rPr>
                <a:t> (49%) or </a:t>
              </a:r>
              <a:r>
                <a:rPr lang="en-US" sz="900" b="1" dirty="0">
                  <a:solidFill>
                    <a:srgbClr val="313131"/>
                  </a:solidFill>
                  <a:latin typeface="Barlow"/>
                  <a:cs typeface="Arial" panose="020B0604020202020204" pitchFamily="34" charset="0"/>
                </a:rPr>
                <a:t>55-64</a:t>
              </a:r>
              <a:r>
                <a:rPr lang="en-US" sz="900" dirty="0">
                  <a:solidFill>
                    <a:srgbClr val="313131"/>
                  </a:solidFill>
                  <a:latin typeface="Barlow"/>
                  <a:cs typeface="Arial" panose="020B0604020202020204" pitchFamily="34" charset="0"/>
                </a:rPr>
                <a:t> years (54%)</a:t>
              </a:r>
            </a:p>
            <a:p>
              <a:pPr marL="171450" lvl="1" indent="-171450">
                <a:spcAft>
                  <a:spcPts val="600"/>
                </a:spcAft>
                <a:buFont typeface="Arial" panose="020B0604020202020204" pitchFamily="34" charset="0"/>
                <a:buChar char="•"/>
              </a:pPr>
              <a:r>
                <a:rPr lang="en-US" sz="900" b="1" dirty="0">
                  <a:solidFill>
                    <a:srgbClr val="313131"/>
                  </a:solidFill>
                  <a:latin typeface="Barlow"/>
                  <a:cs typeface="Arial" panose="020B0604020202020204" pitchFamily="34" charset="0"/>
                </a:rPr>
                <a:t>Participants </a:t>
              </a:r>
              <a:r>
                <a:rPr lang="en-US" sz="900" dirty="0">
                  <a:solidFill>
                    <a:srgbClr val="313131"/>
                  </a:solidFill>
                  <a:latin typeface="Barlow"/>
                  <a:cs typeface="Arial" panose="020B0604020202020204" pitchFamily="34" charset="0"/>
                </a:rPr>
                <a:t>(47%)</a:t>
              </a:r>
            </a:p>
            <a:p>
              <a:pPr marL="171450" lvl="1" indent="-171450">
                <a:spcBef>
                  <a:spcPts val="0"/>
                </a:spcBef>
                <a:spcAft>
                  <a:spcPts val="600"/>
                </a:spcAft>
                <a:buFont typeface="Arial" panose="020B0604020202020204" pitchFamily="34" charset="0"/>
                <a:buChar char="•"/>
              </a:pPr>
              <a:r>
                <a:rPr lang="en-US" sz="900" b="1" dirty="0">
                  <a:solidFill>
                    <a:srgbClr val="313131"/>
                  </a:solidFill>
                  <a:latin typeface="Barlow"/>
                  <a:cs typeface="Arial" panose="020B0604020202020204" pitchFamily="34" charset="0"/>
                </a:rPr>
                <a:t>From Wellington </a:t>
              </a:r>
              <a:r>
                <a:rPr lang="en-US" sz="900" dirty="0">
                  <a:solidFill>
                    <a:srgbClr val="313131"/>
                  </a:solidFill>
                  <a:latin typeface="Barlow"/>
                  <a:cs typeface="Arial" panose="020B0604020202020204" pitchFamily="34" charset="0"/>
                </a:rPr>
                <a:t>(41%) or</a:t>
              </a:r>
              <a:r>
                <a:rPr lang="en-US" sz="900" b="1" dirty="0">
                  <a:solidFill>
                    <a:srgbClr val="313131"/>
                  </a:solidFill>
                  <a:latin typeface="Barlow"/>
                  <a:cs typeface="Arial" panose="020B0604020202020204" pitchFamily="34" charset="0"/>
                </a:rPr>
                <a:t> Canterbury </a:t>
              </a:r>
              <a:r>
                <a:rPr lang="en-US" sz="900" dirty="0">
                  <a:solidFill>
                    <a:srgbClr val="313131"/>
                  </a:solidFill>
                  <a:latin typeface="Barlow"/>
                  <a:cs typeface="Arial" panose="020B0604020202020204" pitchFamily="34" charset="0"/>
                </a:rPr>
                <a:t>(39%).</a:t>
              </a:r>
              <a:endParaRPr lang="en-US" sz="900" b="1" dirty="0">
                <a:solidFill>
                  <a:srgbClr val="313131"/>
                </a:solidFill>
                <a:latin typeface="Barlow"/>
                <a:cs typeface="Arial" panose="020B0604020202020204" pitchFamily="34" charset="0"/>
              </a:endParaRPr>
            </a:p>
          </p:txBody>
        </p:sp>
      </p:grpSp>
      <p:grpSp>
        <p:nvGrpSpPr>
          <p:cNvPr id="17" name="Group 16"/>
          <p:cNvGrpSpPr/>
          <p:nvPr/>
        </p:nvGrpSpPr>
        <p:grpSpPr>
          <a:xfrm>
            <a:off x="6979854" y="3769161"/>
            <a:ext cx="3418788" cy="1625798"/>
            <a:chOff x="393698" y="1376359"/>
            <a:chExt cx="3997326" cy="3833760"/>
          </a:xfrm>
        </p:grpSpPr>
        <p:sp>
          <p:nvSpPr>
            <p:cNvPr id="18" name="Text Box 10"/>
            <p:cNvSpPr txBox="1">
              <a:spLocks noChangeArrowheads="1"/>
            </p:cNvSpPr>
            <p:nvPr/>
          </p:nvSpPr>
          <p:spPr bwMode="auto">
            <a:xfrm>
              <a:off x="393699" y="1376359"/>
              <a:ext cx="3997325" cy="735277"/>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have been injured are:</a:t>
              </a:r>
            </a:p>
          </p:txBody>
        </p:sp>
        <p:sp>
          <p:nvSpPr>
            <p:cNvPr id="19" name="Text Placeholder 5"/>
            <p:cNvSpPr txBox="1">
              <a:spLocks/>
            </p:cNvSpPr>
            <p:nvPr/>
          </p:nvSpPr>
          <p:spPr>
            <a:xfrm>
              <a:off x="393698" y="2213093"/>
              <a:ext cx="3997325" cy="2997026"/>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900" b="1" dirty="0">
                  <a:solidFill>
                    <a:srgbClr val="313131"/>
                  </a:solidFill>
                  <a:latin typeface="Barlow"/>
                  <a:cs typeface="Arial" panose="020B0604020202020204" pitchFamily="34" charset="0"/>
                </a:rPr>
                <a:t>Parents</a:t>
              </a:r>
              <a:r>
                <a:rPr lang="en-US" sz="900" dirty="0">
                  <a:solidFill>
                    <a:srgbClr val="313131"/>
                  </a:solidFill>
                  <a:latin typeface="Barlow"/>
                  <a:cs typeface="Arial" panose="020B0604020202020204" pitchFamily="34" charset="0"/>
                </a:rPr>
                <a:t> responding on behalf of their children (9% vs. 32%)</a:t>
              </a:r>
            </a:p>
            <a:p>
              <a:pPr marL="171450" lvl="1" indent="-171450">
                <a:spcBef>
                  <a:spcPts val="0"/>
                </a:spcBef>
                <a:spcAft>
                  <a:spcPts val="600"/>
                </a:spcAft>
                <a:buFont typeface="Arial" panose="020B0604020202020204" pitchFamily="34" charset="0"/>
                <a:buChar char="•"/>
              </a:pPr>
              <a:r>
                <a:rPr lang="en-US" sz="900" dirty="0">
                  <a:solidFill>
                    <a:srgbClr val="313131"/>
                  </a:solidFill>
                  <a:latin typeface="Barlow"/>
                  <a:cs typeface="Arial" panose="020B0604020202020204" pitchFamily="34" charset="0"/>
                </a:rPr>
                <a:t>Aged </a:t>
              </a:r>
              <a:r>
                <a:rPr lang="en-US" sz="900" b="1" dirty="0">
                  <a:solidFill>
                    <a:srgbClr val="313131"/>
                  </a:solidFill>
                  <a:latin typeface="Barlow"/>
                  <a:cs typeface="Arial" panose="020B0604020202020204" pitchFamily="34" charset="0"/>
                </a:rPr>
                <a:t>5-12 years </a:t>
              </a:r>
              <a:r>
                <a:rPr lang="en-US" sz="900" dirty="0">
                  <a:solidFill>
                    <a:srgbClr val="313131"/>
                  </a:solidFill>
                  <a:latin typeface="Barlow"/>
                  <a:cs typeface="Arial" panose="020B0604020202020204" pitchFamily="34" charset="0"/>
                </a:rPr>
                <a:t>(9%)</a:t>
              </a:r>
            </a:p>
            <a:p>
              <a:pPr marL="171450" lvl="1" indent="-171450">
                <a:spcBef>
                  <a:spcPts val="0"/>
                </a:spcBef>
                <a:spcAft>
                  <a:spcPts val="600"/>
                </a:spcAft>
                <a:buFont typeface="Arial" panose="020B0604020202020204" pitchFamily="34" charset="0"/>
                <a:buChar char="•"/>
              </a:pPr>
              <a:r>
                <a:rPr lang="en-US" sz="900" dirty="0">
                  <a:solidFill>
                    <a:srgbClr val="313131"/>
                  </a:solidFill>
                  <a:latin typeface="Barlow"/>
                  <a:cs typeface="Arial" panose="020B0604020202020204" pitchFamily="34" charset="0"/>
                </a:rPr>
                <a:t>Of </a:t>
              </a:r>
              <a:r>
                <a:rPr lang="en-US" sz="900" b="1" dirty="0">
                  <a:solidFill>
                    <a:srgbClr val="313131"/>
                  </a:solidFill>
                  <a:latin typeface="Barlow"/>
                  <a:cs typeface="Arial" panose="020B0604020202020204" pitchFamily="34" charset="0"/>
                </a:rPr>
                <a:t>Māori</a:t>
              </a:r>
              <a:r>
                <a:rPr lang="en-US" sz="900" dirty="0">
                  <a:solidFill>
                    <a:srgbClr val="313131"/>
                  </a:solidFill>
                  <a:latin typeface="Barlow"/>
                  <a:cs typeface="Arial" panose="020B0604020202020204" pitchFamily="34" charset="0"/>
                </a:rPr>
                <a:t> (17%) or </a:t>
              </a:r>
              <a:r>
                <a:rPr lang="en-US" sz="900" b="1" dirty="0">
                  <a:solidFill>
                    <a:srgbClr val="313131"/>
                  </a:solidFill>
                  <a:latin typeface="Barlow"/>
                  <a:cs typeface="Arial" panose="020B0604020202020204" pitchFamily="34" charset="0"/>
                </a:rPr>
                <a:t>Pasifika</a:t>
              </a:r>
              <a:r>
                <a:rPr lang="en-US" sz="900" dirty="0">
                  <a:solidFill>
                    <a:srgbClr val="313131"/>
                  </a:solidFill>
                  <a:latin typeface="Barlow"/>
                  <a:cs typeface="Arial" panose="020B0604020202020204" pitchFamily="34" charset="0"/>
                </a:rPr>
                <a:t> (17%) ethnicity</a:t>
              </a:r>
            </a:p>
            <a:p>
              <a:pPr marL="171450" lvl="1" indent="-171450">
                <a:spcBef>
                  <a:spcPts val="0"/>
                </a:spcBef>
                <a:spcAft>
                  <a:spcPts val="600"/>
                </a:spcAft>
                <a:buFont typeface="Arial" panose="020B0604020202020204" pitchFamily="34" charset="0"/>
                <a:buChar char="•"/>
              </a:pPr>
              <a:r>
                <a:rPr lang="en-US" sz="900" dirty="0">
                  <a:solidFill>
                    <a:srgbClr val="313131"/>
                  </a:solidFill>
                  <a:latin typeface="Barlow"/>
                  <a:cs typeface="Arial" panose="020B0604020202020204" pitchFamily="34" charset="0"/>
                </a:rPr>
                <a:t>From </a:t>
              </a:r>
              <a:r>
                <a:rPr lang="en-US" sz="900" b="1" dirty="0">
                  <a:solidFill>
                    <a:srgbClr val="313131"/>
                  </a:solidFill>
                  <a:latin typeface="Barlow"/>
                  <a:cs typeface="Arial" panose="020B0604020202020204" pitchFamily="34" charset="0"/>
                </a:rPr>
                <a:t>Waikato/ Bay of Plenty </a:t>
              </a:r>
              <a:r>
                <a:rPr lang="en-US" sz="900" dirty="0">
                  <a:solidFill>
                    <a:srgbClr val="313131"/>
                  </a:solidFill>
                  <a:latin typeface="Barlow"/>
                  <a:cs typeface="Arial" panose="020B0604020202020204" pitchFamily="34" charset="0"/>
                </a:rPr>
                <a:t>(23%) or </a:t>
              </a:r>
              <a:r>
                <a:rPr lang="en-US" sz="900" b="1" dirty="0">
                  <a:solidFill>
                    <a:srgbClr val="313131"/>
                  </a:solidFill>
                  <a:latin typeface="Barlow"/>
                  <a:cs typeface="Arial" panose="020B0604020202020204" pitchFamily="34" charset="0"/>
                </a:rPr>
                <a:t>Auckland </a:t>
              </a:r>
              <a:r>
                <a:rPr lang="en-US" sz="900" dirty="0">
                  <a:solidFill>
                    <a:srgbClr val="313131"/>
                  </a:solidFill>
                  <a:latin typeface="Barlow"/>
                  <a:cs typeface="Arial" panose="020B0604020202020204" pitchFamily="34" charset="0"/>
                </a:rPr>
                <a:t>(28%).</a:t>
              </a:r>
            </a:p>
          </p:txBody>
        </p:sp>
      </p:grpSp>
      <p:sp>
        <p:nvSpPr>
          <p:cNvPr id="20" name="Text Placeholder 4"/>
          <p:cNvSpPr txBox="1">
            <a:spLocks/>
          </p:cNvSpPr>
          <p:nvPr/>
        </p:nvSpPr>
        <p:spPr bwMode="auto">
          <a:xfrm>
            <a:off x="2065320" y="1756343"/>
            <a:ext cx="3378549" cy="27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ctr" anchorCtr="0" compatLnSpc="1">
            <a:prstTxWarp prst="textNoShape">
              <a:avLst/>
            </a:prstTxWarp>
          </a:bodyPr>
          <a:lstStyle>
            <a:lvl1pPr marL="0" indent="0" algn="l" defTabSz="457200" rtl="0" eaLnBrk="1" fontAlgn="base" hangingPunct="1">
              <a:spcBef>
                <a:spcPts val="0"/>
              </a:spcBef>
              <a:spcAft>
                <a:spcPct val="0"/>
              </a:spcAft>
              <a:buClr>
                <a:schemeClr val="tx2"/>
              </a:buClr>
              <a:buFont typeface="Arial" charset="0"/>
              <a:buNone/>
              <a:defRPr sz="1800" b="0" kern="1200" baseline="0">
                <a:solidFill>
                  <a:schemeClr val="tx2"/>
                </a:solidFill>
                <a:latin typeface="+mn-lt"/>
                <a:ea typeface="ＭＳ Ｐゴシック" charset="0"/>
                <a:cs typeface="ＭＳ Ｐゴシック" charset="0"/>
              </a:defRPr>
            </a:lvl1pPr>
            <a:lvl2pPr marL="457200" indent="0" algn="l" defTabSz="569913" rtl="0" eaLnBrk="1" fontAlgn="base" hangingPunct="1">
              <a:spcBef>
                <a:spcPts val="800"/>
              </a:spcBef>
              <a:spcAft>
                <a:spcPct val="0"/>
              </a:spcAft>
              <a:buClr>
                <a:schemeClr val="tx2"/>
              </a:buClr>
              <a:buFont typeface="Arial" charset="0"/>
              <a:buNone/>
              <a:defRPr sz="2000" b="1" kern="1200">
                <a:solidFill>
                  <a:schemeClr val="tx2"/>
                </a:solidFill>
                <a:latin typeface="+mn-lt"/>
                <a:ea typeface="ＭＳ Ｐゴシック" charset="0"/>
                <a:cs typeface="+mn-cs"/>
              </a:defRPr>
            </a:lvl2pPr>
            <a:lvl3pPr marL="914400" indent="0" algn="l" defTabSz="457200" rtl="0" eaLnBrk="1" fontAlgn="base" hangingPunct="1">
              <a:spcBef>
                <a:spcPts val="700"/>
              </a:spcBef>
              <a:spcAft>
                <a:spcPct val="0"/>
              </a:spcAft>
              <a:buClr>
                <a:schemeClr val="tx2"/>
              </a:buClr>
              <a:buFont typeface="Arial" charset="0"/>
              <a:buNone/>
              <a:defRPr sz="1800" b="1" kern="1200">
                <a:solidFill>
                  <a:schemeClr val="tx2"/>
                </a:solidFill>
                <a:latin typeface="+mn-lt"/>
                <a:ea typeface="ＭＳ Ｐゴシック" charset="0"/>
                <a:cs typeface="+mn-cs"/>
              </a:defRPr>
            </a:lvl3pPr>
            <a:lvl4pPr marL="1371600" indent="0" algn="l" defTabSz="211138"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4pPr>
            <a:lvl5pPr marL="1828800" indent="0" algn="l" defTabSz="457200"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buClr>
                <a:srgbClr val="000000"/>
              </a:buClr>
            </a:pPr>
            <a:r>
              <a:rPr lang="en-US" sz="1050" b="1" dirty="0">
                <a:latin typeface="Barlow"/>
              </a:rPr>
              <a:t>% of respondents injured in the last 12 months</a:t>
            </a:r>
          </a:p>
        </p:txBody>
      </p:sp>
      <p:sp>
        <p:nvSpPr>
          <p:cNvPr id="21" name="Title 2"/>
          <p:cNvSpPr txBox="1">
            <a:spLocks/>
          </p:cNvSpPr>
          <p:nvPr/>
        </p:nvSpPr>
        <p:spPr>
          <a:xfrm>
            <a:off x="444729" y="264493"/>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chemeClr val="tx2"/>
                </a:solidFill>
              </a:rPr>
              <a:t>A third of respondents have been injured in the last 12 months</a:t>
            </a:r>
          </a:p>
        </p:txBody>
      </p:sp>
      <p:sp>
        <p:nvSpPr>
          <p:cNvPr id="22" name="TextBox 21"/>
          <p:cNvSpPr txBox="1"/>
          <p:nvPr/>
        </p:nvSpPr>
        <p:spPr>
          <a:xfrm>
            <a:off x="8605525" y="6286957"/>
            <a:ext cx="279446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a:t>
            </a:r>
            <a:r>
              <a:rPr lang="en-US" sz="800" dirty="0">
                <a:solidFill>
                  <a:schemeClr val="tx1">
                    <a:lumMod val="65000"/>
                    <a:lumOff val="35000"/>
                  </a:schemeClr>
                </a:solidFill>
                <a:latin typeface="Barlow"/>
                <a:sym typeface="Wingdings 3"/>
              </a:rPr>
              <a:t>Significantly higher/lower than Total Athletics 2017</a:t>
            </a:r>
            <a:endParaRPr lang="en-NZ" sz="800" dirty="0">
              <a:solidFill>
                <a:schemeClr val="tx1">
                  <a:lumMod val="65000"/>
                  <a:lumOff val="35000"/>
                </a:schemeClr>
              </a:solidFill>
              <a:latin typeface="Barlow"/>
              <a:sym typeface="Wingdings 3"/>
            </a:endParaRPr>
          </a:p>
          <a:p>
            <a:r>
              <a:rPr lang="en-NZ" sz="1400" b="1" dirty="0">
                <a:solidFill>
                  <a:srgbClr val="218535"/>
                </a:solidFill>
                <a:latin typeface="Barlow"/>
                <a:cs typeface="Arial"/>
                <a:sym typeface="Wingdings 3"/>
              </a:rPr>
              <a:t>□</a:t>
            </a:r>
            <a:r>
              <a:rPr lang="en-NZ" sz="1400" b="1" dirty="0">
                <a:solidFill>
                  <a:srgbClr val="DC0015"/>
                </a:solidFill>
                <a:latin typeface="Barlow"/>
                <a:cs typeface="Arial"/>
                <a:sym typeface="Wingdings 3"/>
              </a:rPr>
              <a:t>□ </a:t>
            </a:r>
            <a:r>
              <a:rPr lang="en-NZ" sz="800" dirty="0">
                <a:solidFill>
                  <a:schemeClr val="tx1">
                    <a:lumMod val="65000"/>
                    <a:lumOff val="35000"/>
                  </a:schemeClr>
                </a:solidFill>
                <a:latin typeface="Barlow"/>
                <a:sym typeface="Wingdings 3"/>
              </a:rPr>
              <a:t>Significantly higher/lower than All Sports 2020/21</a:t>
            </a:r>
            <a:endParaRPr lang="en-NZ" sz="800" dirty="0">
              <a:solidFill>
                <a:schemeClr val="tx1">
                  <a:lumMod val="65000"/>
                  <a:lumOff val="35000"/>
                </a:schemeClr>
              </a:solidFill>
              <a:latin typeface="Barlow"/>
            </a:endParaRPr>
          </a:p>
        </p:txBody>
      </p:sp>
    </p:spTree>
    <p:extLst>
      <p:ext uri="{BB962C8B-B14F-4D97-AF65-F5344CB8AC3E}">
        <p14:creationId xmlns:p14="http://schemas.microsoft.com/office/powerpoint/2010/main" val="2786951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444729" y="264493"/>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NZ" sz="2800" dirty="0">
                <a:solidFill>
                  <a:srgbClr val="9C132A"/>
                </a:solidFill>
              </a:rPr>
              <a:t>Nine in ten took time off due to their injury</a:t>
            </a:r>
            <a:endParaRPr kumimoji="0" lang="en-NZ" sz="2800" b="1" i="0" u="none" strike="noStrike" kern="1200" cap="none" spc="0" normalizeH="0" baseline="0" noProof="0" dirty="0">
              <a:ln>
                <a:noFill/>
              </a:ln>
              <a:solidFill>
                <a:srgbClr val="9C132A"/>
              </a:solidFill>
              <a:effectLst/>
              <a:uLnTx/>
              <a:uFillTx/>
              <a:latin typeface="Barlow Bold" charset="0"/>
              <a:ea typeface="+mj-ea"/>
              <a:cs typeface="+mj-cs"/>
            </a:endParaRPr>
          </a:p>
        </p:txBody>
      </p:sp>
      <p:graphicFrame>
        <p:nvGraphicFramePr>
          <p:cNvPr id="9" name="cht1"/>
          <p:cNvGraphicFramePr/>
          <p:nvPr>
            <p:extLst>
              <p:ext uri="{D42A27DB-BD31-4B8C-83A1-F6EECF244321}">
                <p14:modId xmlns:p14="http://schemas.microsoft.com/office/powerpoint/2010/main" val="2108461877"/>
              </p:ext>
            </p:extLst>
          </p:nvPr>
        </p:nvGraphicFramePr>
        <p:xfrm>
          <a:off x="1066800" y="1495425"/>
          <a:ext cx="8582025" cy="3854578"/>
        </p:xfrm>
        <a:graphic>
          <a:graphicData uri="http://schemas.openxmlformats.org/drawingml/2006/chart">
            <c:chart xmlns:c="http://schemas.openxmlformats.org/drawingml/2006/chart" xmlns:r="http://schemas.openxmlformats.org/officeDocument/2006/relationships" r:id="rId2"/>
          </a:graphicData>
        </a:graphic>
      </p:graphicFrame>
      <p:sp>
        <p:nvSpPr>
          <p:cNvPr id="10" name="Footer Placeholder 5"/>
          <p:cNvSpPr txBox="1">
            <a:spLocks/>
          </p:cNvSpPr>
          <p:nvPr/>
        </p:nvSpPr>
        <p:spPr>
          <a:xfrm>
            <a:off x="444729" y="6293079"/>
            <a:ext cx="5809767" cy="327177"/>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Base: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All respondents who have been injured in the last 12 months (n=512)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Q38. In the last 12 months, how much time did you/ your child have to take off from participating due to your/ their injury?</a:t>
            </a:r>
          </a:p>
        </p:txBody>
      </p:sp>
    </p:spTree>
    <p:extLst>
      <p:ext uri="{BB962C8B-B14F-4D97-AF65-F5344CB8AC3E}">
        <p14:creationId xmlns:p14="http://schemas.microsoft.com/office/powerpoint/2010/main" val="3238427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5D9EAB-0B9D-4647-B21C-0B225E4BF7B7}"/>
              </a:ext>
            </a:extLst>
          </p:cNvPr>
          <p:cNvSpPr/>
          <p:nvPr/>
        </p:nvSpPr>
        <p:spPr>
          <a:xfrm>
            <a:off x="482600" y="901118"/>
            <a:ext cx="1139589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Satisfaction with the coach, club or instructor after an injury has not changed significantly since 2017.</a:t>
            </a:r>
          </a:p>
        </p:txBody>
      </p:sp>
      <p:sp>
        <p:nvSpPr>
          <p:cNvPr id="4" name="Footer Placeholder 3"/>
          <p:cNvSpPr>
            <a:spLocks noGrp="1"/>
          </p:cNvSpPr>
          <p:nvPr>
            <p:ph type="ftr" sz="quarter" idx="4294967295"/>
          </p:nvPr>
        </p:nvSpPr>
        <p:spPr>
          <a:xfrm>
            <a:off x="548640" y="6291263"/>
            <a:ext cx="6352903" cy="437210"/>
          </a:xfrm>
          <a:prstGeom prst="rect">
            <a:avLst/>
          </a:pr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Base: All respondents who have been injured while playing or training excluding Don't know/not applicable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Q18. How satisfied are you/is your child with your/ your child’s </a:t>
            </a:r>
            <a:r>
              <a:rPr lang="en-NZ" sz="800" b="0" dirty="0">
                <a:solidFill>
                  <a:srgbClr val="000000">
                    <a:lumMod val="65000"/>
                    <a:lumOff val="35000"/>
                  </a:srgbClr>
                </a:solidFill>
                <a:latin typeface="Barlow"/>
              </a:rPr>
              <a:t>athletics club</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coach, instructor or manager on the following… </a:t>
            </a:r>
          </a:p>
        </p:txBody>
      </p:sp>
      <p:sp>
        <p:nvSpPr>
          <p:cNvPr id="16" name="Title 1"/>
          <p:cNvSpPr txBox="1">
            <a:spLocks/>
          </p:cNvSpPr>
          <p:nvPr/>
        </p:nvSpPr>
        <p:spPr>
          <a:xfrm>
            <a:off x="414217" y="15640"/>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rPr>
              <a:t>Club behaviour when injured</a:t>
            </a:r>
          </a:p>
        </p:txBody>
      </p:sp>
      <p:graphicFrame>
        <p:nvGraphicFramePr>
          <p:cNvPr id="39" name="tbl1">
            <a:extLst>
              <a:ext uri="{FF2B5EF4-FFF2-40B4-BE49-F238E27FC236}">
                <a16:creationId xmlns:a16="http://schemas.microsoft.com/office/drawing/2014/main" id="{11A6F6E7-6A91-4498-8B21-6253DC1CCEDC}"/>
              </a:ext>
            </a:extLst>
          </p:cNvPr>
          <p:cNvGraphicFramePr>
            <a:graphicFrameLocks noGrp="1"/>
          </p:cNvGraphicFramePr>
          <p:nvPr>
            <p:extLst>
              <p:ext uri="{D42A27DB-BD31-4B8C-83A1-F6EECF244321}">
                <p14:modId xmlns:p14="http://schemas.microsoft.com/office/powerpoint/2010/main" val="2403086803"/>
              </p:ext>
            </p:extLst>
          </p:nvPr>
        </p:nvGraphicFramePr>
        <p:xfrm>
          <a:off x="8867655" y="1638689"/>
          <a:ext cx="2174719" cy="4422711"/>
        </p:xfrm>
        <a:graphic>
          <a:graphicData uri="http://schemas.openxmlformats.org/drawingml/2006/table">
            <a:tbl>
              <a:tblPr firstRow="1" bandRow="1">
                <a:tableStyleId>{5C22544A-7EE6-4342-B048-85BDC9FD1C3A}</a:tableStyleId>
              </a:tblPr>
              <a:tblGrid>
                <a:gridCol w="1073516">
                  <a:extLst>
                    <a:ext uri="{9D8B030D-6E8A-4147-A177-3AD203B41FA5}">
                      <a16:colId xmlns:a16="http://schemas.microsoft.com/office/drawing/2014/main" val="1426833224"/>
                    </a:ext>
                  </a:extLst>
                </a:gridCol>
                <a:gridCol w="1101203">
                  <a:extLst>
                    <a:ext uri="{9D8B030D-6E8A-4147-A177-3AD203B41FA5}">
                      <a16:colId xmlns:a16="http://schemas.microsoft.com/office/drawing/2014/main" val="3804499786"/>
                    </a:ext>
                  </a:extLst>
                </a:gridCol>
              </a:tblGrid>
              <a:tr h="540729">
                <a:tc>
                  <a:txBody>
                    <a:bodyPr/>
                    <a:lstStyle/>
                    <a:p>
                      <a:pPr algn="ctr"/>
                      <a:r>
                        <a:rPr lang="en-NZ" sz="1000" b="1" dirty="0">
                          <a:solidFill>
                            <a:schemeClr val="tx2"/>
                          </a:solidFill>
                          <a:latin typeface="Barlow"/>
                        </a:rPr>
                        <a:t>Total Athletics 2021</a:t>
                      </a:r>
                    </a:p>
                  </a:txBody>
                  <a:tcPr>
                    <a:noFill/>
                  </a:tcPr>
                </a:tc>
                <a:tc>
                  <a:txBody>
                    <a:bodyPr/>
                    <a:lstStyle/>
                    <a:p>
                      <a:pPr algn="ctr"/>
                      <a:r>
                        <a:rPr lang="en-NZ" sz="1000" b="1" dirty="0">
                          <a:solidFill>
                            <a:schemeClr val="tx1">
                              <a:lumMod val="65000"/>
                              <a:lumOff val="35000"/>
                            </a:schemeClr>
                          </a:solidFill>
                          <a:latin typeface="Barlow"/>
                        </a:rPr>
                        <a:t>Total</a:t>
                      </a:r>
                      <a:r>
                        <a:rPr lang="en-NZ" sz="1000" b="1" baseline="0" dirty="0">
                          <a:solidFill>
                            <a:schemeClr val="tx1">
                              <a:lumMod val="65000"/>
                              <a:lumOff val="35000"/>
                            </a:schemeClr>
                          </a:solidFill>
                          <a:latin typeface="Barlow"/>
                        </a:rPr>
                        <a:t> Athletics 2017</a:t>
                      </a:r>
                      <a:endParaRPr lang="en-NZ" sz="1000" b="1" dirty="0">
                        <a:solidFill>
                          <a:schemeClr val="tx1">
                            <a:lumMod val="65000"/>
                            <a:lumOff val="35000"/>
                          </a:schemeClr>
                        </a:solidFill>
                        <a:latin typeface="Barlow"/>
                      </a:endParaRPr>
                    </a:p>
                  </a:txBody>
                  <a:tcPr>
                    <a:noFill/>
                  </a:tcPr>
                </a:tc>
                <a:extLst>
                  <a:ext uri="{0D108BD9-81ED-4DB2-BD59-A6C34878D82A}">
                    <a16:rowId xmlns:a16="http://schemas.microsoft.com/office/drawing/2014/main" val="1079936009"/>
                  </a:ext>
                </a:extLst>
              </a:tr>
              <a:tr h="1378485">
                <a:tc>
                  <a:txBody>
                    <a:bodyPr/>
                    <a:lstStyle/>
                    <a:p>
                      <a:pPr algn="ctr"/>
                      <a:r>
                        <a:rPr lang="en-NZ" sz="1200" b="1" dirty="0">
                          <a:solidFill>
                            <a:schemeClr val="tx2"/>
                          </a:solidFill>
                          <a:latin typeface="Barlow"/>
                        </a:rPr>
                        <a:t>56%</a:t>
                      </a:r>
                    </a:p>
                  </a:txBody>
                  <a:tcPr anchor="ctr">
                    <a:noFill/>
                  </a:tcPr>
                </a:tc>
                <a:tc>
                  <a:txBody>
                    <a:bodyPr/>
                    <a:lstStyle/>
                    <a:p>
                      <a:pPr algn="ctr"/>
                      <a:r>
                        <a:rPr lang="en-NZ" sz="1200" b="0" dirty="0">
                          <a:solidFill>
                            <a:schemeClr val="tx1">
                              <a:lumMod val="65000"/>
                              <a:lumOff val="35000"/>
                            </a:schemeClr>
                          </a:solidFill>
                          <a:latin typeface="Barlow"/>
                        </a:rPr>
                        <a:t>58%</a:t>
                      </a:r>
                    </a:p>
                  </a:txBody>
                  <a:tcPr anchor="ctr">
                    <a:noFill/>
                  </a:tcPr>
                </a:tc>
                <a:extLst>
                  <a:ext uri="{0D108BD9-81ED-4DB2-BD59-A6C34878D82A}">
                    <a16:rowId xmlns:a16="http://schemas.microsoft.com/office/drawing/2014/main" val="3177454907"/>
                  </a:ext>
                </a:extLst>
              </a:tr>
              <a:tr h="1145129">
                <a:tc>
                  <a:txBody>
                    <a:bodyPr/>
                    <a:lstStyle/>
                    <a:p>
                      <a:pPr algn="ctr"/>
                      <a:r>
                        <a:rPr lang="en-NZ" sz="1200" b="1" dirty="0">
                          <a:solidFill>
                            <a:schemeClr val="tx2"/>
                          </a:solidFill>
                          <a:latin typeface="Barlow"/>
                        </a:rPr>
                        <a:t>66%</a:t>
                      </a:r>
                    </a:p>
                  </a:txBody>
                  <a:tcPr anchor="ctr">
                    <a:noFill/>
                  </a:tcPr>
                </a:tc>
                <a:tc>
                  <a:txBody>
                    <a:bodyPr/>
                    <a:lstStyle/>
                    <a:p>
                      <a:pPr algn="ctr"/>
                      <a:r>
                        <a:rPr lang="en-NZ" sz="1200" b="0" dirty="0">
                          <a:solidFill>
                            <a:schemeClr val="tx1">
                              <a:lumMod val="65000"/>
                              <a:lumOff val="35000"/>
                            </a:schemeClr>
                          </a:solidFill>
                          <a:latin typeface="Barlow"/>
                        </a:rPr>
                        <a:t>66%</a:t>
                      </a:r>
                    </a:p>
                  </a:txBody>
                  <a:tcPr anchor="ctr">
                    <a:noFill/>
                  </a:tcPr>
                </a:tc>
                <a:extLst>
                  <a:ext uri="{0D108BD9-81ED-4DB2-BD59-A6C34878D82A}">
                    <a16:rowId xmlns:a16="http://schemas.microsoft.com/office/drawing/2014/main" val="247713062"/>
                  </a:ext>
                </a:extLst>
              </a:tr>
              <a:tr h="1358368">
                <a:tc>
                  <a:txBody>
                    <a:bodyPr/>
                    <a:lstStyle/>
                    <a:p>
                      <a:pPr algn="ctr"/>
                      <a:r>
                        <a:rPr lang="en-NZ" sz="1200" b="1" dirty="0">
                          <a:solidFill>
                            <a:schemeClr val="tx2"/>
                          </a:solidFill>
                          <a:latin typeface="Barlow"/>
                        </a:rPr>
                        <a:t>58%</a:t>
                      </a:r>
                    </a:p>
                  </a:txBody>
                  <a:tcPr anchor="ctr">
                    <a:noFill/>
                  </a:tcPr>
                </a:tc>
                <a:tc>
                  <a:txBody>
                    <a:bodyPr/>
                    <a:lstStyle/>
                    <a:p>
                      <a:pPr algn="ctr"/>
                      <a:r>
                        <a:rPr lang="en-NZ" sz="1200" b="0" dirty="0">
                          <a:solidFill>
                            <a:schemeClr val="tx1">
                              <a:lumMod val="65000"/>
                              <a:lumOff val="35000"/>
                            </a:schemeClr>
                          </a:solidFill>
                          <a:latin typeface="Barlow"/>
                        </a:rPr>
                        <a:t>63%</a:t>
                      </a:r>
                    </a:p>
                  </a:txBody>
                  <a:tcPr anchor="ctr">
                    <a:noFill/>
                  </a:tcPr>
                </a:tc>
                <a:extLst>
                  <a:ext uri="{0D108BD9-81ED-4DB2-BD59-A6C34878D82A}">
                    <a16:rowId xmlns:a16="http://schemas.microsoft.com/office/drawing/2014/main" val="4218066362"/>
                  </a:ext>
                </a:extLst>
              </a:tr>
            </a:tbl>
          </a:graphicData>
        </a:graphic>
      </p:graphicFrame>
      <p:graphicFrame>
        <p:nvGraphicFramePr>
          <p:cNvPr id="40" name="cht1">
            <a:extLst>
              <a:ext uri="{FF2B5EF4-FFF2-40B4-BE49-F238E27FC236}">
                <a16:creationId xmlns:a16="http://schemas.microsoft.com/office/drawing/2014/main" id="{FEF749BB-8BE3-451E-8044-026477F14DCF}"/>
              </a:ext>
            </a:extLst>
          </p:cNvPr>
          <p:cNvGraphicFramePr>
            <a:graphicFrameLocks/>
          </p:cNvGraphicFramePr>
          <p:nvPr>
            <p:extLst>
              <p:ext uri="{D42A27DB-BD31-4B8C-83A1-F6EECF244321}">
                <p14:modId xmlns:p14="http://schemas.microsoft.com/office/powerpoint/2010/main" val="1496048087"/>
              </p:ext>
            </p:extLst>
          </p:nvPr>
        </p:nvGraphicFramePr>
        <p:xfrm>
          <a:off x="718458" y="2182961"/>
          <a:ext cx="8149198" cy="4186104"/>
        </p:xfrm>
        <a:graphic>
          <a:graphicData uri="http://schemas.openxmlformats.org/drawingml/2006/chart">
            <c:chart xmlns:c="http://schemas.openxmlformats.org/drawingml/2006/chart" xmlns:r="http://schemas.openxmlformats.org/officeDocument/2006/relationships" r:id="rId2"/>
          </a:graphicData>
        </a:graphic>
      </p:graphicFrame>
      <p:sp>
        <p:nvSpPr>
          <p:cNvPr id="41" name="Text Placeholder 4">
            <a:extLst>
              <a:ext uri="{FF2B5EF4-FFF2-40B4-BE49-F238E27FC236}">
                <a16:creationId xmlns:a16="http://schemas.microsoft.com/office/drawing/2014/main" id="{542E40E7-9A03-44A3-917D-50D1A14E9351}"/>
              </a:ext>
            </a:extLst>
          </p:cNvPr>
          <p:cNvSpPr txBox="1">
            <a:spLocks/>
          </p:cNvSpPr>
          <p:nvPr/>
        </p:nvSpPr>
        <p:spPr bwMode="auto">
          <a:xfrm>
            <a:off x="8716157" y="1269893"/>
            <a:ext cx="2049779" cy="27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ctr" anchorCtr="0" compatLnSpc="1">
            <a:prstTxWarp prst="textNoShape">
              <a:avLst/>
            </a:prstTxWarp>
          </a:bodyPr>
          <a:lstStyle>
            <a:lvl1pPr marL="0" indent="0" algn="l" defTabSz="457200" rtl="0" eaLnBrk="1" fontAlgn="base" hangingPunct="1">
              <a:spcBef>
                <a:spcPts val="0"/>
              </a:spcBef>
              <a:spcAft>
                <a:spcPct val="0"/>
              </a:spcAft>
              <a:buClr>
                <a:schemeClr val="tx2"/>
              </a:buClr>
              <a:buFont typeface="Arial" charset="0"/>
              <a:buNone/>
              <a:defRPr sz="1800" b="0" kern="1200" baseline="0">
                <a:solidFill>
                  <a:schemeClr val="tx2"/>
                </a:solidFill>
                <a:latin typeface="+mn-lt"/>
                <a:ea typeface="ＭＳ Ｐゴシック" charset="0"/>
                <a:cs typeface="ＭＳ Ｐゴシック" charset="0"/>
              </a:defRPr>
            </a:lvl1pPr>
            <a:lvl2pPr marL="457200" indent="0" algn="l" defTabSz="569913" rtl="0" eaLnBrk="1" fontAlgn="base" hangingPunct="1">
              <a:spcBef>
                <a:spcPts val="800"/>
              </a:spcBef>
              <a:spcAft>
                <a:spcPct val="0"/>
              </a:spcAft>
              <a:buClr>
                <a:schemeClr val="tx2"/>
              </a:buClr>
              <a:buFont typeface="Arial" charset="0"/>
              <a:buNone/>
              <a:defRPr sz="2000" b="1" kern="1200">
                <a:solidFill>
                  <a:schemeClr val="tx2"/>
                </a:solidFill>
                <a:latin typeface="+mn-lt"/>
                <a:ea typeface="ＭＳ Ｐゴシック" charset="0"/>
                <a:cs typeface="+mn-cs"/>
              </a:defRPr>
            </a:lvl2pPr>
            <a:lvl3pPr marL="914400" indent="0" algn="l" defTabSz="457200" rtl="0" eaLnBrk="1" fontAlgn="base" hangingPunct="1">
              <a:spcBef>
                <a:spcPts val="700"/>
              </a:spcBef>
              <a:spcAft>
                <a:spcPct val="0"/>
              </a:spcAft>
              <a:buClr>
                <a:schemeClr val="tx2"/>
              </a:buClr>
              <a:buFont typeface="Arial" charset="0"/>
              <a:buNone/>
              <a:defRPr sz="1800" b="1" kern="1200">
                <a:solidFill>
                  <a:schemeClr val="tx2"/>
                </a:solidFill>
                <a:latin typeface="+mn-lt"/>
                <a:ea typeface="ＭＳ Ｐゴシック" charset="0"/>
                <a:cs typeface="+mn-cs"/>
              </a:defRPr>
            </a:lvl3pPr>
            <a:lvl4pPr marL="1371600" indent="0" algn="l" defTabSz="211138"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4pPr>
            <a:lvl5pPr marL="1828800" indent="0" algn="l" defTabSz="457200"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buClr>
                <a:srgbClr val="000000"/>
              </a:buClr>
            </a:pPr>
            <a:r>
              <a:rPr lang="en-US" sz="900" b="1" dirty="0">
                <a:latin typeface="Barlow"/>
              </a:rPr>
              <a:t>% Extremely satisfied or very satisfied</a:t>
            </a:r>
          </a:p>
        </p:txBody>
      </p:sp>
      <p:sp>
        <p:nvSpPr>
          <p:cNvPr id="47" name="TextBox 46">
            <a:extLst>
              <a:ext uri="{FF2B5EF4-FFF2-40B4-BE49-F238E27FC236}">
                <a16:creationId xmlns:a16="http://schemas.microsoft.com/office/drawing/2014/main" id="{4C6C8BD3-0B85-4556-BA85-2D6B0E4D7F8B}"/>
              </a:ext>
            </a:extLst>
          </p:cNvPr>
          <p:cNvSpPr txBox="1"/>
          <p:nvPr/>
        </p:nvSpPr>
        <p:spPr>
          <a:xfrm>
            <a:off x="8220174" y="6291263"/>
            <a:ext cx="3290446"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endParaRPr lang="en-NZ" sz="800" dirty="0">
              <a:solidFill>
                <a:schemeClr val="tx1">
                  <a:lumMod val="65000"/>
                  <a:lumOff val="35000"/>
                </a:schemeClr>
              </a:solidFill>
              <a:latin typeface="Barlow"/>
              <a:sym typeface="Wingdings 3"/>
            </a:endParaRPr>
          </a:p>
          <a:p>
            <a:r>
              <a:rPr lang="en-NZ" sz="1400" b="1" dirty="0">
                <a:solidFill>
                  <a:srgbClr val="218535"/>
                </a:solidFill>
                <a:latin typeface="Barlow"/>
                <a:cs typeface="Arial"/>
                <a:sym typeface="Wingdings 3"/>
              </a:rPr>
              <a:t>□</a:t>
            </a:r>
            <a:r>
              <a:rPr lang="en-NZ" sz="1400" b="1" dirty="0">
                <a:solidFill>
                  <a:schemeClr val="accent5"/>
                </a:solidFill>
                <a:latin typeface="Barlow"/>
                <a:cs typeface="Arial"/>
                <a:sym typeface="Wingdings 3"/>
              </a:rPr>
              <a:t>□ </a:t>
            </a:r>
            <a:r>
              <a:rPr lang="en-NZ" sz="800" dirty="0">
                <a:solidFill>
                  <a:schemeClr val="tx1">
                    <a:lumMod val="65000"/>
                    <a:lumOff val="35000"/>
                  </a:schemeClr>
                </a:solidFill>
                <a:latin typeface="Barlow"/>
                <a:sym typeface="Wingdings 3"/>
              </a:rPr>
              <a:t>Significantly higher/lower than Total Athletics 2017</a:t>
            </a:r>
            <a:endParaRPr lang="en-NZ" sz="800" dirty="0">
              <a:solidFill>
                <a:schemeClr val="tx1">
                  <a:lumMod val="65000"/>
                  <a:lumOff val="35000"/>
                </a:schemeClr>
              </a:solidFill>
              <a:latin typeface="Barlow"/>
            </a:endParaRPr>
          </a:p>
        </p:txBody>
      </p:sp>
    </p:spTree>
    <p:extLst>
      <p:ext uri="{BB962C8B-B14F-4D97-AF65-F5344CB8AC3E}">
        <p14:creationId xmlns:p14="http://schemas.microsoft.com/office/powerpoint/2010/main" val="2247533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9913954"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FFFFFF"/>
                </a:solidFill>
                <a:effectLst/>
                <a:uLnTx/>
                <a:uFillTx/>
                <a:latin typeface="Barlow"/>
                <a:ea typeface="Barlow Black" charset="0"/>
                <a:cs typeface="Arial" panose="020B0604020202020204" pitchFamily="34" charset="0"/>
              </a:rPr>
              <a:t>Balance is Better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3863431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444729" y="264493"/>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Bold" charset="0"/>
                <a:ea typeface="+mj-ea"/>
                <a:cs typeface="+mj-cs"/>
              </a:rPr>
              <a:t>Most 8-18 year olds don’t know or don’t agree athletics is the most important sport to them</a:t>
            </a:r>
          </a:p>
        </p:txBody>
      </p:sp>
      <p:sp>
        <p:nvSpPr>
          <p:cNvPr id="16" name="Rectangle 15">
            <a:extLst>
              <a:ext uri="{FF2B5EF4-FFF2-40B4-BE49-F238E27FC236}">
                <a16:creationId xmlns:a16="http://schemas.microsoft.com/office/drawing/2014/main" id="{725D9EAB-0B9D-4647-B21C-0B225E4BF7B7}"/>
              </a:ext>
            </a:extLst>
          </p:cNvPr>
          <p:cNvSpPr/>
          <p:nvPr/>
        </p:nvSpPr>
        <p:spPr>
          <a:xfrm>
            <a:off x="444729" y="1170264"/>
            <a:ext cx="1139589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dirty="0">
                <a:solidFill>
                  <a:srgbClr val="000000">
                    <a:lumMod val="65000"/>
                    <a:lumOff val="35000"/>
                  </a:srgbClr>
                </a:solidFill>
                <a:latin typeface="Barlow"/>
              </a:rPr>
              <a:t>Just over two in five (43%) 8 - 18 year olds say athletics is the most important sport to them. Three in five (57%) train or compete for more than eight months of the year in athletics. </a:t>
            </a:r>
            <a:endParaRPr kumimoji="0" lang="en-NZ" sz="14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graphicFrame>
        <p:nvGraphicFramePr>
          <p:cNvPr id="4" name="cht2"/>
          <p:cNvGraphicFramePr/>
          <p:nvPr>
            <p:extLst>
              <p:ext uri="{D42A27DB-BD31-4B8C-83A1-F6EECF244321}">
                <p14:modId xmlns:p14="http://schemas.microsoft.com/office/powerpoint/2010/main" val="3128037735"/>
              </p:ext>
            </p:extLst>
          </p:nvPr>
        </p:nvGraphicFramePr>
        <p:xfrm>
          <a:off x="6679125" y="1881615"/>
          <a:ext cx="4760069" cy="3732544"/>
        </p:xfrm>
        <a:graphic>
          <a:graphicData uri="http://schemas.openxmlformats.org/drawingml/2006/chart">
            <c:chart xmlns:c="http://schemas.openxmlformats.org/drawingml/2006/chart" xmlns:r="http://schemas.openxmlformats.org/officeDocument/2006/relationships" r:id="rId2"/>
          </a:graphicData>
        </a:graphic>
      </p:graphicFrame>
      <p:sp>
        <p:nvSpPr>
          <p:cNvPr id="15" name="Footer Placeholder 3"/>
          <p:cNvSpPr txBox="1">
            <a:spLocks/>
          </p:cNvSpPr>
          <p:nvPr/>
        </p:nvSpPr>
        <p:spPr>
          <a:xfrm>
            <a:off x="444729" y="6306532"/>
            <a:ext cx="8394847" cy="551468"/>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Base: All respondents aged 8-18 (n=624)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Q119. Is athletics the sport that is most important to you/ your 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Q120.</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Did you/ your child train/compete more than 8 months out of the year in athletics?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Note: New question in 2021</a:t>
            </a:r>
            <a:endPar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graphicFrame>
        <p:nvGraphicFramePr>
          <p:cNvPr id="18" name="cht1">
            <a:extLst>
              <a:ext uri="{FF2B5EF4-FFF2-40B4-BE49-F238E27FC236}">
                <a16:creationId xmlns:a16="http://schemas.microsoft.com/office/drawing/2014/main" id="{C4D76658-E727-46D6-BEF4-F7BB5AFD4578}"/>
              </a:ext>
            </a:extLst>
          </p:cNvPr>
          <p:cNvGraphicFramePr/>
          <p:nvPr>
            <p:extLst>
              <p:ext uri="{D42A27DB-BD31-4B8C-83A1-F6EECF244321}">
                <p14:modId xmlns:p14="http://schemas.microsoft.com/office/powerpoint/2010/main" val="3605159163"/>
              </p:ext>
            </p:extLst>
          </p:nvPr>
        </p:nvGraphicFramePr>
        <p:xfrm>
          <a:off x="670761" y="1881615"/>
          <a:ext cx="4760069" cy="3732544"/>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a:extLst>
              <a:ext uri="{FF2B5EF4-FFF2-40B4-BE49-F238E27FC236}">
                <a16:creationId xmlns:a16="http://schemas.microsoft.com/office/drawing/2014/main" id="{A0BD2C6F-E219-42CA-9B47-3DBA756DA4E2}"/>
              </a:ext>
            </a:extLst>
          </p:cNvPr>
          <p:cNvCxnSpPr/>
          <p:nvPr/>
        </p:nvCxnSpPr>
        <p:spPr>
          <a:xfrm>
            <a:off x="6315428" y="1536569"/>
            <a:ext cx="0" cy="434513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848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25D9EAB-0B9D-4647-B21C-0B225E4BF7B7}"/>
              </a:ext>
            </a:extLst>
          </p:cNvPr>
          <p:cNvSpPr/>
          <p:nvPr/>
        </p:nvSpPr>
        <p:spPr>
          <a:xfrm>
            <a:off x="482600" y="811739"/>
            <a:ext cx="1139589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dirty="0">
                <a:solidFill>
                  <a:srgbClr val="000000">
                    <a:lumMod val="65000"/>
                    <a:lumOff val="35000"/>
                  </a:srgbClr>
                </a:solidFill>
                <a:latin typeface="Barlow"/>
              </a:rPr>
              <a:t>Nine in ten (88%) 8-18 year olds train or compete in other sports throughout the year. A similar proportion (92%) have not quit all other sports to focus specifically on athletics. </a:t>
            </a:r>
            <a:endParaRPr kumimoji="0" lang="en-NZ" sz="14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sp>
        <p:nvSpPr>
          <p:cNvPr id="6" name="Title 2"/>
          <p:cNvSpPr txBox="1">
            <a:spLocks/>
          </p:cNvSpPr>
          <p:nvPr/>
        </p:nvSpPr>
        <p:spPr>
          <a:xfrm>
            <a:off x="444729" y="264493"/>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Bold" charset="0"/>
                <a:ea typeface="+mj-ea"/>
                <a:cs typeface="+mj-cs"/>
              </a:rPr>
              <a:t>Most 8-18 year olds participate in other sports</a:t>
            </a:r>
          </a:p>
        </p:txBody>
      </p:sp>
      <p:grpSp>
        <p:nvGrpSpPr>
          <p:cNvPr id="8" name="Group 7"/>
          <p:cNvGrpSpPr>
            <a:grpSpLocks noChangeAspect="1"/>
          </p:cNvGrpSpPr>
          <p:nvPr/>
        </p:nvGrpSpPr>
        <p:grpSpPr>
          <a:xfrm>
            <a:off x="5848177" y="2121165"/>
            <a:ext cx="219206" cy="3355808"/>
            <a:chOff x="3583749" y="1961170"/>
            <a:chExt cx="239058" cy="3659682"/>
          </a:xfrm>
          <a:solidFill>
            <a:srgbClr val="FFB100"/>
          </a:solidFill>
        </p:grpSpPr>
        <p:cxnSp>
          <p:nvCxnSpPr>
            <p:cNvPr id="12" name="Straight Connector 11"/>
            <p:cNvCxnSpPr/>
            <p:nvPr/>
          </p:nvCxnSpPr>
          <p:spPr>
            <a:xfrm>
              <a:off x="3598759" y="4127346"/>
              <a:ext cx="0" cy="1493506"/>
            </a:xfrm>
            <a:prstGeom prst="line">
              <a:avLst/>
            </a:prstGeom>
            <a:grpFill/>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13" name="Isosceles Triangle 12"/>
            <p:cNvSpPr/>
            <p:nvPr/>
          </p:nvSpPr>
          <p:spPr>
            <a:xfrm rot="5400000">
              <a:off x="3564624" y="3671482"/>
              <a:ext cx="277307" cy="239058"/>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Straight Connector 13"/>
            <p:cNvCxnSpPr/>
            <p:nvPr/>
          </p:nvCxnSpPr>
          <p:spPr>
            <a:xfrm>
              <a:off x="3598759" y="1961170"/>
              <a:ext cx="0" cy="1493506"/>
            </a:xfrm>
            <a:prstGeom prst="line">
              <a:avLst/>
            </a:prstGeom>
            <a:grpFill/>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graphicFrame>
        <p:nvGraphicFramePr>
          <p:cNvPr id="4" name="cht2"/>
          <p:cNvGraphicFramePr/>
          <p:nvPr>
            <p:extLst>
              <p:ext uri="{D42A27DB-BD31-4B8C-83A1-F6EECF244321}">
                <p14:modId xmlns:p14="http://schemas.microsoft.com/office/powerpoint/2010/main" val="115113280"/>
              </p:ext>
            </p:extLst>
          </p:nvPr>
        </p:nvGraphicFramePr>
        <p:xfrm>
          <a:off x="6679125" y="1881615"/>
          <a:ext cx="4760069" cy="3732544"/>
        </p:xfrm>
        <a:graphic>
          <a:graphicData uri="http://schemas.openxmlformats.org/drawingml/2006/chart">
            <c:chart xmlns:c="http://schemas.openxmlformats.org/drawingml/2006/chart" xmlns:r="http://schemas.openxmlformats.org/officeDocument/2006/relationships" r:id="rId2"/>
          </a:graphicData>
        </a:graphic>
      </p:graphicFrame>
      <p:sp>
        <p:nvSpPr>
          <p:cNvPr id="15" name="Footer Placeholder 3"/>
          <p:cNvSpPr txBox="1">
            <a:spLocks/>
          </p:cNvSpPr>
          <p:nvPr/>
        </p:nvSpPr>
        <p:spPr>
          <a:xfrm>
            <a:off x="444729" y="6306532"/>
            <a:ext cx="8394847" cy="551468"/>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Base: All respondents aged 8-18 (n=624)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Q121. Have you/ Has your child only ever trained/ competed in just athletics? Note: New question in 2021</a:t>
            </a:r>
            <a:endPar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Base: </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Those who have not only ever trained competed in just sport (n=</a:t>
            </a:r>
            <a:r>
              <a:rPr lang="en-NZ" sz="800" dirty="0">
                <a:solidFill>
                  <a:srgbClr val="000000">
                    <a:lumMod val="65000"/>
                    <a:lumOff val="35000"/>
                  </a:srgbClr>
                </a:solidFill>
                <a:latin typeface="Barlow"/>
              </a:rPr>
              <a:t>552</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Q122. Have you/ Has your child quit all other sports specifically to focus on athletics? Note: New question in 2021</a:t>
            </a:r>
          </a:p>
        </p:txBody>
      </p:sp>
      <p:graphicFrame>
        <p:nvGraphicFramePr>
          <p:cNvPr id="18" name="cht1">
            <a:extLst>
              <a:ext uri="{FF2B5EF4-FFF2-40B4-BE49-F238E27FC236}">
                <a16:creationId xmlns:a16="http://schemas.microsoft.com/office/drawing/2014/main" id="{C4D76658-E727-46D6-BEF4-F7BB5AFD4578}"/>
              </a:ext>
            </a:extLst>
          </p:cNvPr>
          <p:cNvGraphicFramePr/>
          <p:nvPr>
            <p:extLst>
              <p:ext uri="{D42A27DB-BD31-4B8C-83A1-F6EECF244321}">
                <p14:modId xmlns:p14="http://schemas.microsoft.com/office/powerpoint/2010/main" val="3680476599"/>
              </p:ext>
            </p:extLst>
          </p:nvPr>
        </p:nvGraphicFramePr>
        <p:xfrm>
          <a:off x="670761" y="1881615"/>
          <a:ext cx="4760069" cy="3732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7261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9913954"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FFFFFF"/>
                </a:solidFill>
                <a:effectLst/>
                <a:uLnTx/>
                <a:uFillTx/>
                <a:latin typeface="Barlow"/>
                <a:ea typeface="Barlow Black" charset="0"/>
                <a:cs typeface="Arial" panose="020B0604020202020204" pitchFamily="34" charset="0"/>
              </a:rPr>
              <a:t>Rangatahi - Key </a:t>
            </a:r>
            <a:r>
              <a:rPr lang="en-GB" sz="4400" b="1" dirty="0">
                <a:solidFill>
                  <a:srgbClr val="FFFFFF"/>
                </a:solidFill>
                <a:latin typeface="Barlow"/>
                <a:ea typeface="Barlow Black" charset="0"/>
                <a:cs typeface="Arial" panose="020B0604020202020204" pitchFamily="34" charset="0"/>
              </a:rPr>
              <a:t>results</a:t>
            </a:r>
            <a:endParaRPr kumimoji="0" lang="en-GB" sz="4400" b="1" i="0" u="none" strike="noStrike" kern="1200" cap="none" spc="0" normalizeH="0" baseline="0" noProof="0" dirty="0">
              <a:ln>
                <a:noFill/>
              </a:ln>
              <a:solidFill>
                <a:srgbClr val="FFFFFF"/>
              </a:solidFill>
              <a:effectLst/>
              <a:uLnTx/>
              <a:uFillTx/>
              <a:latin typeface="Barlow"/>
              <a:ea typeface="Barlow Black"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725444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bl1"/>
          <p:cNvGraphicFramePr>
            <a:graphicFrameLocks noGrp="1"/>
          </p:cNvGraphicFramePr>
          <p:nvPr>
            <p:extLst>
              <p:ext uri="{D42A27DB-BD31-4B8C-83A1-F6EECF244321}">
                <p14:modId xmlns:p14="http://schemas.microsoft.com/office/powerpoint/2010/main" val="3897230808"/>
              </p:ext>
            </p:extLst>
          </p:nvPr>
        </p:nvGraphicFramePr>
        <p:xfrm>
          <a:off x="1684174" y="1967270"/>
          <a:ext cx="8523083" cy="3486572"/>
        </p:xfrm>
        <a:graphic>
          <a:graphicData uri="http://schemas.openxmlformats.org/drawingml/2006/table">
            <a:tbl>
              <a:tblPr firstRow="1" bandRow="1">
                <a:tableStyleId>{2D5ABB26-0587-4C30-8999-92F81FD0307C}</a:tableStyleId>
              </a:tblPr>
              <a:tblGrid>
                <a:gridCol w="813798">
                  <a:extLst>
                    <a:ext uri="{9D8B030D-6E8A-4147-A177-3AD203B41FA5}">
                      <a16:colId xmlns:a16="http://schemas.microsoft.com/office/drawing/2014/main" val="20000"/>
                    </a:ext>
                  </a:extLst>
                </a:gridCol>
                <a:gridCol w="879189">
                  <a:extLst>
                    <a:ext uri="{9D8B030D-6E8A-4147-A177-3AD203B41FA5}">
                      <a16:colId xmlns:a16="http://schemas.microsoft.com/office/drawing/2014/main" val="20001"/>
                    </a:ext>
                  </a:extLst>
                </a:gridCol>
                <a:gridCol w="813798">
                  <a:extLst>
                    <a:ext uri="{9D8B030D-6E8A-4147-A177-3AD203B41FA5}">
                      <a16:colId xmlns:a16="http://schemas.microsoft.com/office/drawing/2014/main" val="20002"/>
                    </a:ext>
                  </a:extLst>
                </a:gridCol>
                <a:gridCol w="856182">
                  <a:extLst>
                    <a:ext uri="{9D8B030D-6E8A-4147-A177-3AD203B41FA5}">
                      <a16:colId xmlns:a16="http://schemas.microsoft.com/office/drawing/2014/main" val="20003"/>
                    </a:ext>
                  </a:extLst>
                </a:gridCol>
                <a:gridCol w="795632">
                  <a:extLst>
                    <a:ext uri="{9D8B030D-6E8A-4147-A177-3AD203B41FA5}">
                      <a16:colId xmlns:a16="http://schemas.microsoft.com/office/drawing/2014/main" val="20004"/>
                    </a:ext>
                  </a:extLst>
                </a:gridCol>
                <a:gridCol w="953064">
                  <a:extLst>
                    <a:ext uri="{9D8B030D-6E8A-4147-A177-3AD203B41FA5}">
                      <a16:colId xmlns:a16="http://schemas.microsoft.com/office/drawing/2014/main" val="20005"/>
                    </a:ext>
                  </a:extLst>
                </a:gridCol>
                <a:gridCol w="813798">
                  <a:extLst>
                    <a:ext uri="{9D8B030D-6E8A-4147-A177-3AD203B41FA5}">
                      <a16:colId xmlns:a16="http://schemas.microsoft.com/office/drawing/2014/main" val="20006"/>
                    </a:ext>
                  </a:extLst>
                </a:gridCol>
                <a:gridCol w="836810">
                  <a:extLst>
                    <a:ext uri="{9D8B030D-6E8A-4147-A177-3AD203B41FA5}">
                      <a16:colId xmlns:a16="http://schemas.microsoft.com/office/drawing/2014/main" val="20007"/>
                    </a:ext>
                  </a:extLst>
                </a:gridCol>
                <a:gridCol w="813798">
                  <a:extLst>
                    <a:ext uri="{9D8B030D-6E8A-4147-A177-3AD203B41FA5}">
                      <a16:colId xmlns:a16="http://schemas.microsoft.com/office/drawing/2014/main" val="20008"/>
                    </a:ext>
                  </a:extLst>
                </a:gridCol>
                <a:gridCol w="947014">
                  <a:extLst>
                    <a:ext uri="{9D8B030D-6E8A-4147-A177-3AD203B41FA5}">
                      <a16:colId xmlns:a16="http://schemas.microsoft.com/office/drawing/2014/main" val="20009"/>
                    </a:ext>
                  </a:extLst>
                </a:gridCol>
              </a:tblGrid>
              <a:tr h="916757">
                <a:tc gridSpan="2">
                  <a:txBody>
                    <a:bodyPr/>
                    <a:lstStyle/>
                    <a:p>
                      <a:pPr algn="ctr"/>
                      <a:r>
                        <a:rPr lang="en-NZ" sz="1200" b="1" dirty="0">
                          <a:solidFill>
                            <a:schemeClr val="bg1"/>
                          </a:solidFill>
                          <a:latin typeface="Barlow"/>
                        </a:rPr>
                        <a:t>Satisfaction</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n-NZ"/>
                    </a:p>
                  </a:txBody>
                  <a:tcPr/>
                </a:tc>
                <a:tc gridSpan="2">
                  <a:txBody>
                    <a:bodyPr/>
                    <a:lstStyle/>
                    <a:p>
                      <a:pPr algn="ctr"/>
                      <a:r>
                        <a:rPr lang="en-NZ" sz="1200" b="1" dirty="0">
                          <a:solidFill>
                            <a:schemeClr val="bg1"/>
                          </a:solidFill>
                          <a:latin typeface="Barlow"/>
                        </a:rPr>
                        <a:t>NPS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NZ"/>
                    </a:p>
                  </a:txBody>
                  <a:tcPr/>
                </a:tc>
                <a:tc gridSpan="2">
                  <a:txBody>
                    <a:bodyPr/>
                    <a:lstStyle/>
                    <a:p>
                      <a:pPr algn="ctr"/>
                      <a:r>
                        <a:rPr lang="en-NZ" sz="1200" b="1" dirty="0">
                          <a:solidFill>
                            <a:schemeClr val="bg1"/>
                          </a:solidFill>
                          <a:latin typeface="Barlow"/>
                        </a:rPr>
                        <a:t>Likelihood to rejoin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NZ"/>
                    </a:p>
                  </a:txBody>
                  <a:tcPr/>
                </a:tc>
                <a:tc gridSpan="2">
                  <a:txBody>
                    <a:bodyPr/>
                    <a:lstStyle/>
                    <a:p>
                      <a:pPr algn="ctr"/>
                      <a:r>
                        <a:rPr lang="en-NZ" sz="1200" b="1" dirty="0">
                          <a:solidFill>
                            <a:schemeClr val="bg1"/>
                          </a:solidFill>
                          <a:latin typeface="Barlow"/>
                        </a:rPr>
                        <a:t>Value for money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NZ"/>
                    </a:p>
                  </a:txBody>
                  <a:tcPr/>
                </a:tc>
                <a:tc gridSpan="2">
                  <a:txBody>
                    <a:bodyPr/>
                    <a:lstStyle/>
                    <a:p>
                      <a:pPr algn="ctr"/>
                      <a:r>
                        <a:rPr lang="en-NZ" sz="1200" b="1" dirty="0">
                          <a:solidFill>
                            <a:schemeClr val="bg1"/>
                          </a:solidFill>
                          <a:latin typeface="Barlow"/>
                        </a:rPr>
                        <a:t>Joining process^</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NZ"/>
                    </a:p>
                  </a:txBody>
                  <a:tcPr/>
                </a:tc>
                <a:extLst>
                  <a:ext uri="{0D108BD9-81ED-4DB2-BD59-A6C34878D82A}">
                    <a16:rowId xmlns:a16="http://schemas.microsoft.com/office/drawing/2014/main" val="10000"/>
                  </a:ext>
                </a:extLst>
              </a:tr>
              <a:tr h="1100106">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3000" b="1" dirty="0">
                          <a:solidFill>
                            <a:schemeClr val="accent3"/>
                          </a:solidFill>
                          <a:latin typeface="Barlow"/>
                        </a:rPr>
                        <a:t>71%</a:t>
                      </a:r>
                      <a:endParaRPr kumimoji="0" lang="en-NZ" sz="1050" b="1" i="0" u="none" strike="noStrike" kern="1200" cap="none" spc="0" normalizeH="0" baseline="0" noProof="0" dirty="0">
                        <a:ln>
                          <a:noFill/>
                        </a:ln>
                        <a:solidFill>
                          <a:srgbClr val="FFFFFF">
                            <a:lumMod val="65000"/>
                          </a:srgbClr>
                        </a:solidFill>
                        <a:effectLst/>
                        <a:uLnTx/>
                        <a:uFillTx/>
                        <a:latin typeface="Barlow"/>
                        <a:ea typeface="+mn-ea"/>
                        <a:cs typeface="+mn-cs"/>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NZ"/>
                    </a:p>
                  </a:txBody>
                  <a:tcPr/>
                </a:tc>
                <a:tc gridSpan="2">
                  <a:txBody>
                    <a:bodyPr/>
                    <a:lstStyle/>
                    <a:p>
                      <a:pPr algn="ctr"/>
                      <a:r>
                        <a:rPr lang="en-NZ" sz="3000" b="1" dirty="0">
                          <a:solidFill>
                            <a:schemeClr val="accent4"/>
                          </a:solidFill>
                          <a:latin typeface="Barlow"/>
                        </a:rPr>
                        <a:t>+43</a:t>
                      </a:r>
                      <a:endParaRPr lang="en-NZ" sz="3000" b="1" dirty="0">
                        <a:solidFill>
                          <a:srgbClr val="00B050"/>
                        </a:solidFill>
                        <a:latin typeface="Barlow"/>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NZ"/>
                    </a:p>
                  </a:txBody>
                  <a:tcPr/>
                </a:tc>
                <a:tc gridSpan="2">
                  <a:txBody>
                    <a:bodyPr/>
                    <a:lstStyle/>
                    <a:p>
                      <a:pPr algn="ctr"/>
                      <a:r>
                        <a:rPr lang="en-NZ" sz="3000" b="1" dirty="0">
                          <a:solidFill>
                            <a:schemeClr val="accent2"/>
                          </a:solidFill>
                          <a:latin typeface="Barlow"/>
                        </a:rPr>
                        <a:t>84%</a:t>
                      </a:r>
                      <a:endParaRPr lang="en-NZ" sz="3000" b="1" dirty="0">
                        <a:solidFill>
                          <a:srgbClr val="00B050"/>
                        </a:solidFill>
                        <a:latin typeface="Barlow"/>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NZ"/>
                    </a:p>
                  </a:txBody>
                  <a:tcPr/>
                </a:tc>
                <a:tc gridSpan="2">
                  <a:txBody>
                    <a:bodyPr/>
                    <a:lstStyle/>
                    <a:p>
                      <a:pPr algn="ctr"/>
                      <a:r>
                        <a:rPr lang="en-NZ" sz="3000" b="1" dirty="0">
                          <a:solidFill>
                            <a:schemeClr val="accent1"/>
                          </a:solidFill>
                          <a:latin typeface="Barlow"/>
                        </a:rPr>
                        <a:t>78%</a:t>
                      </a:r>
                      <a:endParaRPr lang="en-NZ" sz="2800" b="1" dirty="0">
                        <a:solidFill>
                          <a:srgbClr val="00B050"/>
                        </a:solidFill>
                        <a:latin typeface="Barlow"/>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NZ"/>
                    </a:p>
                  </a:txBody>
                  <a:tcPr/>
                </a:tc>
                <a:tc gridSpan="2">
                  <a:txBody>
                    <a:bodyPr/>
                    <a:lstStyle/>
                    <a:p>
                      <a:pPr algn="ctr"/>
                      <a:r>
                        <a:rPr lang="en-NZ" sz="3000" b="1" dirty="0">
                          <a:solidFill>
                            <a:schemeClr val="accent5"/>
                          </a:solidFill>
                          <a:latin typeface="Barlow"/>
                        </a:rPr>
                        <a:t>75%</a:t>
                      </a:r>
                      <a:endParaRPr lang="en-NZ" sz="3000" b="1" dirty="0">
                        <a:solidFill>
                          <a:srgbClr val="00B050"/>
                        </a:solidFill>
                        <a:latin typeface="Barlow"/>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NZ"/>
                    </a:p>
                  </a:txBody>
                  <a:tcPr/>
                </a:tc>
                <a:extLst>
                  <a:ext uri="{0D108BD9-81ED-4DB2-BD59-A6C34878D82A}">
                    <a16:rowId xmlns:a16="http://schemas.microsoft.com/office/drawing/2014/main" val="10001"/>
                  </a:ext>
                </a:extLst>
              </a:tr>
              <a:tr h="794522">
                <a:tc>
                  <a:txBody>
                    <a:bodyPr/>
                    <a:lstStyle/>
                    <a:p>
                      <a:pPr algn="ctr"/>
                      <a:r>
                        <a:rPr lang="en-NZ" sz="1000" b="1" dirty="0">
                          <a:solidFill>
                            <a:schemeClr val="accent3"/>
                          </a:solidFill>
                          <a:latin typeface="Barlow"/>
                        </a:rPr>
                        <a:t>13-18 years 2017</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13-18 years All Sports</a:t>
                      </a:r>
                    </a:p>
                    <a:p>
                      <a:pPr algn="ctr"/>
                      <a:r>
                        <a:rPr lang="en-NZ" sz="1000" b="1" dirty="0">
                          <a:solidFill>
                            <a:schemeClr val="bg1">
                              <a:lumMod val="65000"/>
                            </a:schemeClr>
                          </a:solidFill>
                          <a:latin typeface="Barlow"/>
                        </a:rPr>
                        <a:t>2020/ 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4"/>
                          </a:solidFill>
                          <a:latin typeface="Barlow"/>
                        </a:rPr>
                        <a:t>13-18 years</a:t>
                      </a:r>
                    </a:p>
                    <a:p>
                      <a:pPr algn="ctr"/>
                      <a:r>
                        <a:rPr lang="en-NZ" sz="1000" b="1" dirty="0">
                          <a:solidFill>
                            <a:schemeClr val="accent4"/>
                          </a:solidFill>
                          <a:latin typeface="Barlow"/>
                        </a:rPr>
                        <a:t>2017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13-18 years</a:t>
                      </a:r>
                    </a:p>
                    <a:p>
                      <a:pPr algn="ctr"/>
                      <a:r>
                        <a:rPr lang="en-NZ" sz="1000" b="1" dirty="0">
                          <a:solidFill>
                            <a:schemeClr val="bg1">
                              <a:lumMod val="65000"/>
                            </a:schemeClr>
                          </a:solidFill>
                          <a:latin typeface="Barlow"/>
                        </a:rPr>
                        <a:t>All Sports</a:t>
                      </a:r>
                    </a:p>
                    <a:p>
                      <a:pPr algn="ctr"/>
                      <a:r>
                        <a:rPr lang="en-NZ" sz="1000" b="1" dirty="0">
                          <a:solidFill>
                            <a:schemeClr val="bg1">
                              <a:lumMod val="65000"/>
                            </a:schemeClr>
                          </a:solidFill>
                          <a:latin typeface="Barlow"/>
                        </a:rPr>
                        <a:t>2020/ 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2"/>
                          </a:solidFill>
                          <a:latin typeface="Barlow"/>
                        </a:rPr>
                        <a:t>13-18 years</a:t>
                      </a:r>
                    </a:p>
                    <a:p>
                      <a:pPr algn="ctr"/>
                      <a:r>
                        <a:rPr lang="en-NZ" sz="1000" b="1" dirty="0">
                          <a:solidFill>
                            <a:schemeClr val="accent2"/>
                          </a:solidFill>
                          <a:latin typeface="Barlow"/>
                        </a:rPr>
                        <a:t>2017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13-18 years</a:t>
                      </a:r>
                    </a:p>
                    <a:p>
                      <a:pPr algn="ctr"/>
                      <a:r>
                        <a:rPr lang="en-NZ" sz="1000" b="1" dirty="0">
                          <a:solidFill>
                            <a:schemeClr val="bg1">
                              <a:lumMod val="65000"/>
                            </a:schemeClr>
                          </a:solidFill>
                          <a:latin typeface="Barlow"/>
                        </a:rPr>
                        <a:t>All Sports</a:t>
                      </a:r>
                    </a:p>
                    <a:p>
                      <a:pPr algn="ctr"/>
                      <a:r>
                        <a:rPr lang="en-NZ" sz="1000" b="1" dirty="0">
                          <a:solidFill>
                            <a:schemeClr val="bg1">
                              <a:lumMod val="65000"/>
                            </a:schemeClr>
                          </a:solidFill>
                          <a:latin typeface="Barlow"/>
                        </a:rPr>
                        <a:t>2020/ 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1"/>
                          </a:solidFill>
                          <a:latin typeface="Barlow"/>
                        </a:rPr>
                        <a:t>13-18 years</a:t>
                      </a:r>
                    </a:p>
                    <a:p>
                      <a:pPr algn="ctr"/>
                      <a:r>
                        <a:rPr lang="en-NZ" sz="1000" b="1" dirty="0">
                          <a:solidFill>
                            <a:schemeClr val="accent1"/>
                          </a:solidFill>
                          <a:latin typeface="Barlow"/>
                        </a:rPr>
                        <a:t>2017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13-18 years</a:t>
                      </a:r>
                    </a:p>
                    <a:p>
                      <a:pPr algn="ctr"/>
                      <a:r>
                        <a:rPr lang="en-NZ" sz="1000" b="1" dirty="0">
                          <a:solidFill>
                            <a:schemeClr val="bg1">
                              <a:lumMod val="65000"/>
                            </a:schemeClr>
                          </a:solidFill>
                          <a:latin typeface="Barlow"/>
                        </a:rPr>
                        <a:t>All Sports</a:t>
                      </a:r>
                    </a:p>
                    <a:p>
                      <a:pPr algn="ctr"/>
                      <a:r>
                        <a:rPr lang="en-NZ" sz="1000" b="1" dirty="0">
                          <a:solidFill>
                            <a:schemeClr val="bg1">
                              <a:lumMod val="65000"/>
                            </a:schemeClr>
                          </a:solidFill>
                          <a:latin typeface="Barlow"/>
                        </a:rPr>
                        <a:t>2020/ 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5"/>
                          </a:solidFill>
                          <a:latin typeface="Barlow"/>
                        </a:rPr>
                        <a:t>13-18 years</a:t>
                      </a:r>
                    </a:p>
                    <a:p>
                      <a:pPr algn="ctr"/>
                      <a:r>
                        <a:rPr lang="en-NZ" sz="1000" b="1" dirty="0">
                          <a:solidFill>
                            <a:schemeClr val="accent5"/>
                          </a:solidFill>
                          <a:latin typeface="Barlow"/>
                        </a:rPr>
                        <a:t>2017</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13-18 years</a:t>
                      </a:r>
                    </a:p>
                    <a:p>
                      <a:pPr algn="ctr"/>
                      <a:r>
                        <a:rPr lang="en-NZ" sz="1000" b="1" dirty="0">
                          <a:solidFill>
                            <a:schemeClr val="bg1">
                              <a:lumMod val="65000"/>
                            </a:schemeClr>
                          </a:solidFill>
                          <a:latin typeface="Barlow"/>
                        </a:rPr>
                        <a:t>All Sports</a:t>
                      </a:r>
                    </a:p>
                    <a:p>
                      <a:pPr algn="ctr"/>
                      <a:r>
                        <a:rPr lang="en-NZ" sz="1000" b="1" dirty="0">
                          <a:solidFill>
                            <a:schemeClr val="bg1">
                              <a:lumMod val="65000"/>
                            </a:schemeClr>
                          </a:solidFill>
                          <a:latin typeface="Barlow"/>
                        </a:rPr>
                        <a:t>2020/ 21</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75187">
                <a:tc>
                  <a:txBody>
                    <a:bodyPr/>
                    <a:lstStyle/>
                    <a:p>
                      <a:pPr algn="ctr"/>
                      <a:r>
                        <a:rPr lang="en-NZ" sz="1000" b="1" dirty="0">
                          <a:solidFill>
                            <a:schemeClr val="accent3"/>
                          </a:solidFill>
                          <a:latin typeface="Barlow"/>
                        </a:rPr>
                        <a:t>69%</a:t>
                      </a:r>
                      <a:endParaRPr lang="en-NZ" sz="1000" b="1" dirty="0">
                        <a:solidFill>
                          <a:srgbClr val="218535"/>
                        </a:solidFill>
                        <a:latin typeface="Barlow"/>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66%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000" b="1" dirty="0">
                          <a:solidFill>
                            <a:schemeClr val="accent4"/>
                          </a:solidFill>
                          <a:latin typeface="Barlow"/>
                        </a:rPr>
                        <a:t>+46</a:t>
                      </a:r>
                      <a:endParaRPr lang="en-NZ" sz="1000" b="1" dirty="0">
                        <a:solidFill>
                          <a:srgbClr val="218535"/>
                        </a:solidFill>
                        <a:latin typeface="Barlow"/>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+39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000" b="1" dirty="0">
                          <a:solidFill>
                            <a:schemeClr val="accent2"/>
                          </a:solidFill>
                          <a:latin typeface="Barlow"/>
                        </a:rPr>
                        <a:t>82%</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82%</a:t>
                      </a:r>
                      <a:endParaRPr lang="en-NZ" sz="1000" b="1" dirty="0">
                        <a:solidFill>
                          <a:schemeClr val="tx1"/>
                        </a:solidFill>
                        <a:latin typeface="Barlow"/>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1"/>
                          </a:solidFill>
                          <a:latin typeface="Barlow"/>
                        </a:rPr>
                        <a:t>79%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77%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kern="1200" dirty="0">
                          <a:solidFill>
                            <a:schemeClr val="accent5"/>
                          </a:solidFill>
                          <a:latin typeface="Barlow"/>
                          <a:ea typeface="+mn-ea"/>
                          <a:cs typeface="+mn-cs"/>
                        </a:rPr>
                        <a:t>-</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75%</a:t>
                      </a:r>
                      <a:endParaRPr lang="en-NZ" sz="1000" b="1" dirty="0">
                        <a:solidFill>
                          <a:schemeClr val="tx1"/>
                        </a:solidFill>
                        <a:latin typeface="Barlow"/>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16" name="Title 1">
            <a:extLst>
              <a:ext uri="{FF2B5EF4-FFF2-40B4-BE49-F238E27FC236}">
                <a16:creationId xmlns:a16="http://schemas.microsoft.com/office/drawing/2014/main" id="{4E0FE285-60E0-3A4D-B462-94B2947E1189}"/>
              </a:ext>
            </a:extLst>
          </p:cNvPr>
          <p:cNvSpPr txBox="1">
            <a:spLocks/>
          </p:cNvSpPr>
          <p:nvPr/>
        </p:nvSpPr>
        <p:spPr>
          <a:xfrm>
            <a:off x="432504" y="285483"/>
            <a:ext cx="10435618" cy="755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rPr>
              <a:t>Key metrics summary</a:t>
            </a:r>
          </a:p>
        </p:txBody>
      </p:sp>
      <p:sp>
        <p:nvSpPr>
          <p:cNvPr id="23" name="Footer Placeholder 5"/>
          <p:cNvSpPr txBox="1">
            <a:spLocks/>
          </p:cNvSpPr>
          <p:nvPr/>
        </p:nvSpPr>
        <p:spPr>
          <a:xfrm>
            <a:off x="445028" y="6379755"/>
            <a:ext cx="8705499" cy="414334"/>
          </a:xfrm>
          <a:prstGeom prst="rect">
            <a:avLst/>
          </a:prstGeom>
          <a:solidFill>
            <a:schemeClr val="bg1"/>
          </a:solidFill>
        </p:spPr>
        <p:txBody>
          <a:bodyPr anchor="b"/>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Base: Q6/Q7/Q11 </a:t>
            </a:r>
            <a:r>
              <a:rPr kumimoji="0" lang="en-IN"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All Respondents aged 13-18 years (Excluding Don't know/ Can't say), Q9 Members (Excluding Don’t know/Can’t say), Q20 New Members (Excluding Don't know/ Can't say)</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Total </a:t>
            </a:r>
            <a:r>
              <a:rPr lang="en-NZ" sz="800" dirty="0">
                <a:solidFill>
                  <a:srgbClr val="000000">
                    <a:lumMod val="65000"/>
                    <a:lumOff val="35000"/>
                  </a:srgbClr>
                </a:solidFill>
                <a:latin typeface="Barlow"/>
              </a:rPr>
              <a:t>Athletics 13-18 years</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/All Sports 2020/21 13-18 years: Q6 (n=244/ 4,234)/ Q7 (n=242/ 4,200)/ Q9 (n=221/ 3,921)/ Q11 (n=240/ 4,144) / Q20 (n= 28*/ 359)</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^Question only asked of new members</a:t>
            </a:r>
          </a:p>
        </p:txBody>
      </p:sp>
      <p:sp>
        <p:nvSpPr>
          <p:cNvPr id="11" name="TextBox 10"/>
          <p:cNvSpPr txBox="1"/>
          <p:nvPr/>
        </p:nvSpPr>
        <p:spPr>
          <a:xfrm>
            <a:off x="8431620" y="5825279"/>
            <a:ext cx="336177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mn-cs"/>
                <a:sym typeface="Wingdings 3"/>
              </a:rPr>
              <a:t>  </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Significantly higher/lower than Athletics 2017 13-18 years</a:t>
            </a:r>
          </a:p>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218535"/>
                </a:solidFill>
                <a:effectLst/>
                <a:uLnTx/>
                <a:uFillTx/>
                <a:latin typeface="Barlow"/>
                <a:ea typeface="+mn-ea"/>
                <a:cs typeface="Arial"/>
                <a:sym typeface="Wingdings 3"/>
              </a:rPr>
              <a:t>□</a:t>
            </a:r>
            <a:r>
              <a:rPr kumimoji="0" lang="en-NZ" sz="1400" b="1" i="0" u="none" strike="noStrike" kern="1200" cap="none" spc="0" normalizeH="0" baseline="0" noProof="0" dirty="0">
                <a:ln>
                  <a:noFill/>
                </a:ln>
                <a:solidFill>
                  <a:srgbClr val="DC0015"/>
                </a:solidFill>
                <a:effectLst/>
                <a:uLnTx/>
                <a:uFillTx/>
                <a:latin typeface="Barlow"/>
                <a:ea typeface="+mn-ea"/>
                <a:cs typeface="Arial"/>
                <a:sym typeface="Wingdings 3"/>
              </a:rPr>
              <a:t>□ </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Significantly higher/lower than All Sports 2020/21 13-18 years</a:t>
            </a:r>
            <a:endPar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spTree>
    <p:extLst>
      <p:ext uri="{BB962C8B-B14F-4D97-AF65-F5344CB8AC3E}">
        <p14:creationId xmlns:p14="http://schemas.microsoft.com/office/powerpoint/2010/main" val="2313402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D8A2E72-3030-1A4E-9CFE-C48C828593E7}"/>
              </a:ext>
            </a:extLst>
          </p:cNvPr>
          <p:cNvSpPr/>
          <p:nvPr/>
        </p:nvSpPr>
        <p:spPr>
          <a:xfrm>
            <a:off x="4204489" y="1567314"/>
            <a:ext cx="3418621"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tx1">
                    <a:lumMod val="65000"/>
                    <a:lumOff val="35000"/>
                  </a:schemeClr>
                </a:solidFill>
                <a:latin typeface="Barlow"/>
              </a:rPr>
              <a:t>Satisfaction levels with all drivers of club recommendation have significantly increased from 2017.</a:t>
            </a:r>
            <a:endParaRPr kumimoji="0" lang="en-NZ" sz="1200" b="0" i="1" u="none" strike="noStrike" kern="1200" cap="none" spc="0" normalizeH="0" baseline="0" noProof="0" dirty="0">
              <a:ln>
                <a:noFill/>
              </a:ln>
              <a:solidFill>
                <a:schemeClr val="tx1">
                  <a:lumMod val="65000"/>
                  <a:lumOff val="35000"/>
                </a:scheme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i="1" dirty="0">
              <a:solidFill>
                <a:schemeClr val="tx1">
                  <a:lumMod val="65000"/>
                  <a:lumOff val="35000"/>
                </a:schemeClr>
              </a:solidFill>
              <a:latin typeface="Barl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tx1">
                    <a:lumMod val="65000"/>
                    <a:lumOff val="35000"/>
                  </a:schemeClr>
                </a:solidFill>
                <a:latin typeface="Barlow"/>
              </a:rPr>
              <a:t>The drivers with the highest levels of satisfaction 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i="1" dirty="0">
                <a:solidFill>
                  <a:schemeClr val="tx1">
                    <a:lumMod val="65000"/>
                    <a:lumOff val="35000"/>
                  </a:schemeClr>
                </a:solidFill>
                <a:latin typeface="Barlow"/>
              </a:rPr>
              <a:t>Providing a safe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i="1" dirty="0">
                <a:solidFill>
                  <a:schemeClr val="tx1">
                    <a:lumMod val="65000"/>
                    <a:lumOff val="35000"/>
                  </a:schemeClr>
                </a:solidFill>
                <a:latin typeface="Barlow"/>
              </a:rPr>
              <a:t>Being friendly and welcoming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i="1" dirty="0">
                <a:solidFill>
                  <a:schemeClr val="tx1">
                    <a:lumMod val="65000"/>
                    <a:lumOff val="35000"/>
                  </a:schemeClr>
                </a:solidFill>
                <a:latin typeface="Barlow"/>
              </a:rPr>
              <a:t>Encouraging good sportsmanship and fair play</a:t>
            </a:r>
          </a:p>
          <a:p>
            <a:pPr marR="0" lvl="0" algn="l" defTabSz="914400" rtl="0" eaLnBrk="1" fontAlgn="auto" latinLnBrk="0" hangingPunct="1">
              <a:lnSpc>
                <a:spcPct val="100000"/>
              </a:lnSpc>
              <a:spcBef>
                <a:spcPts val="0"/>
              </a:spcBef>
              <a:spcAft>
                <a:spcPts val="0"/>
              </a:spcAft>
              <a:buClrTx/>
              <a:buSzTx/>
              <a:tabLst/>
              <a:defRPr/>
            </a:pPr>
            <a:endParaRPr lang="en-NZ" sz="1200" i="1" dirty="0">
              <a:solidFill>
                <a:schemeClr val="tx1">
                  <a:lumMod val="65000"/>
                  <a:lumOff val="35000"/>
                </a:schemeClr>
              </a:solidFill>
              <a:latin typeface="Barlow"/>
            </a:endParaRPr>
          </a:p>
          <a:p>
            <a:pPr marR="0" lvl="0" algn="l" defTabSz="914400" rtl="0" eaLnBrk="1" fontAlgn="auto" latinLnBrk="0" hangingPunct="1">
              <a:lnSpc>
                <a:spcPct val="100000"/>
              </a:lnSpc>
              <a:spcBef>
                <a:spcPts val="0"/>
              </a:spcBef>
              <a:spcAft>
                <a:spcPts val="0"/>
              </a:spcAft>
              <a:buClrTx/>
              <a:buSzTx/>
              <a:tabLst/>
              <a:defRPr/>
            </a:pPr>
            <a:r>
              <a:rPr kumimoji="0" lang="en-NZ" sz="1200" b="0" u="none" strike="noStrike" kern="1200" cap="none" spc="0" normalizeH="0" noProof="0" dirty="0">
                <a:ln>
                  <a:noFill/>
                </a:ln>
                <a:solidFill>
                  <a:schemeClr val="tx1">
                    <a:lumMod val="65000"/>
                    <a:lumOff val="35000"/>
                  </a:schemeClr>
                </a:solidFill>
                <a:effectLst/>
                <a:uLnTx/>
                <a:uFillTx/>
                <a:latin typeface="Barlow"/>
                <a:ea typeface="+mn-ea"/>
                <a:cs typeface="+mn-cs"/>
              </a:rPr>
              <a:t>The top three drivers for recommending one’s club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i="1" dirty="0">
                <a:solidFill>
                  <a:schemeClr val="tx1">
                    <a:lumMod val="65000"/>
                    <a:lumOff val="35000"/>
                  </a:schemeClr>
                </a:solidFill>
                <a:latin typeface="Barlow"/>
              </a:rPr>
              <a:t>Value for money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200" b="0" i="1" u="none" strike="noStrike" kern="1200" cap="none" spc="0" normalizeH="0" noProof="0" dirty="0">
                <a:ln>
                  <a:noFill/>
                </a:ln>
                <a:solidFill>
                  <a:schemeClr val="tx1">
                    <a:lumMod val="65000"/>
                    <a:lumOff val="35000"/>
                  </a:schemeClr>
                </a:solidFill>
                <a:effectLst/>
                <a:uLnTx/>
                <a:uFillTx/>
                <a:latin typeface="Barlow"/>
                <a:ea typeface="+mn-ea"/>
                <a:cs typeface="+mn-cs"/>
              </a:rPr>
              <a:t>Being friendly and welcoming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i="1" dirty="0">
                <a:solidFill>
                  <a:schemeClr val="tx1">
                    <a:lumMod val="65000"/>
                    <a:lumOff val="35000"/>
                  </a:schemeClr>
                </a:solidFill>
                <a:latin typeface="Barlow"/>
              </a:rPr>
              <a:t>Helping me to develop/ fulfil potential</a:t>
            </a:r>
            <a:endParaRPr kumimoji="0" lang="en-NZ" sz="1200" b="0" i="1" u="none" strike="noStrike" kern="1200" cap="none" spc="0" normalizeH="0" noProof="0" dirty="0">
              <a:ln>
                <a:noFill/>
              </a:ln>
              <a:solidFill>
                <a:schemeClr val="tx1">
                  <a:lumMod val="65000"/>
                  <a:lumOff val="35000"/>
                </a:schemeClr>
              </a:solidFill>
              <a:effectLst/>
              <a:uLnTx/>
              <a:uFillTx/>
              <a:latin typeface="Barlow"/>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NZ" sz="1200" i="1" baseline="0" dirty="0">
              <a:solidFill>
                <a:schemeClr val="tx1">
                  <a:lumMod val="65000"/>
                  <a:lumOff val="35000"/>
                </a:schemeClr>
              </a:solidFill>
              <a:latin typeface="Barlow"/>
            </a:endParaRPr>
          </a:p>
          <a:p>
            <a:pPr marR="0" lvl="0" algn="l" defTabSz="914400" rtl="0" eaLnBrk="1" fontAlgn="auto" latinLnBrk="0" hangingPunct="1">
              <a:lnSpc>
                <a:spcPct val="100000"/>
              </a:lnSpc>
              <a:spcBef>
                <a:spcPts val="0"/>
              </a:spcBef>
              <a:spcAft>
                <a:spcPts val="0"/>
              </a:spcAft>
              <a:buClrTx/>
              <a:buSzTx/>
              <a:tabLst/>
              <a:defRPr/>
            </a:pPr>
            <a:r>
              <a:rPr lang="en-US" sz="1200" dirty="0">
                <a:solidFill>
                  <a:schemeClr val="tx1">
                    <a:lumMod val="65000"/>
                    <a:lumOff val="35000"/>
                  </a:schemeClr>
                </a:solidFill>
                <a:latin typeface="Barlow"/>
              </a:rPr>
              <a:t>The third most important driver, </a:t>
            </a:r>
            <a:r>
              <a:rPr lang="en-US" sz="1200" i="1" dirty="0">
                <a:solidFill>
                  <a:schemeClr val="tx1">
                    <a:lumMod val="65000"/>
                    <a:lumOff val="35000"/>
                  </a:schemeClr>
                </a:solidFill>
                <a:latin typeface="Barlow"/>
              </a:rPr>
              <a:t>helping me develop/ fulfil my potential</a:t>
            </a:r>
            <a:r>
              <a:rPr lang="en-US" sz="1200" dirty="0">
                <a:solidFill>
                  <a:schemeClr val="tx1">
                    <a:lumMod val="65000"/>
                    <a:lumOff val="35000"/>
                  </a:schemeClr>
                </a:solidFill>
                <a:latin typeface="Barlow"/>
              </a:rPr>
              <a:t>, has a lower than average level of satisfaction and could be a focus for improvement.</a:t>
            </a:r>
            <a:endParaRPr lang="en-NZ" sz="1200" dirty="0">
              <a:solidFill>
                <a:schemeClr val="tx1">
                  <a:lumMod val="65000"/>
                  <a:lumOff val="35000"/>
                </a:schemeClr>
              </a:solidFill>
              <a:latin typeface="Barlow"/>
            </a:endParaRPr>
          </a:p>
          <a:p>
            <a:pPr marL="0" marR="0" lvl="0" indent="0" algn="l" defTabSz="798513" rtl="0" eaLnBrk="0" fontAlgn="auto" latinLnBrk="0" hangingPunct="0">
              <a:lnSpc>
                <a:spcPct val="100000"/>
              </a:lnSpc>
              <a:spcBef>
                <a:spcPts val="0"/>
              </a:spcBef>
              <a:spcAft>
                <a:spcPts val="200"/>
              </a:spcAft>
              <a:buClrTx/>
              <a:buSzTx/>
              <a:buFontTx/>
              <a:buNone/>
              <a:tabLst/>
              <a:defRPr/>
            </a:pPr>
            <a:endParaRPr kumimoji="0" lang="en-GB" sz="1200" b="0" i="0" u="none" strike="noStrike" kern="0" cap="none" spc="0" normalizeH="0" baseline="0" noProof="0" dirty="0">
              <a:ln>
                <a:noFill/>
              </a:ln>
              <a:solidFill>
                <a:schemeClr val="tx1">
                  <a:lumMod val="65000"/>
                  <a:lumOff val="35000"/>
                </a:schemeClr>
              </a:solidFill>
              <a:effectLst/>
              <a:uLnTx/>
              <a:uFillTx/>
              <a:latin typeface="Barlow"/>
              <a:ea typeface="Barlow" charset="0"/>
              <a:cs typeface="Arial" panose="020B0604020202020204" pitchFamily="34" charset="0"/>
            </a:endParaRPr>
          </a:p>
        </p:txBody>
      </p:sp>
      <p:sp>
        <p:nvSpPr>
          <p:cNvPr id="16" name="Title 1">
            <a:extLst>
              <a:ext uri="{FF2B5EF4-FFF2-40B4-BE49-F238E27FC236}">
                <a16:creationId xmlns:a16="http://schemas.microsoft.com/office/drawing/2014/main" id="{BFBA54C1-CA7C-6C4A-A386-37B0754C8B5F}"/>
              </a:ext>
            </a:extLst>
          </p:cNvPr>
          <p:cNvSpPr txBox="1">
            <a:spLocks/>
          </p:cNvSpPr>
          <p:nvPr/>
        </p:nvSpPr>
        <p:spPr>
          <a:xfrm>
            <a:off x="432504" y="249896"/>
            <a:ext cx="10435618" cy="755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rgbClr val="9C132A"/>
                </a:solidFill>
                <a:latin typeface="Barlow"/>
                <a:ea typeface="Barlow Black" charset="0"/>
                <a:cs typeface="Arial" panose="020B0604020202020204" pitchFamily="34" charset="0"/>
              </a:rPr>
              <a:t>Executive summary</a:t>
            </a:r>
          </a:p>
        </p:txBody>
      </p:sp>
      <p:sp>
        <p:nvSpPr>
          <p:cNvPr id="21" name="Rectangle 20">
            <a:extLst>
              <a:ext uri="{FF2B5EF4-FFF2-40B4-BE49-F238E27FC236}">
                <a16:creationId xmlns:a16="http://schemas.microsoft.com/office/drawing/2014/main" id="{48ABB708-46A1-5D45-A828-B59B09F0DB8F}"/>
              </a:ext>
            </a:extLst>
          </p:cNvPr>
          <p:cNvSpPr/>
          <p:nvPr/>
        </p:nvSpPr>
        <p:spPr>
          <a:xfrm>
            <a:off x="549384" y="1567314"/>
            <a:ext cx="3340973" cy="4339650"/>
          </a:xfrm>
          <a:prstGeom prst="rect">
            <a:avLst/>
          </a:prstGeom>
        </p:spPr>
        <p:txBody>
          <a:bodyPr wrap="square">
            <a:spAutoFit/>
          </a:bodyPr>
          <a:lstStyle/>
          <a:p>
            <a:r>
              <a:rPr lang="en-US" sz="1200" b="1" dirty="0">
                <a:solidFill>
                  <a:schemeClr val="accent5"/>
                </a:solidFill>
                <a:latin typeface="Barlow"/>
              </a:rPr>
              <a:t>Satisfaction: </a:t>
            </a:r>
            <a:r>
              <a:rPr lang="en-US" sz="1200" dirty="0">
                <a:solidFill>
                  <a:schemeClr val="tx1">
                    <a:lumMod val="65000"/>
                    <a:lumOff val="35000"/>
                  </a:schemeClr>
                </a:solidFill>
                <a:latin typeface="Barlow"/>
              </a:rPr>
              <a:t>Seven in ten (70%) are more than satisfied with their overall athletics experience, a significantly higher result than in 2017 (59%).</a:t>
            </a:r>
          </a:p>
          <a:p>
            <a:endParaRPr lang="en-US" sz="1200" dirty="0">
              <a:solidFill>
                <a:schemeClr val="bg1">
                  <a:lumMod val="50000"/>
                </a:schemeClr>
              </a:solidFill>
              <a:latin typeface="Barlow"/>
            </a:endParaRPr>
          </a:p>
          <a:p>
            <a:r>
              <a:rPr lang="en-US" sz="1200" b="1" dirty="0">
                <a:solidFill>
                  <a:schemeClr val="accent5"/>
                </a:solidFill>
                <a:latin typeface="Barlow"/>
              </a:rPr>
              <a:t>NPS: </a:t>
            </a:r>
            <a:r>
              <a:rPr lang="en-US" sz="1200" dirty="0">
                <a:solidFill>
                  <a:schemeClr val="tx1">
                    <a:lumMod val="65000"/>
                    <a:lumOff val="35000"/>
                  </a:schemeClr>
                </a:solidFill>
                <a:latin typeface="Barlow"/>
              </a:rPr>
              <a:t>With a Net Promoter Score (NPS) of +44, respondents are significantly more likely to recommend their club compared with 2017. However, this result is lower than the All Sports 2020/21 average.</a:t>
            </a:r>
            <a:endParaRPr lang="en-US" sz="1200" b="1" dirty="0">
              <a:solidFill>
                <a:schemeClr val="tx1">
                  <a:lumMod val="65000"/>
                  <a:lumOff val="35000"/>
                </a:schemeClr>
              </a:solidFill>
              <a:latin typeface="Barlow"/>
            </a:endParaRPr>
          </a:p>
          <a:p>
            <a:endParaRPr lang="en-US" sz="1200" b="1" dirty="0">
              <a:solidFill>
                <a:schemeClr val="bg1">
                  <a:lumMod val="50000"/>
                </a:schemeClr>
              </a:solidFill>
              <a:latin typeface="Barlow"/>
            </a:endParaRPr>
          </a:p>
          <a:p>
            <a:r>
              <a:rPr lang="en-US" sz="1200" b="1" dirty="0">
                <a:solidFill>
                  <a:schemeClr val="accent5"/>
                </a:solidFill>
                <a:latin typeface="Barlow"/>
              </a:rPr>
              <a:t>Value for money: </a:t>
            </a:r>
            <a:r>
              <a:rPr lang="en-US" sz="1200" dirty="0">
                <a:solidFill>
                  <a:schemeClr val="tx1">
                    <a:lumMod val="65000"/>
                    <a:lumOff val="35000"/>
                  </a:schemeClr>
                </a:solidFill>
                <a:latin typeface="Barlow"/>
              </a:rPr>
              <a:t>Similar to 2017, three-quarters (75%) perceive value for money from their club. </a:t>
            </a:r>
            <a:endParaRPr lang="en-US" sz="1200" b="1" dirty="0">
              <a:solidFill>
                <a:schemeClr val="tx1">
                  <a:lumMod val="65000"/>
                  <a:lumOff val="35000"/>
                </a:schemeClr>
              </a:solidFill>
              <a:latin typeface="Barlow"/>
            </a:endParaRPr>
          </a:p>
          <a:p>
            <a:endParaRPr lang="en-US" sz="1200" b="1" dirty="0">
              <a:solidFill>
                <a:schemeClr val="bg1">
                  <a:lumMod val="50000"/>
                </a:schemeClr>
              </a:solidFill>
              <a:latin typeface="Barlow"/>
            </a:endParaRPr>
          </a:p>
          <a:p>
            <a:r>
              <a:rPr lang="en-US" sz="1200" b="1" dirty="0">
                <a:solidFill>
                  <a:schemeClr val="accent5"/>
                </a:solidFill>
                <a:latin typeface="Barlow"/>
              </a:rPr>
              <a:t>Likelihood to rejoin: </a:t>
            </a:r>
            <a:r>
              <a:rPr lang="en-US" sz="1200" dirty="0">
                <a:solidFill>
                  <a:schemeClr val="tx1">
                    <a:lumMod val="65000"/>
                    <a:lumOff val="35000"/>
                  </a:schemeClr>
                </a:solidFill>
                <a:latin typeface="Barlow"/>
              </a:rPr>
              <a:t>Nine in ten (87%) intend to rejoin their athletics club next season, a significantly higher result than 2017 (77%)</a:t>
            </a:r>
          </a:p>
          <a:p>
            <a:endParaRPr lang="en-US" sz="1200" dirty="0">
              <a:solidFill>
                <a:schemeClr val="bg1">
                  <a:lumMod val="50000"/>
                </a:schemeClr>
              </a:solidFill>
              <a:latin typeface="Barlow"/>
            </a:endParaRPr>
          </a:p>
          <a:p>
            <a:r>
              <a:rPr lang="en-US" sz="1200" b="1" dirty="0">
                <a:solidFill>
                  <a:schemeClr val="accent5"/>
                </a:solidFill>
                <a:latin typeface="Barlow"/>
              </a:rPr>
              <a:t>Joining process: </a:t>
            </a:r>
            <a:r>
              <a:rPr lang="en-US" sz="1200" dirty="0">
                <a:solidFill>
                  <a:schemeClr val="tx1">
                    <a:lumMod val="65000"/>
                    <a:lumOff val="35000"/>
                  </a:schemeClr>
                </a:solidFill>
                <a:latin typeface="Barlow"/>
              </a:rPr>
              <a:t>More than half (55%) are more than satisfied with the overall process of joining their club. This is significantly lower than the All Sports 2020/21 average. </a:t>
            </a:r>
          </a:p>
          <a:p>
            <a:r>
              <a:rPr lang="en-US" sz="1200" b="1" dirty="0">
                <a:solidFill>
                  <a:schemeClr val="tx1">
                    <a:lumMod val="65000"/>
                    <a:lumOff val="35000"/>
                  </a:schemeClr>
                </a:solidFill>
                <a:latin typeface="Barlow"/>
              </a:rPr>
              <a:t> </a:t>
            </a:r>
          </a:p>
        </p:txBody>
      </p:sp>
      <p:grpSp>
        <p:nvGrpSpPr>
          <p:cNvPr id="2" name="Group 1"/>
          <p:cNvGrpSpPr/>
          <p:nvPr/>
        </p:nvGrpSpPr>
        <p:grpSpPr>
          <a:xfrm>
            <a:off x="549384" y="1159538"/>
            <a:ext cx="3340973" cy="369332"/>
            <a:chOff x="549384" y="1702557"/>
            <a:chExt cx="3340973" cy="369332"/>
          </a:xfrm>
        </p:grpSpPr>
        <p:sp>
          <p:nvSpPr>
            <p:cNvPr id="33" name="Rectangle 32">
              <a:extLst>
                <a:ext uri="{FF2B5EF4-FFF2-40B4-BE49-F238E27FC236}">
                  <a16:creationId xmlns:a16="http://schemas.microsoft.com/office/drawing/2014/main" id="{58414C79-3E39-4BB8-AD9F-050E7D093819}"/>
                </a:ext>
              </a:extLst>
            </p:cNvPr>
            <p:cNvSpPr/>
            <p:nvPr/>
          </p:nvSpPr>
          <p:spPr>
            <a:xfrm>
              <a:off x="549384" y="1702557"/>
              <a:ext cx="3340972" cy="369332"/>
            </a:xfrm>
            <a:prstGeom prst="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lumMod val="50000"/>
                  </a:schemeClr>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0409CF9D-3F58-4804-9F9F-F85A57D2B644}"/>
                </a:ext>
              </a:extLst>
            </p:cNvPr>
            <p:cNvSpPr txBox="1"/>
            <p:nvPr/>
          </p:nvSpPr>
          <p:spPr>
            <a:xfrm>
              <a:off x="549385" y="1729247"/>
              <a:ext cx="3340972" cy="30777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rPr>
                <a:t>Key metrics</a:t>
              </a:r>
            </a:p>
          </p:txBody>
        </p:sp>
      </p:grpSp>
      <p:grpSp>
        <p:nvGrpSpPr>
          <p:cNvPr id="3" name="Group 2"/>
          <p:cNvGrpSpPr/>
          <p:nvPr/>
        </p:nvGrpSpPr>
        <p:grpSpPr>
          <a:xfrm>
            <a:off x="4204490" y="1159538"/>
            <a:ext cx="3340972" cy="369332"/>
            <a:chOff x="4165870" y="1701068"/>
            <a:chExt cx="3340972" cy="369332"/>
          </a:xfrm>
        </p:grpSpPr>
        <p:sp>
          <p:nvSpPr>
            <p:cNvPr id="35" name="Rectangle 34">
              <a:extLst>
                <a:ext uri="{FF2B5EF4-FFF2-40B4-BE49-F238E27FC236}">
                  <a16:creationId xmlns:a16="http://schemas.microsoft.com/office/drawing/2014/main" id="{58414C79-3E39-4BB8-AD9F-050E7D093819}"/>
                </a:ext>
              </a:extLst>
            </p:cNvPr>
            <p:cNvSpPr/>
            <p:nvPr/>
          </p:nvSpPr>
          <p:spPr>
            <a:xfrm>
              <a:off x="4165870" y="1701068"/>
              <a:ext cx="3340972" cy="369332"/>
            </a:xfrm>
            <a:prstGeom prst="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lumMod val="50000"/>
                  </a:schemeClr>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0409CF9D-3F58-4804-9F9F-F85A57D2B644}"/>
                </a:ext>
              </a:extLst>
            </p:cNvPr>
            <p:cNvSpPr txBox="1"/>
            <p:nvPr/>
          </p:nvSpPr>
          <p:spPr>
            <a:xfrm>
              <a:off x="4239491" y="1727758"/>
              <a:ext cx="3192087" cy="30777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rPr>
                <a:t>Drivers of experience</a:t>
              </a:r>
            </a:p>
          </p:txBody>
        </p:sp>
      </p:grpSp>
      <p:grpSp>
        <p:nvGrpSpPr>
          <p:cNvPr id="4" name="Group 3"/>
          <p:cNvGrpSpPr/>
          <p:nvPr/>
        </p:nvGrpSpPr>
        <p:grpSpPr>
          <a:xfrm>
            <a:off x="7859595" y="1159538"/>
            <a:ext cx="3346347" cy="369332"/>
            <a:chOff x="7859595" y="1702557"/>
            <a:chExt cx="3346347" cy="369332"/>
          </a:xfrm>
        </p:grpSpPr>
        <p:sp>
          <p:nvSpPr>
            <p:cNvPr id="37" name="Rectangle 36">
              <a:extLst>
                <a:ext uri="{FF2B5EF4-FFF2-40B4-BE49-F238E27FC236}">
                  <a16:creationId xmlns:a16="http://schemas.microsoft.com/office/drawing/2014/main" id="{58414C79-3E39-4BB8-AD9F-050E7D093819}"/>
                </a:ext>
              </a:extLst>
            </p:cNvPr>
            <p:cNvSpPr/>
            <p:nvPr/>
          </p:nvSpPr>
          <p:spPr>
            <a:xfrm>
              <a:off x="7864970" y="1702557"/>
              <a:ext cx="3340972" cy="369332"/>
            </a:xfrm>
            <a:prstGeom prst="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lumMod val="50000"/>
                  </a:schemeClr>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0409CF9D-3F58-4804-9F9F-F85A57D2B644}"/>
                </a:ext>
              </a:extLst>
            </p:cNvPr>
            <p:cNvSpPr txBox="1"/>
            <p:nvPr/>
          </p:nvSpPr>
          <p:spPr>
            <a:xfrm>
              <a:off x="7859595" y="1729247"/>
              <a:ext cx="3346347" cy="30777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rPr>
                <a:t>Club environment</a:t>
              </a:r>
              <a:r>
                <a:rPr kumimoji="0" lang="en-US" sz="1400" b="1" i="0" u="none" strike="noStrike" kern="0" cap="none" spc="0" normalizeH="0" noProof="0" dirty="0">
                  <a:ln>
                    <a:noFill/>
                  </a:ln>
                  <a:solidFill>
                    <a:prstClr val="white"/>
                  </a:solidFill>
                  <a:effectLst/>
                  <a:uLnTx/>
                  <a:uFillTx/>
                  <a:latin typeface="Barlow"/>
                  <a:ea typeface="Segoe UI Black" panose="020B0A02040204020203" pitchFamily="34" charset="0"/>
                  <a:cs typeface="Arial" panose="020B0604020202020204" pitchFamily="34" charset="0"/>
                </a:rPr>
                <a:t> / gender equality</a:t>
              </a:r>
              <a:endParaRPr kumimoji="0" lang="en-US" sz="14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endParaRPr>
            </a:p>
          </p:txBody>
        </p:sp>
      </p:grpSp>
      <p:sp>
        <p:nvSpPr>
          <p:cNvPr id="18" name="Rectangle 17">
            <a:extLst>
              <a:ext uri="{FF2B5EF4-FFF2-40B4-BE49-F238E27FC236}">
                <a16:creationId xmlns:a16="http://schemas.microsoft.com/office/drawing/2014/main" id="{48ABB708-46A1-5D45-A828-B59B09F0DB8F}"/>
              </a:ext>
            </a:extLst>
          </p:cNvPr>
          <p:cNvSpPr/>
          <p:nvPr/>
        </p:nvSpPr>
        <p:spPr>
          <a:xfrm>
            <a:off x="7864972" y="1567314"/>
            <a:ext cx="3594846" cy="47089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Most Athletics respondents have positive views of their club’s environment. Around nine in ten agree </a:t>
            </a:r>
            <a:r>
              <a:rPr lang="en-NZ" sz="1200" dirty="0">
                <a:solidFill>
                  <a:srgbClr val="000000">
                    <a:lumMod val="65000"/>
                    <a:lumOff val="35000"/>
                  </a:srgbClr>
                </a:solidFill>
                <a:latin typeface="Barlow"/>
              </a:rPr>
              <a:t>that </a:t>
            </a:r>
            <a:r>
              <a:rPr lang="en-NZ" sz="1200" i="1" dirty="0">
                <a:solidFill>
                  <a:srgbClr val="000000">
                    <a:lumMod val="65000"/>
                    <a:lumOff val="35000"/>
                  </a:srgbClr>
                </a:solidFill>
                <a:latin typeface="Barlow"/>
              </a:rPr>
              <a:t>their coach supports young people to grow their confidence</a:t>
            </a:r>
            <a:r>
              <a:rPr lang="en-NZ" sz="1200" dirty="0">
                <a:solidFill>
                  <a:srgbClr val="000000">
                    <a:lumMod val="65000"/>
                    <a:lumOff val="35000"/>
                  </a:srgbClr>
                </a:solidFill>
                <a:latin typeface="Barlow"/>
              </a:rPr>
              <a:t>, although this is below the All Sports 2020/21 result. However, compared to the All Sports 2020/21 average, Athletics respondents are less likely to agree that their club </a:t>
            </a:r>
            <a:r>
              <a:rPr lang="en-NZ" sz="1200" i="1" dirty="0">
                <a:solidFill>
                  <a:srgbClr val="000000">
                    <a:lumMod val="65000"/>
                    <a:lumOff val="35000"/>
                  </a:srgbClr>
                </a:solidFill>
                <a:latin typeface="Barlow"/>
              </a:rPr>
              <a:t>focuses too much on certain participants/ teams </a:t>
            </a:r>
            <a:r>
              <a:rPr lang="en-NZ" sz="1200" dirty="0">
                <a:solidFill>
                  <a:srgbClr val="000000">
                    <a:lumMod val="65000"/>
                    <a:lumOff val="35000"/>
                  </a:srgbClr>
                </a:solidFill>
                <a:latin typeface="Barlow"/>
              </a:rPr>
              <a:t>and they </a:t>
            </a:r>
            <a:r>
              <a:rPr lang="en-NZ" sz="1200" i="1" dirty="0">
                <a:solidFill>
                  <a:srgbClr val="000000">
                    <a:lumMod val="65000"/>
                    <a:lumOff val="35000"/>
                  </a:srgbClr>
                </a:solidFill>
                <a:latin typeface="Barlow"/>
              </a:rPr>
              <a:t>feel pressure to train more than they would like to.</a:t>
            </a:r>
            <a:r>
              <a:rPr lang="en-NZ" sz="1200" dirty="0">
                <a:solidFill>
                  <a:srgbClr val="000000">
                    <a:lumMod val="65000"/>
                    <a:lumOff val="35000"/>
                  </a:srgbClr>
                </a:solidFill>
                <a:latin typeface="Barlow"/>
              </a:rPr>
              <a:t> 5-12 year olds are less likely than 13-18 year olds to agree their coach </a:t>
            </a:r>
            <a:r>
              <a:rPr lang="en-NZ" sz="1200" i="1" dirty="0">
                <a:solidFill>
                  <a:srgbClr val="000000">
                    <a:lumMod val="65000"/>
                    <a:lumOff val="35000"/>
                  </a:srgbClr>
                </a:solidFill>
                <a:latin typeface="Barlow"/>
              </a:rPr>
              <a:t>supports young people to grow their confidence.</a:t>
            </a:r>
            <a:endParaRPr kumimoji="0" lang="en-NZ"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rgbClr val="000000">
                    <a:lumMod val="65000"/>
                    <a:lumOff val="35000"/>
                  </a:srgbClr>
                </a:solidFill>
                <a:latin typeface="Barlow"/>
              </a:rPr>
              <a:t>A quarter (25%) think there is not enough emphasis on </a:t>
            </a:r>
            <a:r>
              <a:rPr lang="en-NZ" sz="1200" i="1" dirty="0">
                <a:solidFill>
                  <a:srgbClr val="000000">
                    <a:lumMod val="65000"/>
                    <a:lumOff val="35000"/>
                  </a:srgbClr>
                </a:solidFill>
                <a:latin typeface="Barlow"/>
              </a:rPr>
              <a:t>developing skills </a:t>
            </a:r>
            <a:r>
              <a:rPr lang="en-NZ" sz="1200" dirty="0">
                <a:solidFill>
                  <a:srgbClr val="000000">
                    <a:lumMod val="65000"/>
                    <a:lumOff val="35000"/>
                  </a:srgbClr>
                </a:solidFill>
                <a:latin typeface="Barlow"/>
              </a:rPr>
              <a:t>at their club. This result is lower for 13-18 year olds (20%).</a:t>
            </a:r>
            <a:endParaRPr lang="en-NZ" sz="1200" i="1" dirty="0">
              <a:solidFill>
                <a:srgbClr val="000000">
                  <a:lumMod val="65000"/>
                  <a:lumOff val="35000"/>
                </a:srgbClr>
              </a:solidFill>
              <a:latin typeface="Barlow"/>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0" i="1" u="none" strike="noStrike" kern="1200" cap="none" spc="0" normalizeH="0" baseline="0" noProof="0" dirty="0">
              <a:ln>
                <a:noFill/>
              </a:ln>
              <a:solidFill>
                <a:srgbClr val="000000">
                  <a:lumMod val="65000"/>
                  <a:lumOff val="35000"/>
                </a:srgbClr>
              </a:solidFill>
              <a:effectLst/>
              <a:uLnTx/>
              <a:uFillTx/>
              <a:latin typeface="Barlow"/>
            </a:endParaRPr>
          </a:p>
          <a:p>
            <a:r>
              <a:rPr lang="en-NZ" sz="1200" dirty="0">
                <a:solidFill>
                  <a:schemeClr val="tx1">
                    <a:lumMod val="65000"/>
                    <a:lumOff val="35000"/>
                  </a:schemeClr>
                </a:solidFill>
                <a:latin typeface="Barlow"/>
              </a:rPr>
              <a:t>There are high levels of agreement for statements relating to gender equality at one’s club. All three statements have significantly higher levels of agreement than the All Sports 2020/21 average. </a:t>
            </a:r>
          </a:p>
          <a:p>
            <a:endParaRPr lang="en-NZ" sz="1200" dirty="0">
              <a:solidFill>
                <a:srgbClr val="000000">
                  <a:lumMod val="65000"/>
                  <a:lumOff val="35000"/>
                </a:srgbClr>
              </a:solidFill>
              <a:latin typeface="Barlow"/>
            </a:endParaRPr>
          </a:p>
          <a:p>
            <a:r>
              <a:rPr lang="en-NZ" sz="1200" dirty="0">
                <a:solidFill>
                  <a:schemeClr val="tx1">
                    <a:lumMod val="65000"/>
                    <a:lumOff val="35000"/>
                  </a:schemeClr>
                </a:solidFill>
                <a:latin typeface="Barlow"/>
              </a:rPr>
              <a:t>Nine in ten (88%) trust their club to handle integrity issues appropriately and effectively, which is above the </a:t>
            </a:r>
            <a:r>
              <a:rPr lang="en-US" sz="1200" dirty="0">
                <a:solidFill>
                  <a:schemeClr val="tx1">
                    <a:lumMod val="65000"/>
                    <a:lumOff val="35000"/>
                  </a:schemeClr>
                </a:solidFill>
                <a:latin typeface="Barlow"/>
              </a:rPr>
              <a:t>All Sports 2020/21 average (83%).</a:t>
            </a:r>
            <a:endParaRPr lang="en-NZ" sz="1200" dirty="0">
              <a:solidFill>
                <a:schemeClr val="tx1">
                  <a:lumMod val="65000"/>
                  <a:lumOff val="35000"/>
                </a:schemeClr>
              </a:solidFill>
              <a:latin typeface="Barlow"/>
            </a:endParaRPr>
          </a:p>
        </p:txBody>
      </p:sp>
    </p:spTree>
    <p:extLst>
      <p:ext uri="{BB962C8B-B14F-4D97-AF65-F5344CB8AC3E}">
        <p14:creationId xmlns:p14="http://schemas.microsoft.com/office/powerpoint/2010/main" val="777556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t1"/>
          <p:cNvGraphicFramePr/>
          <p:nvPr>
            <p:extLst>
              <p:ext uri="{D42A27DB-BD31-4B8C-83A1-F6EECF244321}">
                <p14:modId xmlns:p14="http://schemas.microsoft.com/office/powerpoint/2010/main" val="1071954498"/>
              </p:ext>
            </p:extLst>
          </p:nvPr>
        </p:nvGraphicFramePr>
        <p:xfrm>
          <a:off x="707282" y="1754372"/>
          <a:ext cx="8801100" cy="4288874"/>
        </p:xfrm>
        <a:graphic>
          <a:graphicData uri="http://schemas.openxmlformats.org/drawingml/2006/chart">
            <c:chart xmlns:c="http://schemas.openxmlformats.org/drawingml/2006/chart" xmlns:r="http://schemas.openxmlformats.org/officeDocument/2006/relationships" r:id="rId2"/>
          </a:graphicData>
        </a:graphic>
      </p:graphicFrame>
      <p:sp>
        <p:nvSpPr>
          <p:cNvPr id="35" name="Title 2"/>
          <p:cNvSpPr txBox="1">
            <a:spLocks/>
          </p:cNvSpPr>
          <p:nvPr/>
        </p:nvSpPr>
        <p:spPr>
          <a:xfrm>
            <a:off x="444730" y="171524"/>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Bold" charset="0"/>
                <a:ea typeface="+mj-ea"/>
                <a:cs typeface="+mj-cs"/>
              </a:rPr>
              <a:t>Rangatahi: Satisfaction with drivers of club experience</a:t>
            </a:r>
          </a:p>
        </p:txBody>
      </p:sp>
      <p:sp>
        <p:nvSpPr>
          <p:cNvPr id="49" name="Rectangle 48">
            <a:extLst>
              <a:ext uri="{FF2B5EF4-FFF2-40B4-BE49-F238E27FC236}">
                <a16:creationId xmlns:a16="http://schemas.microsoft.com/office/drawing/2014/main" id="{725D9EAB-0B9D-4647-B21C-0B225E4BF7B7}"/>
              </a:ext>
            </a:extLst>
          </p:cNvPr>
          <p:cNvSpPr/>
          <p:nvPr/>
        </p:nvSpPr>
        <p:spPr>
          <a:xfrm>
            <a:off x="438911" y="656975"/>
            <a:ext cx="11119560"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Compared with 2017, rangatahi are significantly more satisfied with their club </a:t>
            </a:r>
            <a:r>
              <a:rPr kumimoji="0" lang="en-NZ" sz="1400" b="0" i="1" u="none" strike="noStrike" kern="1200" cap="none" spc="0" normalizeH="0" baseline="0" noProof="0" dirty="0">
                <a:ln>
                  <a:noFill/>
                </a:ln>
                <a:solidFill>
                  <a:srgbClr val="000000">
                    <a:lumMod val="65000"/>
                    <a:lumOff val="35000"/>
                  </a:srgbClr>
                </a:solidFill>
                <a:effectLst/>
                <a:uLnTx/>
                <a:uFillTx/>
                <a:latin typeface="Barlow"/>
                <a:ea typeface="+mn-ea"/>
                <a:cs typeface="+mn-cs"/>
              </a:rPr>
              <a:t>being friendly and welcoming </a:t>
            </a:r>
            <a:r>
              <a:rPr kumimoji="0" lang="en-NZ" sz="1400" b="0" u="none" strike="noStrike" kern="1200" cap="none" spc="0" normalizeH="0" baseline="0" noProof="0" dirty="0">
                <a:ln>
                  <a:noFill/>
                </a:ln>
                <a:solidFill>
                  <a:srgbClr val="000000">
                    <a:lumMod val="65000"/>
                    <a:lumOff val="35000"/>
                  </a:srgbClr>
                </a:solidFill>
                <a:effectLst/>
                <a:uLnTx/>
                <a:uFillTx/>
                <a:latin typeface="Barlow"/>
                <a:ea typeface="+mn-ea"/>
                <a:cs typeface="+mn-cs"/>
              </a:rPr>
              <a:t>(83% vs. 75%) and </a:t>
            </a:r>
            <a:r>
              <a:rPr kumimoji="0" lang="en-NZ" sz="1400" b="0" i="1" u="none" strike="noStrike" kern="1200" cap="none" spc="0" normalizeH="0" baseline="0" noProof="0" dirty="0">
                <a:ln>
                  <a:noFill/>
                </a:ln>
                <a:solidFill>
                  <a:srgbClr val="000000">
                    <a:lumMod val="65000"/>
                    <a:lumOff val="35000"/>
                  </a:srgbClr>
                </a:solidFill>
                <a:effectLst/>
                <a:uLnTx/>
                <a:uFillTx/>
                <a:latin typeface="Barlow"/>
                <a:ea typeface="+mn-ea"/>
                <a:cs typeface="+mn-cs"/>
              </a:rPr>
              <a:t>having clean and well maintained facilities </a:t>
            </a:r>
            <a:r>
              <a:rPr kumimoji="0" lang="en-NZ" sz="1400" b="0" u="none" strike="noStrike" kern="1200" cap="none" spc="0" normalizeH="0" baseline="0" noProof="0" dirty="0">
                <a:ln>
                  <a:noFill/>
                </a:ln>
                <a:solidFill>
                  <a:srgbClr val="000000">
                    <a:lumMod val="65000"/>
                    <a:lumOff val="35000"/>
                  </a:srgbClr>
                </a:solidFill>
                <a:effectLst/>
                <a:uLnTx/>
                <a:uFillTx/>
                <a:latin typeface="Barlow"/>
                <a:ea typeface="+mn-ea"/>
                <a:cs typeface="+mn-cs"/>
              </a:rPr>
              <a:t>(68% vs. 56%). Compared with the All Sports 2020/21 rangatahi, Athletics rangatahi are more satisfied with four of the drivers listed below. </a:t>
            </a:r>
            <a:endParaRPr kumimoji="0" lang="en-NZ" sz="14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sp>
        <p:nvSpPr>
          <p:cNvPr id="43" name="Rectangle 42"/>
          <p:cNvSpPr/>
          <p:nvPr/>
        </p:nvSpPr>
        <p:spPr>
          <a:xfrm>
            <a:off x="9624296" y="2171014"/>
            <a:ext cx="413811" cy="243853"/>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7" name="Rectangle 46"/>
          <p:cNvSpPr/>
          <p:nvPr/>
        </p:nvSpPr>
        <p:spPr>
          <a:xfrm>
            <a:off x="9624296" y="2561539"/>
            <a:ext cx="413811" cy="243853"/>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8" name="Rectangle 47"/>
          <p:cNvSpPr/>
          <p:nvPr/>
        </p:nvSpPr>
        <p:spPr>
          <a:xfrm>
            <a:off x="9624296" y="2945236"/>
            <a:ext cx="413811" cy="243853"/>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1" name="Rectangle 70"/>
          <p:cNvSpPr/>
          <p:nvPr/>
        </p:nvSpPr>
        <p:spPr>
          <a:xfrm>
            <a:off x="9624296" y="4475071"/>
            <a:ext cx="413811" cy="243853"/>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4441075" y="5958823"/>
            <a:ext cx="4038614" cy="209472"/>
          </a:xfrm>
          <a:prstGeom prst="rect">
            <a:avLst/>
          </a:prstGeom>
        </p:spPr>
      </p:pic>
      <p:sp>
        <p:nvSpPr>
          <p:cNvPr id="21" name="Footer Placeholder 5"/>
          <p:cNvSpPr txBox="1">
            <a:spLocks/>
          </p:cNvSpPr>
          <p:nvPr/>
        </p:nvSpPr>
        <p:spPr>
          <a:xfrm>
            <a:off x="444730" y="6421441"/>
            <a:ext cx="6298970" cy="315075"/>
          </a:xfrm>
          <a:prstGeom prst="rect">
            <a:avLst/>
          </a:prstGeom>
          <a:solidFill>
            <a:schemeClr val="bg1"/>
          </a:solidFill>
        </p:spPr>
        <p:txBody>
          <a:bodyPr anchor="b"/>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Calibri" panose="020F0502020204030204" pitchFamily="34" charset="0"/>
              </a:rPr>
              <a:t>Base: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Calibri" panose="020F0502020204030204" pitchFamily="34" charset="0"/>
              </a:rPr>
              <a:t>All respondents aged 13-18 years (Excluding Don't know/not applicable)</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Calibri" panose="020F0502020204030204" pitchFamily="34" charset="0"/>
              </a:rPr>
              <a:t>Q10a.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Calibri" panose="020F0502020204030204" pitchFamily="34" charset="0"/>
              </a:rPr>
              <a:t>How would you/ your child rate your/ their overall satisfaction with your/ their athletics club on each of the following…</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Calibri" panose="020F0502020204030204" pitchFamily="34" charset="0"/>
              </a:rPr>
              <a:t>Q10b.</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Calibri" panose="020F0502020204030204" pitchFamily="34" charset="0"/>
              </a:rPr>
              <a:t> How would you rate your/ your child's overall satisfaction with your/ their </a:t>
            </a:r>
            <a:r>
              <a:rPr lang="en-US" sz="800" dirty="0">
                <a:solidFill>
                  <a:srgbClr val="000000">
                    <a:lumMod val="65000"/>
                    <a:lumOff val="35000"/>
                  </a:srgbClr>
                </a:solidFill>
                <a:latin typeface="Barlow"/>
                <a:cs typeface="Calibri" panose="020F0502020204030204" pitchFamily="34" charset="0"/>
              </a:rPr>
              <a:t>athletics</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Calibri" panose="020F0502020204030204" pitchFamily="34" charset="0"/>
              </a:rPr>
              <a:t> club on each of the following...</a:t>
            </a:r>
          </a:p>
        </p:txBody>
      </p:sp>
      <p:sp>
        <p:nvSpPr>
          <p:cNvPr id="24" name="TextBox 23"/>
          <p:cNvSpPr txBox="1"/>
          <p:nvPr/>
        </p:nvSpPr>
        <p:spPr>
          <a:xfrm>
            <a:off x="8187700" y="6358125"/>
            <a:ext cx="336177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mn-cs"/>
                <a:sym typeface="Wingdings 3"/>
              </a:rPr>
              <a:t>  </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Significantly higher/lower than Athletics 2017 13-18 years</a:t>
            </a:r>
          </a:p>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218535"/>
                </a:solidFill>
                <a:effectLst/>
                <a:uLnTx/>
                <a:uFillTx/>
                <a:latin typeface="Barlow"/>
                <a:ea typeface="+mn-ea"/>
                <a:cs typeface="Arial"/>
                <a:sym typeface="Wingdings 3"/>
              </a:rPr>
              <a:t>□</a:t>
            </a:r>
            <a:r>
              <a:rPr kumimoji="0" lang="en-NZ" sz="1400" b="1" i="0" u="none" strike="noStrike" kern="1200" cap="none" spc="0" normalizeH="0" baseline="0" noProof="0" dirty="0">
                <a:ln>
                  <a:noFill/>
                </a:ln>
                <a:solidFill>
                  <a:srgbClr val="DC0015"/>
                </a:solidFill>
                <a:effectLst/>
                <a:uLnTx/>
                <a:uFillTx/>
                <a:latin typeface="Barlow"/>
                <a:ea typeface="+mn-ea"/>
                <a:cs typeface="Arial"/>
                <a:sym typeface="Wingdings 3"/>
              </a:rPr>
              <a:t>□ </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Significantly higher/lower than All Sports 2020/21 13-18 years</a:t>
            </a:r>
            <a:endPar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graphicFrame>
        <p:nvGraphicFramePr>
          <p:cNvPr id="22" name="tbl1">
            <a:extLst>
              <a:ext uri="{FF2B5EF4-FFF2-40B4-BE49-F238E27FC236}">
                <a16:creationId xmlns:a16="http://schemas.microsoft.com/office/drawing/2014/main" id="{E3D4CA7C-C3D7-4B21-B3CE-07D9008C44C8}"/>
              </a:ext>
            </a:extLst>
          </p:cNvPr>
          <p:cNvGraphicFramePr>
            <a:graphicFrameLocks noGrp="1"/>
          </p:cNvGraphicFramePr>
          <p:nvPr>
            <p:extLst>
              <p:ext uri="{D42A27DB-BD31-4B8C-83A1-F6EECF244321}">
                <p14:modId xmlns:p14="http://schemas.microsoft.com/office/powerpoint/2010/main" val="2631194506"/>
              </p:ext>
            </p:extLst>
          </p:nvPr>
        </p:nvGraphicFramePr>
        <p:xfrm>
          <a:off x="9493136" y="1480371"/>
          <a:ext cx="2065335" cy="4463226"/>
        </p:xfrm>
        <a:graphic>
          <a:graphicData uri="http://schemas.openxmlformats.org/drawingml/2006/table">
            <a:tbl>
              <a:tblPr>
                <a:tableStyleId>{5C22544A-7EE6-4342-B048-85BDC9FD1C3A}</a:tableStyleId>
              </a:tblPr>
              <a:tblGrid>
                <a:gridCol w="688445">
                  <a:extLst>
                    <a:ext uri="{9D8B030D-6E8A-4147-A177-3AD203B41FA5}">
                      <a16:colId xmlns:a16="http://schemas.microsoft.com/office/drawing/2014/main" val="20000"/>
                    </a:ext>
                  </a:extLst>
                </a:gridCol>
                <a:gridCol w="688445">
                  <a:extLst>
                    <a:ext uri="{9D8B030D-6E8A-4147-A177-3AD203B41FA5}">
                      <a16:colId xmlns:a16="http://schemas.microsoft.com/office/drawing/2014/main" val="2515465268"/>
                    </a:ext>
                  </a:extLst>
                </a:gridCol>
                <a:gridCol w="688445">
                  <a:extLst>
                    <a:ext uri="{9D8B030D-6E8A-4147-A177-3AD203B41FA5}">
                      <a16:colId xmlns:a16="http://schemas.microsoft.com/office/drawing/2014/main" val="20004"/>
                    </a:ext>
                  </a:extLst>
                </a:gridCol>
              </a:tblGrid>
              <a:tr h="615546">
                <a:tc>
                  <a:txBody>
                    <a:bodyPr/>
                    <a:lstStyle/>
                    <a:p>
                      <a:pPr algn="ctr"/>
                      <a:r>
                        <a:rPr lang="en-NZ" sz="1000" b="1" dirty="0">
                          <a:solidFill>
                            <a:schemeClr val="tx2"/>
                          </a:solidFill>
                          <a:latin typeface="Barlow"/>
                          <a:cs typeface="Calibri" panose="020F0502020204030204" pitchFamily="34" charset="0"/>
                        </a:rPr>
                        <a:t>13-18 years</a:t>
                      </a:r>
                    </a:p>
                    <a:p>
                      <a:pPr algn="ctr"/>
                      <a:r>
                        <a:rPr lang="en-NZ" sz="1000" b="1" dirty="0">
                          <a:solidFill>
                            <a:schemeClr val="tx2"/>
                          </a:solidFill>
                          <a:latin typeface="Barlow"/>
                          <a:cs typeface="Calibri" panose="020F0502020204030204" pitchFamily="34" charset="0"/>
                        </a:rPr>
                        <a:t>2021</a:t>
                      </a:r>
                    </a:p>
                  </a:txBody>
                  <a:tcPr marL="9525" marR="9525" marT="9525" marB="0" anchor="b">
                    <a:noFill/>
                  </a:tcPr>
                </a:tc>
                <a:tc>
                  <a:txBody>
                    <a:bodyPr/>
                    <a:lstStyle/>
                    <a:p>
                      <a:pPr algn="ctr"/>
                      <a:r>
                        <a:rPr lang="en-NZ" sz="1000" b="1" dirty="0">
                          <a:solidFill>
                            <a:schemeClr val="tx1">
                              <a:lumMod val="65000"/>
                              <a:lumOff val="35000"/>
                            </a:schemeClr>
                          </a:solidFill>
                          <a:latin typeface="Barlow"/>
                          <a:cs typeface="Calibri" panose="020F0502020204030204" pitchFamily="34" charset="0"/>
                        </a:rPr>
                        <a:t>13-18 years </a:t>
                      </a:r>
                      <a:r>
                        <a:rPr lang="en-NZ" sz="1000" b="1" baseline="0" dirty="0">
                          <a:solidFill>
                            <a:schemeClr val="tx1">
                              <a:lumMod val="65000"/>
                              <a:lumOff val="35000"/>
                            </a:schemeClr>
                          </a:solidFill>
                          <a:latin typeface="Barlow"/>
                          <a:cs typeface="Calibri" panose="020F0502020204030204" pitchFamily="34" charset="0"/>
                        </a:rPr>
                        <a:t>2017</a:t>
                      </a:r>
                      <a:endParaRPr lang="en-NZ" sz="1000" b="1" dirty="0">
                        <a:solidFill>
                          <a:schemeClr val="tx1">
                            <a:lumMod val="65000"/>
                            <a:lumOff val="35000"/>
                          </a:schemeClr>
                        </a:solidFill>
                        <a:latin typeface="Barlow"/>
                        <a:cs typeface="Calibri" panose="020F0502020204030204" pitchFamily="34" charset="0"/>
                      </a:endParaRPr>
                    </a:p>
                  </a:txBody>
                  <a:tcPr marL="9525" marR="9525" marT="9525" marB="0" anchor="b">
                    <a:noFill/>
                  </a:tcPr>
                </a:tc>
                <a:tc>
                  <a:txBody>
                    <a:bodyPr/>
                    <a:lstStyle/>
                    <a:p>
                      <a:pPr algn="ctr"/>
                      <a:r>
                        <a:rPr lang="en-NZ" sz="1000" b="0" dirty="0">
                          <a:solidFill>
                            <a:schemeClr val="tx1">
                              <a:lumMod val="65000"/>
                              <a:lumOff val="35000"/>
                            </a:schemeClr>
                          </a:solidFill>
                          <a:latin typeface="Barlow"/>
                          <a:cs typeface="Calibri" panose="020F0502020204030204" pitchFamily="34" charset="0"/>
                        </a:rPr>
                        <a:t>13-18 yrs</a:t>
                      </a:r>
                    </a:p>
                    <a:p>
                      <a:pPr algn="ctr"/>
                      <a:r>
                        <a:rPr lang="en-NZ" sz="1000" b="0" dirty="0">
                          <a:solidFill>
                            <a:schemeClr val="tx1">
                              <a:lumMod val="65000"/>
                              <a:lumOff val="35000"/>
                            </a:schemeClr>
                          </a:solidFill>
                          <a:latin typeface="Barlow"/>
                          <a:cs typeface="Calibri" panose="020F0502020204030204" pitchFamily="34" charset="0"/>
                        </a:rPr>
                        <a:t>(All Sports</a:t>
                      </a:r>
                    </a:p>
                    <a:p>
                      <a:pPr algn="ctr"/>
                      <a:r>
                        <a:rPr lang="en-NZ" sz="1000" b="0" dirty="0">
                          <a:solidFill>
                            <a:schemeClr val="tx1">
                              <a:lumMod val="65000"/>
                              <a:lumOff val="35000"/>
                            </a:schemeClr>
                          </a:solidFill>
                          <a:latin typeface="Barlow"/>
                          <a:cs typeface="Calibri" panose="020F0502020204030204" pitchFamily="34" charset="0"/>
                        </a:rPr>
                        <a:t>2020/21)</a:t>
                      </a:r>
                    </a:p>
                  </a:txBody>
                  <a:tcPr marL="9525" marR="9525" marT="9525" marB="0" anchor="b">
                    <a:noFill/>
                  </a:tcPr>
                </a:tc>
                <a:extLst>
                  <a:ext uri="{0D108BD9-81ED-4DB2-BD59-A6C34878D82A}">
                    <a16:rowId xmlns:a16="http://schemas.microsoft.com/office/drawing/2014/main" val="10009"/>
                  </a:ext>
                </a:extLst>
              </a:tr>
              <a:tr h="384768">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83%</a:t>
                      </a:r>
                      <a:r>
                        <a:rPr lang="en-NZ" sz="1000" dirty="0">
                          <a:solidFill>
                            <a:srgbClr val="000000"/>
                          </a:solidFill>
                          <a:latin typeface="Barlow"/>
                          <a:sym typeface="Wingdings 3"/>
                        </a:rPr>
                        <a:t></a:t>
                      </a:r>
                      <a:endParaRPr lang="en-US" sz="1000" b="1" kern="1200" dirty="0">
                        <a:solidFill>
                          <a:schemeClr val="accent3">
                            <a:lumMod val="75000"/>
                          </a:schemeClr>
                        </a:solidFill>
                        <a:latin typeface="Barlow"/>
                        <a:ea typeface="ＭＳ Ｐゴシック" charset="0"/>
                        <a:cs typeface="+mn-cs"/>
                      </a:endParaRP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75%</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77%</a:t>
                      </a:r>
                    </a:p>
                  </a:txBody>
                  <a:tcPr marL="9525" marR="9525" marT="9525" marB="0" anchor="ctr">
                    <a:noFill/>
                  </a:tcPr>
                </a:tc>
                <a:extLst>
                  <a:ext uri="{0D108BD9-81ED-4DB2-BD59-A6C34878D82A}">
                    <a16:rowId xmlns:a16="http://schemas.microsoft.com/office/drawing/2014/main" val="10000"/>
                  </a:ext>
                </a:extLst>
              </a:tr>
              <a:tr h="384768">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82%</a:t>
                      </a: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78%</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76%</a:t>
                      </a:r>
                    </a:p>
                  </a:txBody>
                  <a:tcPr marL="9525" marR="9525" marT="9525" marB="0" anchor="ctr">
                    <a:noFill/>
                  </a:tcPr>
                </a:tc>
                <a:extLst>
                  <a:ext uri="{0D108BD9-81ED-4DB2-BD59-A6C34878D82A}">
                    <a16:rowId xmlns:a16="http://schemas.microsoft.com/office/drawing/2014/main" val="10010"/>
                  </a:ext>
                </a:extLst>
              </a:tr>
              <a:tr h="384768">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81%</a:t>
                      </a: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77%</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74%</a:t>
                      </a:r>
                    </a:p>
                  </a:txBody>
                  <a:tcPr marL="9525" marR="9525" marT="9525" marB="0" anchor="ctr">
                    <a:noFill/>
                  </a:tcPr>
                </a:tc>
                <a:extLst>
                  <a:ext uri="{0D108BD9-81ED-4DB2-BD59-A6C34878D82A}">
                    <a16:rowId xmlns:a16="http://schemas.microsoft.com/office/drawing/2014/main" val="10001"/>
                  </a:ext>
                </a:extLst>
              </a:tr>
              <a:tr h="384768">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76%</a:t>
                      </a: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68%</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76%</a:t>
                      </a:r>
                    </a:p>
                  </a:txBody>
                  <a:tcPr marL="9525" marR="9525" marT="9525" marB="0" anchor="ctr">
                    <a:noFill/>
                  </a:tcPr>
                </a:tc>
                <a:extLst>
                  <a:ext uri="{0D108BD9-81ED-4DB2-BD59-A6C34878D82A}">
                    <a16:rowId xmlns:a16="http://schemas.microsoft.com/office/drawing/2014/main" val="10002"/>
                  </a:ext>
                </a:extLst>
              </a:tr>
              <a:tr h="384768">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73%</a:t>
                      </a: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68%</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69%</a:t>
                      </a:r>
                    </a:p>
                  </a:txBody>
                  <a:tcPr marL="9525" marR="9525" marT="9525" marB="0" anchor="ctr">
                    <a:noFill/>
                  </a:tcPr>
                </a:tc>
                <a:extLst>
                  <a:ext uri="{0D108BD9-81ED-4DB2-BD59-A6C34878D82A}">
                    <a16:rowId xmlns:a16="http://schemas.microsoft.com/office/drawing/2014/main" val="10003"/>
                  </a:ext>
                </a:extLst>
              </a:tr>
              <a:tr h="384768">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72%</a:t>
                      </a: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68%</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69%</a:t>
                      </a:r>
                    </a:p>
                  </a:txBody>
                  <a:tcPr marL="9525" marR="9525" marT="9525" marB="0" anchor="ctr">
                    <a:noFill/>
                  </a:tcPr>
                </a:tc>
                <a:extLst>
                  <a:ext uri="{0D108BD9-81ED-4DB2-BD59-A6C34878D82A}">
                    <a16:rowId xmlns:a16="http://schemas.microsoft.com/office/drawing/2014/main" val="10004"/>
                  </a:ext>
                </a:extLst>
              </a:tr>
              <a:tr h="384768">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72%</a:t>
                      </a: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72%</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63%</a:t>
                      </a:r>
                    </a:p>
                  </a:txBody>
                  <a:tcPr marL="9525" marR="9525" marT="9525" marB="0" anchor="ctr">
                    <a:noFill/>
                  </a:tcPr>
                </a:tc>
                <a:extLst>
                  <a:ext uri="{0D108BD9-81ED-4DB2-BD59-A6C34878D82A}">
                    <a16:rowId xmlns:a16="http://schemas.microsoft.com/office/drawing/2014/main" val="10005"/>
                  </a:ext>
                </a:extLst>
              </a:tr>
              <a:tr h="384768">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72%</a:t>
                      </a: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67%</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67%</a:t>
                      </a:r>
                    </a:p>
                  </a:txBody>
                  <a:tcPr marL="9525" marR="9525" marT="9525" marB="0" anchor="ctr">
                    <a:noFill/>
                  </a:tcPr>
                </a:tc>
                <a:extLst>
                  <a:ext uri="{0D108BD9-81ED-4DB2-BD59-A6C34878D82A}">
                    <a16:rowId xmlns:a16="http://schemas.microsoft.com/office/drawing/2014/main" val="10006"/>
                  </a:ext>
                </a:extLst>
              </a:tr>
              <a:tr h="384768">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71%</a:t>
                      </a: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69%</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71%</a:t>
                      </a:r>
                    </a:p>
                  </a:txBody>
                  <a:tcPr marL="9525" marR="9525" marT="9525" marB="0" anchor="ctr">
                    <a:noFill/>
                  </a:tcPr>
                </a:tc>
                <a:extLst>
                  <a:ext uri="{0D108BD9-81ED-4DB2-BD59-A6C34878D82A}">
                    <a16:rowId xmlns:a16="http://schemas.microsoft.com/office/drawing/2014/main" val="10007"/>
                  </a:ext>
                </a:extLst>
              </a:tr>
              <a:tr h="384768">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68%</a:t>
                      </a:r>
                      <a:r>
                        <a:rPr lang="en-NZ" sz="1000" dirty="0">
                          <a:solidFill>
                            <a:srgbClr val="000000"/>
                          </a:solidFill>
                          <a:latin typeface="Barlow"/>
                          <a:sym typeface="Wingdings 3"/>
                        </a:rPr>
                        <a:t></a:t>
                      </a:r>
                      <a:endParaRPr lang="en-US" sz="1000" b="1" kern="1200" dirty="0">
                        <a:solidFill>
                          <a:schemeClr val="accent3">
                            <a:lumMod val="75000"/>
                          </a:schemeClr>
                        </a:solidFill>
                        <a:latin typeface="Barlow"/>
                        <a:ea typeface="ＭＳ Ｐゴシック" charset="0"/>
                        <a:cs typeface="+mn-cs"/>
                      </a:endParaRP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56%</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63%</a:t>
                      </a:r>
                    </a:p>
                  </a:txBody>
                  <a:tcPr marL="9525" marR="9525" marT="9525" marB="0" anchor="ctr">
                    <a:noFill/>
                  </a:tcPr>
                </a:tc>
                <a:extLst>
                  <a:ext uri="{0D108BD9-81ED-4DB2-BD59-A6C34878D82A}">
                    <a16:rowId xmlns:a16="http://schemas.microsoft.com/office/drawing/2014/main" val="10008"/>
                  </a:ext>
                </a:extLst>
              </a:tr>
            </a:tbl>
          </a:graphicData>
        </a:graphic>
      </p:graphicFrame>
      <p:sp>
        <p:nvSpPr>
          <p:cNvPr id="37" name="Text Placeholder 4"/>
          <p:cNvSpPr txBox="1">
            <a:spLocks/>
          </p:cNvSpPr>
          <p:nvPr/>
        </p:nvSpPr>
        <p:spPr bwMode="auto">
          <a:xfrm>
            <a:off x="9712634" y="1295447"/>
            <a:ext cx="1478589" cy="2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b" anchorCtr="0" compatLnSpc="1">
            <a:prstTxWarp prst="textNoShape">
              <a:avLst/>
            </a:prstTxWarp>
          </a:bodyPr>
          <a:lstStyle>
            <a:lvl1pPr marL="0" indent="0" algn="l" defTabSz="457200" rtl="0" eaLnBrk="1" fontAlgn="base" hangingPunct="1">
              <a:spcBef>
                <a:spcPts val="0"/>
              </a:spcBef>
              <a:spcAft>
                <a:spcPct val="0"/>
              </a:spcAft>
              <a:buClr>
                <a:schemeClr val="tx2"/>
              </a:buClr>
              <a:buFont typeface="Arial" charset="0"/>
              <a:buNone/>
              <a:defRPr sz="1800" b="0" kern="1200" baseline="0">
                <a:solidFill>
                  <a:schemeClr val="tx2"/>
                </a:solidFill>
                <a:latin typeface="+mn-lt"/>
                <a:ea typeface="ＭＳ Ｐゴシック" charset="0"/>
                <a:cs typeface="ＭＳ Ｐゴシック" charset="0"/>
              </a:defRPr>
            </a:lvl1pPr>
            <a:lvl2pPr marL="457200" indent="0" algn="l" defTabSz="569913" rtl="0" eaLnBrk="1" fontAlgn="base" hangingPunct="1">
              <a:spcBef>
                <a:spcPts val="800"/>
              </a:spcBef>
              <a:spcAft>
                <a:spcPct val="0"/>
              </a:spcAft>
              <a:buClr>
                <a:schemeClr val="tx2"/>
              </a:buClr>
              <a:buFont typeface="Arial" charset="0"/>
              <a:buNone/>
              <a:defRPr sz="2000" b="1" kern="1200">
                <a:solidFill>
                  <a:schemeClr val="tx2"/>
                </a:solidFill>
                <a:latin typeface="+mn-lt"/>
                <a:ea typeface="ＭＳ Ｐゴシック" charset="0"/>
                <a:cs typeface="+mn-cs"/>
              </a:defRPr>
            </a:lvl2pPr>
            <a:lvl3pPr marL="914400" indent="0" algn="l" defTabSz="457200" rtl="0" eaLnBrk="1" fontAlgn="base" hangingPunct="1">
              <a:spcBef>
                <a:spcPts val="700"/>
              </a:spcBef>
              <a:spcAft>
                <a:spcPct val="0"/>
              </a:spcAft>
              <a:buClr>
                <a:schemeClr val="tx2"/>
              </a:buClr>
              <a:buFont typeface="Arial" charset="0"/>
              <a:buNone/>
              <a:defRPr sz="1800" b="1" kern="1200">
                <a:solidFill>
                  <a:schemeClr val="tx2"/>
                </a:solidFill>
                <a:latin typeface="+mn-lt"/>
                <a:ea typeface="ＭＳ Ｐゴシック" charset="0"/>
                <a:cs typeface="+mn-cs"/>
              </a:defRPr>
            </a:lvl3pPr>
            <a:lvl4pPr marL="1371600" indent="0" algn="l" defTabSz="211138"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4pPr>
            <a:lvl5pPr marL="1828800" indent="0" algn="l" defTabSz="457200"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0"/>
              </a:spcBef>
              <a:spcAft>
                <a:spcPct val="0"/>
              </a:spcAft>
              <a:buClr>
                <a:srgbClr val="000000"/>
              </a:buClr>
              <a:buSzTx/>
              <a:buFont typeface="Arial" charset="0"/>
              <a:buNone/>
              <a:tabLst/>
              <a:defRPr/>
            </a:pPr>
            <a:r>
              <a:rPr kumimoji="0" lang="en-US" sz="900" b="1" i="0" u="none" strike="noStrike" kern="1200" cap="none" spc="0" normalizeH="0" baseline="0" noProof="0" dirty="0">
                <a:ln>
                  <a:noFill/>
                </a:ln>
                <a:solidFill>
                  <a:srgbClr val="9C132A"/>
                </a:solidFill>
                <a:effectLst/>
                <a:uLnTx/>
                <a:uFillTx/>
                <a:latin typeface="Barlow"/>
                <a:ea typeface="ＭＳ Ｐゴシック" charset="0"/>
                <a:cs typeface="Calibri" panose="020F0502020204030204" pitchFamily="34" charset="0"/>
              </a:rPr>
              <a:t>% Very or extremely satisfied</a:t>
            </a:r>
          </a:p>
        </p:txBody>
      </p:sp>
    </p:spTree>
    <p:extLst>
      <p:ext uri="{BB962C8B-B14F-4D97-AF65-F5344CB8AC3E}">
        <p14:creationId xmlns:p14="http://schemas.microsoft.com/office/powerpoint/2010/main" val="2219803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t1"/>
          <p:cNvGraphicFramePr/>
          <p:nvPr>
            <p:extLst>
              <p:ext uri="{D42A27DB-BD31-4B8C-83A1-F6EECF244321}">
                <p14:modId xmlns:p14="http://schemas.microsoft.com/office/powerpoint/2010/main" val="4249791204"/>
              </p:ext>
            </p:extLst>
          </p:nvPr>
        </p:nvGraphicFramePr>
        <p:xfrm>
          <a:off x="878732" y="1754372"/>
          <a:ext cx="8801100" cy="42888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tbl1">
            <a:extLst>
              <a:ext uri="{FF2B5EF4-FFF2-40B4-BE49-F238E27FC236}">
                <a16:creationId xmlns:a16="http://schemas.microsoft.com/office/drawing/2014/main" id="{7005C7B5-EC5E-459B-8364-0478D42DDB1F}"/>
              </a:ext>
            </a:extLst>
          </p:cNvPr>
          <p:cNvGraphicFramePr>
            <a:graphicFrameLocks noGrp="1"/>
          </p:cNvGraphicFramePr>
          <p:nvPr>
            <p:extLst>
              <p:ext uri="{D42A27DB-BD31-4B8C-83A1-F6EECF244321}">
                <p14:modId xmlns:p14="http://schemas.microsoft.com/office/powerpoint/2010/main" val="2761587625"/>
              </p:ext>
            </p:extLst>
          </p:nvPr>
        </p:nvGraphicFramePr>
        <p:xfrm>
          <a:off x="9493136" y="1309683"/>
          <a:ext cx="2065335" cy="4649138"/>
        </p:xfrm>
        <a:graphic>
          <a:graphicData uri="http://schemas.openxmlformats.org/drawingml/2006/table">
            <a:tbl>
              <a:tblPr>
                <a:tableStyleId>{5C22544A-7EE6-4342-B048-85BDC9FD1C3A}</a:tableStyleId>
              </a:tblPr>
              <a:tblGrid>
                <a:gridCol w="688445">
                  <a:extLst>
                    <a:ext uri="{9D8B030D-6E8A-4147-A177-3AD203B41FA5}">
                      <a16:colId xmlns:a16="http://schemas.microsoft.com/office/drawing/2014/main" val="20000"/>
                    </a:ext>
                  </a:extLst>
                </a:gridCol>
                <a:gridCol w="688445">
                  <a:extLst>
                    <a:ext uri="{9D8B030D-6E8A-4147-A177-3AD203B41FA5}">
                      <a16:colId xmlns:a16="http://schemas.microsoft.com/office/drawing/2014/main" val="2515465268"/>
                    </a:ext>
                  </a:extLst>
                </a:gridCol>
                <a:gridCol w="688445">
                  <a:extLst>
                    <a:ext uri="{9D8B030D-6E8A-4147-A177-3AD203B41FA5}">
                      <a16:colId xmlns:a16="http://schemas.microsoft.com/office/drawing/2014/main" val="20004"/>
                    </a:ext>
                  </a:extLst>
                </a:gridCol>
              </a:tblGrid>
              <a:tr h="774770">
                <a:tc>
                  <a:txBody>
                    <a:bodyPr/>
                    <a:lstStyle/>
                    <a:p>
                      <a:pPr algn="ctr"/>
                      <a:r>
                        <a:rPr lang="en-NZ" sz="1000" b="1" dirty="0">
                          <a:solidFill>
                            <a:schemeClr val="tx2"/>
                          </a:solidFill>
                          <a:latin typeface="Barlow"/>
                          <a:cs typeface="Calibri" panose="020F0502020204030204" pitchFamily="34" charset="0"/>
                        </a:rPr>
                        <a:t>13-18 years</a:t>
                      </a:r>
                    </a:p>
                    <a:p>
                      <a:pPr algn="ctr"/>
                      <a:r>
                        <a:rPr lang="en-NZ" sz="1000" b="1" dirty="0">
                          <a:solidFill>
                            <a:schemeClr val="tx2"/>
                          </a:solidFill>
                          <a:latin typeface="Barlow"/>
                          <a:cs typeface="Calibri" panose="020F0502020204030204" pitchFamily="34" charset="0"/>
                        </a:rPr>
                        <a:t>2021</a:t>
                      </a:r>
                    </a:p>
                  </a:txBody>
                  <a:tcPr marL="9525" marR="9525" marT="9525" marB="0" anchor="b">
                    <a:noFill/>
                  </a:tcPr>
                </a:tc>
                <a:tc>
                  <a:txBody>
                    <a:bodyPr/>
                    <a:lstStyle/>
                    <a:p>
                      <a:pPr algn="ctr"/>
                      <a:r>
                        <a:rPr lang="en-NZ" sz="1000" b="1" dirty="0">
                          <a:solidFill>
                            <a:schemeClr val="tx1">
                              <a:lumMod val="65000"/>
                              <a:lumOff val="35000"/>
                            </a:schemeClr>
                          </a:solidFill>
                          <a:latin typeface="Barlow"/>
                          <a:cs typeface="Calibri" panose="020F0502020204030204" pitchFamily="34" charset="0"/>
                        </a:rPr>
                        <a:t>13-18 years </a:t>
                      </a:r>
                      <a:r>
                        <a:rPr lang="en-NZ" sz="1000" b="1" baseline="0" dirty="0">
                          <a:solidFill>
                            <a:schemeClr val="tx1">
                              <a:lumMod val="65000"/>
                              <a:lumOff val="35000"/>
                            </a:schemeClr>
                          </a:solidFill>
                          <a:latin typeface="Barlow"/>
                          <a:cs typeface="Calibri" panose="020F0502020204030204" pitchFamily="34" charset="0"/>
                        </a:rPr>
                        <a:t>2017</a:t>
                      </a:r>
                      <a:endParaRPr lang="en-NZ" sz="1000" b="1" dirty="0">
                        <a:solidFill>
                          <a:schemeClr val="tx1">
                            <a:lumMod val="65000"/>
                            <a:lumOff val="35000"/>
                          </a:schemeClr>
                        </a:solidFill>
                        <a:latin typeface="Barlow"/>
                        <a:cs typeface="Calibri" panose="020F0502020204030204" pitchFamily="34" charset="0"/>
                      </a:endParaRPr>
                    </a:p>
                  </a:txBody>
                  <a:tcPr marL="9525" marR="9525" marT="9525" marB="0" anchor="b">
                    <a:noFill/>
                  </a:tcPr>
                </a:tc>
                <a:tc>
                  <a:txBody>
                    <a:bodyPr/>
                    <a:lstStyle/>
                    <a:p>
                      <a:pPr algn="ctr"/>
                      <a:r>
                        <a:rPr lang="en-NZ" sz="1000" b="0" dirty="0">
                          <a:solidFill>
                            <a:schemeClr val="tx1">
                              <a:lumMod val="65000"/>
                              <a:lumOff val="35000"/>
                            </a:schemeClr>
                          </a:solidFill>
                          <a:latin typeface="Barlow"/>
                          <a:cs typeface="Calibri" panose="020F0502020204030204" pitchFamily="34" charset="0"/>
                        </a:rPr>
                        <a:t>13-18 yrs</a:t>
                      </a:r>
                    </a:p>
                    <a:p>
                      <a:pPr algn="ctr"/>
                      <a:r>
                        <a:rPr lang="en-NZ" sz="1000" b="0" dirty="0">
                          <a:solidFill>
                            <a:schemeClr val="tx1">
                              <a:lumMod val="65000"/>
                              <a:lumOff val="35000"/>
                            </a:schemeClr>
                          </a:solidFill>
                          <a:latin typeface="Barlow"/>
                          <a:cs typeface="Calibri" panose="020F0502020204030204" pitchFamily="34" charset="0"/>
                        </a:rPr>
                        <a:t>(All Sports</a:t>
                      </a:r>
                    </a:p>
                    <a:p>
                      <a:pPr algn="ctr"/>
                      <a:r>
                        <a:rPr lang="en-NZ" sz="1000" b="0" dirty="0">
                          <a:solidFill>
                            <a:schemeClr val="tx1">
                              <a:lumMod val="65000"/>
                              <a:lumOff val="35000"/>
                            </a:schemeClr>
                          </a:solidFill>
                          <a:latin typeface="Barlow"/>
                          <a:cs typeface="Calibri" panose="020F0502020204030204" pitchFamily="34" charset="0"/>
                        </a:rPr>
                        <a:t>2020/21)</a:t>
                      </a:r>
                    </a:p>
                  </a:txBody>
                  <a:tcPr marL="9525" marR="9525" marT="9525" marB="0" anchor="b">
                    <a:noFill/>
                  </a:tcPr>
                </a:tc>
                <a:extLst>
                  <a:ext uri="{0D108BD9-81ED-4DB2-BD59-A6C34878D82A}">
                    <a16:rowId xmlns:a16="http://schemas.microsoft.com/office/drawing/2014/main" val="10009"/>
                  </a:ext>
                </a:extLst>
              </a:tr>
              <a:tr h="484296">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68%</a:t>
                      </a: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67%</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65%</a:t>
                      </a:r>
                    </a:p>
                  </a:txBody>
                  <a:tcPr marL="9525" marR="9525" marT="9525" marB="0" anchor="ctr">
                    <a:noFill/>
                  </a:tcPr>
                </a:tc>
                <a:extLst>
                  <a:ext uri="{0D108BD9-81ED-4DB2-BD59-A6C34878D82A}">
                    <a16:rowId xmlns:a16="http://schemas.microsoft.com/office/drawing/2014/main" val="10000"/>
                  </a:ext>
                </a:extLst>
              </a:tr>
              <a:tr h="484296">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66%</a:t>
                      </a: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68%</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64%</a:t>
                      </a:r>
                    </a:p>
                  </a:txBody>
                  <a:tcPr marL="9525" marR="9525" marT="9525" marB="0" anchor="ctr">
                    <a:noFill/>
                  </a:tcPr>
                </a:tc>
                <a:extLst>
                  <a:ext uri="{0D108BD9-81ED-4DB2-BD59-A6C34878D82A}">
                    <a16:rowId xmlns:a16="http://schemas.microsoft.com/office/drawing/2014/main" val="10010"/>
                  </a:ext>
                </a:extLst>
              </a:tr>
              <a:tr h="484296">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65%</a:t>
                      </a: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66%</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54%</a:t>
                      </a:r>
                    </a:p>
                  </a:txBody>
                  <a:tcPr marL="9525" marR="9525" marT="9525" marB="0" anchor="ctr">
                    <a:noFill/>
                  </a:tcPr>
                </a:tc>
                <a:extLst>
                  <a:ext uri="{0D108BD9-81ED-4DB2-BD59-A6C34878D82A}">
                    <a16:rowId xmlns:a16="http://schemas.microsoft.com/office/drawing/2014/main" val="10001"/>
                  </a:ext>
                </a:extLst>
              </a:tr>
              <a:tr h="484296">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63%</a:t>
                      </a: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62%</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58%</a:t>
                      </a:r>
                    </a:p>
                  </a:txBody>
                  <a:tcPr marL="9525" marR="9525" marT="9525" marB="0" anchor="ctr">
                    <a:noFill/>
                  </a:tcPr>
                </a:tc>
                <a:extLst>
                  <a:ext uri="{0D108BD9-81ED-4DB2-BD59-A6C34878D82A}">
                    <a16:rowId xmlns:a16="http://schemas.microsoft.com/office/drawing/2014/main" val="10002"/>
                  </a:ext>
                </a:extLst>
              </a:tr>
              <a:tr h="484296">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56%</a:t>
                      </a: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55%</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65%</a:t>
                      </a:r>
                    </a:p>
                  </a:txBody>
                  <a:tcPr marL="9525" marR="9525" marT="9525" marB="0" anchor="ctr">
                    <a:noFill/>
                  </a:tcPr>
                </a:tc>
                <a:extLst>
                  <a:ext uri="{0D108BD9-81ED-4DB2-BD59-A6C34878D82A}">
                    <a16:rowId xmlns:a16="http://schemas.microsoft.com/office/drawing/2014/main" val="10003"/>
                  </a:ext>
                </a:extLst>
              </a:tr>
              <a:tr h="484296">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50%</a:t>
                      </a: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53%</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66%</a:t>
                      </a:r>
                    </a:p>
                  </a:txBody>
                  <a:tcPr marL="9525" marR="9525" marT="9525" marB="0" anchor="ctr">
                    <a:noFill/>
                  </a:tcPr>
                </a:tc>
                <a:extLst>
                  <a:ext uri="{0D108BD9-81ED-4DB2-BD59-A6C34878D82A}">
                    <a16:rowId xmlns:a16="http://schemas.microsoft.com/office/drawing/2014/main" val="10004"/>
                  </a:ext>
                </a:extLst>
              </a:tr>
              <a:tr h="484296">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47%</a:t>
                      </a: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42%</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a:t>
                      </a:r>
                    </a:p>
                  </a:txBody>
                  <a:tcPr marL="9525" marR="9525" marT="9525" marB="0" anchor="ctr">
                    <a:noFill/>
                  </a:tcPr>
                </a:tc>
                <a:extLst>
                  <a:ext uri="{0D108BD9-81ED-4DB2-BD59-A6C34878D82A}">
                    <a16:rowId xmlns:a16="http://schemas.microsoft.com/office/drawing/2014/main" val="10005"/>
                  </a:ext>
                </a:extLst>
              </a:tr>
              <a:tr h="484296">
                <a:tc>
                  <a:txBody>
                    <a:bodyPr/>
                    <a:lstStyle/>
                    <a:p>
                      <a:pPr marL="0" algn="ctr" defTabSz="914400" rtl="0" eaLnBrk="1" fontAlgn="b" latinLnBrk="0" hangingPunct="1"/>
                      <a:r>
                        <a:rPr lang="en-US" sz="1000" b="1" kern="1200" dirty="0">
                          <a:solidFill>
                            <a:schemeClr val="accent3">
                              <a:lumMod val="75000"/>
                            </a:schemeClr>
                          </a:solidFill>
                          <a:latin typeface="Barlow"/>
                          <a:ea typeface="ＭＳ Ｐゴシック" charset="0"/>
                          <a:cs typeface="+mn-cs"/>
                        </a:rPr>
                        <a:t>46%</a:t>
                      </a:r>
                    </a:p>
                  </a:txBody>
                  <a:tcPr marL="9525" marR="9525" marT="9525" marB="0" anchor="ctr">
                    <a:noFill/>
                  </a:tcPr>
                </a:tc>
                <a:tc>
                  <a:txBody>
                    <a:bodyPr/>
                    <a:lstStyle/>
                    <a:p>
                      <a:pPr marL="0" algn="ctr" defTabSz="914400" rtl="0" eaLnBrk="1" fontAlgn="b" latinLnBrk="0" hangingPunct="1"/>
                      <a:r>
                        <a:rPr lang="en-US" sz="1000" b="1" kern="1200" dirty="0">
                          <a:solidFill>
                            <a:schemeClr val="tx1">
                              <a:lumMod val="65000"/>
                              <a:lumOff val="35000"/>
                            </a:schemeClr>
                          </a:solidFill>
                          <a:latin typeface="Barlow"/>
                          <a:ea typeface="ＭＳ Ｐゴシック" charset="0"/>
                          <a:cs typeface="+mn-cs"/>
                        </a:rPr>
                        <a:t>46%</a:t>
                      </a:r>
                    </a:p>
                  </a:txBody>
                  <a:tcPr marL="9525" marR="9525" marT="9525" marB="0" anchor="ctr">
                    <a:noFill/>
                  </a:tcPr>
                </a:tc>
                <a:tc>
                  <a:txBody>
                    <a:bodyPr/>
                    <a:lstStyle/>
                    <a:p>
                      <a:pPr marL="0" algn="ctr" defTabSz="914400" rtl="0" eaLnBrk="1" fontAlgn="b" latinLnBrk="0" hangingPunct="1"/>
                      <a:r>
                        <a:rPr lang="en-US" sz="1000" kern="1200" dirty="0">
                          <a:solidFill>
                            <a:schemeClr val="tx1">
                              <a:lumMod val="65000"/>
                              <a:lumOff val="35000"/>
                            </a:schemeClr>
                          </a:solidFill>
                          <a:latin typeface="Barlow"/>
                          <a:ea typeface="ＭＳ Ｐゴシック" charset="0"/>
                          <a:cs typeface="+mn-cs"/>
                        </a:rPr>
                        <a:t>-</a:t>
                      </a:r>
                    </a:p>
                  </a:txBody>
                  <a:tcPr marL="9525" marR="9525" marT="9525" marB="0" anchor="ctr">
                    <a:noFill/>
                  </a:tcPr>
                </a:tc>
                <a:extLst>
                  <a:ext uri="{0D108BD9-81ED-4DB2-BD59-A6C34878D82A}">
                    <a16:rowId xmlns:a16="http://schemas.microsoft.com/office/drawing/2014/main" val="10006"/>
                  </a:ext>
                </a:extLst>
              </a:tr>
            </a:tbl>
          </a:graphicData>
        </a:graphic>
      </p:graphicFrame>
      <p:sp>
        <p:nvSpPr>
          <p:cNvPr id="35" name="Title 2"/>
          <p:cNvSpPr txBox="1">
            <a:spLocks/>
          </p:cNvSpPr>
          <p:nvPr/>
        </p:nvSpPr>
        <p:spPr>
          <a:xfrm>
            <a:off x="444730" y="171524"/>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Bold" charset="0"/>
                <a:ea typeface="+mj-ea"/>
                <a:cs typeface="+mj-cs"/>
              </a:rPr>
              <a:t>Rangatahi: Satisfaction with drivers of club experience</a:t>
            </a:r>
          </a:p>
        </p:txBody>
      </p:sp>
      <p:sp>
        <p:nvSpPr>
          <p:cNvPr id="49" name="Rectangle 48">
            <a:extLst>
              <a:ext uri="{FF2B5EF4-FFF2-40B4-BE49-F238E27FC236}">
                <a16:creationId xmlns:a16="http://schemas.microsoft.com/office/drawing/2014/main" id="{725D9EAB-0B9D-4647-B21C-0B225E4BF7B7}"/>
              </a:ext>
            </a:extLst>
          </p:cNvPr>
          <p:cNvSpPr/>
          <p:nvPr/>
        </p:nvSpPr>
        <p:spPr>
          <a:xfrm>
            <a:off x="438911" y="549968"/>
            <a:ext cx="1111956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Results for the drivers listed below are consistent with the 2017 results for rangatahi. Compared with the All Sports 2020/21 rangatahi, Athletics rangatahi are significantly less satisfied with their club </a:t>
            </a:r>
            <a:r>
              <a:rPr kumimoji="0" lang="en-NZ" sz="1400" b="0" i="1" u="none" strike="noStrike" kern="1200" cap="none" spc="0" normalizeH="0" baseline="0" noProof="0" dirty="0">
                <a:ln>
                  <a:noFill/>
                </a:ln>
                <a:solidFill>
                  <a:srgbClr val="000000">
                    <a:lumMod val="65000"/>
                    <a:lumOff val="35000"/>
                  </a:srgbClr>
                </a:solidFill>
                <a:effectLst/>
                <a:uLnTx/>
                <a:uFillTx/>
                <a:latin typeface="Barlow"/>
                <a:ea typeface="+mn-ea"/>
                <a:cs typeface="+mn-cs"/>
              </a:rPr>
              <a:t>engaging with the local community </a:t>
            </a:r>
            <a:r>
              <a:rPr kumimoji="0" lang="en-NZ" sz="1400" b="0" u="none" strike="noStrike" kern="1200" cap="none" spc="0" normalizeH="0" baseline="0" noProof="0" dirty="0">
                <a:ln>
                  <a:noFill/>
                </a:ln>
                <a:solidFill>
                  <a:srgbClr val="000000">
                    <a:lumMod val="65000"/>
                    <a:lumOff val="35000"/>
                  </a:srgbClr>
                </a:solidFill>
                <a:effectLst/>
                <a:uLnTx/>
                <a:uFillTx/>
                <a:latin typeface="Barlow"/>
                <a:ea typeface="+mn-ea"/>
                <a:cs typeface="+mn-cs"/>
              </a:rPr>
              <a:t>and</a:t>
            </a:r>
            <a:r>
              <a:rPr kumimoji="0" lang="en-NZ" sz="1400" b="0" i="1" u="none" strike="noStrike" kern="1200" cap="none" spc="0" normalizeH="0" baseline="0" noProof="0" dirty="0">
                <a:ln>
                  <a:noFill/>
                </a:ln>
                <a:solidFill>
                  <a:srgbClr val="000000">
                    <a:lumMod val="65000"/>
                    <a:lumOff val="35000"/>
                  </a:srgbClr>
                </a:solidFill>
                <a:effectLst/>
                <a:uLnTx/>
                <a:uFillTx/>
                <a:latin typeface="Barlow"/>
                <a:ea typeface="+mn-ea"/>
                <a:cs typeface="+mn-cs"/>
              </a:rPr>
              <a:t> communicating with them about the coaching, officiating and event opportunities provided by Athletics NZ. </a:t>
            </a:r>
            <a:r>
              <a:rPr kumimoji="0" lang="en-NZ" sz="1400" b="0" u="none" strike="noStrike" kern="1200" cap="none" spc="0" normalizeH="0" baseline="0" noProof="0" dirty="0">
                <a:ln>
                  <a:noFill/>
                </a:ln>
                <a:solidFill>
                  <a:srgbClr val="000000">
                    <a:lumMod val="65000"/>
                    <a:lumOff val="35000"/>
                  </a:srgbClr>
                </a:solidFill>
                <a:effectLst/>
                <a:uLnTx/>
                <a:uFillTx/>
                <a:latin typeface="Barlow"/>
                <a:ea typeface="+mn-ea"/>
                <a:cs typeface="+mn-cs"/>
              </a:rPr>
              <a:t>However, they are more satisfied </a:t>
            </a:r>
            <a:r>
              <a:rPr lang="en-NZ" sz="1400" dirty="0">
                <a:solidFill>
                  <a:srgbClr val="000000">
                    <a:lumMod val="65000"/>
                    <a:lumOff val="35000"/>
                  </a:srgbClr>
                </a:solidFill>
                <a:latin typeface="Barlow"/>
              </a:rPr>
              <a:t>with </a:t>
            </a:r>
            <a:r>
              <a:rPr lang="en-NZ" sz="1400" i="1" dirty="0">
                <a:solidFill>
                  <a:srgbClr val="000000">
                    <a:lumMod val="65000"/>
                    <a:lumOff val="35000"/>
                  </a:srgbClr>
                </a:solidFill>
                <a:latin typeface="Barlow"/>
              </a:rPr>
              <a:t>having qualified/ experienced officials available when I compete. </a:t>
            </a:r>
            <a:r>
              <a:rPr kumimoji="0" lang="en-NZ" sz="14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a:t>
            </a:r>
          </a:p>
        </p:txBody>
      </p:sp>
      <p:sp>
        <p:nvSpPr>
          <p:cNvPr id="48" name="Rectangle 47"/>
          <p:cNvSpPr/>
          <p:nvPr/>
        </p:nvSpPr>
        <p:spPr>
          <a:xfrm>
            <a:off x="9612866" y="3164692"/>
            <a:ext cx="413811" cy="243853"/>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4612525" y="5958823"/>
            <a:ext cx="4038614" cy="209472"/>
          </a:xfrm>
          <a:prstGeom prst="rect">
            <a:avLst/>
          </a:prstGeom>
        </p:spPr>
      </p:pic>
      <p:sp>
        <p:nvSpPr>
          <p:cNvPr id="21" name="Footer Placeholder 5"/>
          <p:cNvSpPr txBox="1">
            <a:spLocks/>
          </p:cNvSpPr>
          <p:nvPr/>
        </p:nvSpPr>
        <p:spPr>
          <a:xfrm>
            <a:off x="444730" y="6421441"/>
            <a:ext cx="6298970" cy="315075"/>
          </a:xfrm>
          <a:prstGeom prst="rect">
            <a:avLst/>
          </a:prstGeom>
          <a:solidFill>
            <a:schemeClr val="bg1"/>
          </a:solidFill>
        </p:spPr>
        <p:txBody>
          <a:bodyPr anchor="b"/>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Calibri" panose="020F0502020204030204" pitchFamily="34" charset="0"/>
              </a:rPr>
              <a:t>Base: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Calibri" panose="020F0502020204030204" pitchFamily="34" charset="0"/>
              </a:rPr>
              <a:t>All respondents aged 13-18 years (Excluding Don't know/not applicable)</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Calibri" panose="020F0502020204030204" pitchFamily="34" charset="0"/>
              </a:rPr>
              <a:t>Q10a.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Calibri" panose="020F0502020204030204" pitchFamily="34" charset="0"/>
              </a:rPr>
              <a:t>How would you/ your child rate your/ their overall satisfaction with your/ their &lt;sport&gt; club on each of the following…</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Calibri" panose="020F0502020204030204" pitchFamily="34" charset="0"/>
              </a:rPr>
              <a:t>Q10b.</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cs typeface="Calibri" panose="020F0502020204030204" pitchFamily="34" charset="0"/>
              </a:rPr>
              <a:t> How would you rate your/ your child's overall satisfaction with your/ their &lt;sport&gt; club on each of the following...</a:t>
            </a:r>
          </a:p>
        </p:txBody>
      </p:sp>
      <p:sp>
        <p:nvSpPr>
          <p:cNvPr id="27" name="Text Placeholder 4">
            <a:extLst>
              <a:ext uri="{FF2B5EF4-FFF2-40B4-BE49-F238E27FC236}">
                <a16:creationId xmlns:a16="http://schemas.microsoft.com/office/drawing/2014/main" id="{BBA6E768-99C5-42B6-91E2-611FA97F83E5}"/>
              </a:ext>
            </a:extLst>
          </p:cNvPr>
          <p:cNvSpPr txBox="1">
            <a:spLocks/>
          </p:cNvSpPr>
          <p:nvPr/>
        </p:nvSpPr>
        <p:spPr bwMode="auto">
          <a:xfrm>
            <a:off x="9789215" y="1346473"/>
            <a:ext cx="1478589" cy="2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b" anchorCtr="0" compatLnSpc="1">
            <a:prstTxWarp prst="textNoShape">
              <a:avLst/>
            </a:prstTxWarp>
          </a:bodyPr>
          <a:lstStyle>
            <a:lvl1pPr marL="0" indent="0" algn="l" defTabSz="457200" rtl="0" eaLnBrk="1" fontAlgn="base" hangingPunct="1">
              <a:spcBef>
                <a:spcPts val="0"/>
              </a:spcBef>
              <a:spcAft>
                <a:spcPct val="0"/>
              </a:spcAft>
              <a:buClr>
                <a:schemeClr val="tx2"/>
              </a:buClr>
              <a:buFont typeface="Arial" charset="0"/>
              <a:buNone/>
              <a:defRPr sz="1800" b="0" kern="1200" baseline="0">
                <a:solidFill>
                  <a:schemeClr val="tx2"/>
                </a:solidFill>
                <a:latin typeface="+mn-lt"/>
                <a:ea typeface="ＭＳ Ｐゴシック" charset="0"/>
                <a:cs typeface="ＭＳ Ｐゴシック" charset="0"/>
              </a:defRPr>
            </a:lvl1pPr>
            <a:lvl2pPr marL="457200" indent="0" algn="l" defTabSz="569913" rtl="0" eaLnBrk="1" fontAlgn="base" hangingPunct="1">
              <a:spcBef>
                <a:spcPts val="800"/>
              </a:spcBef>
              <a:spcAft>
                <a:spcPct val="0"/>
              </a:spcAft>
              <a:buClr>
                <a:schemeClr val="tx2"/>
              </a:buClr>
              <a:buFont typeface="Arial" charset="0"/>
              <a:buNone/>
              <a:defRPr sz="2000" b="1" kern="1200">
                <a:solidFill>
                  <a:schemeClr val="tx2"/>
                </a:solidFill>
                <a:latin typeface="+mn-lt"/>
                <a:ea typeface="ＭＳ Ｐゴシック" charset="0"/>
                <a:cs typeface="+mn-cs"/>
              </a:defRPr>
            </a:lvl2pPr>
            <a:lvl3pPr marL="914400" indent="0" algn="l" defTabSz="457200" rtl="0" eaLnBrk="1" fontAlgn="base" hangingPunct="1">
              <a:spcBef>
                <a:spcPts val="700"/>
              </a:spcBef>
              <a:spcAft>
                <a:spcPct val="0"/>
              </a:spcAft>
              <a:buClr>
                <a:schemeClr val="tx2"/>
              </a:buClr>
              <a:buFont typeface="Arial" charset="0"/>
              <a:buNone/>
              <a:defRPr sz="1800" b="1" kern="1200">
                <a:solidFill>
                  <a:schemeClr val="tx2"/>
                </a:solidFill>
                <a:latin typeface="+mn-lt"/>
                <a:ea typeface="ＭＳ Ｐゴシック" charset="0"/>
                <a:cs typeface="+mn-cs"/>
              </a:defRPr>
            </a:lvl3pPr>
            <a:lvl4pPr marL="1371600" indent="0" algn="l" defTabSz="211138"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4pPr>
            <a:lvl5pPr marL="1828800" indent="0" algn="l" defTabSz="457200" rtl="0" eaLnBrk="1" fontAlgn="base" hangingPunct="1">
              <a:spcBef>
                <a:spcPts val="700"/>
              </a:spcBef>
              <a:spcAft>
                <a:spcPct val="0"/>
              </a:spcAft>
              <a:buClr>
                <a:schemeClr val="tx2"/>
              </a:buClr>
              <a:buFont typeface="Arial" charset="0"/>
              <a:buNone/>
              <a:defRPr sz="1600" b="1" kern="1200">
                <a:solidFill>
                  <a:schemeClr val="tx2"/>
                </a:solidFill>
                <a:latin typeface="+mn-lt"/>
                <a:ea typeface="ＭＳ Ｐゴシック" charset="0"/>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0"/>
              </a:spcBef>
              <a:spcAft>
                <a:spcPct val="0"/>
              </a:spcAft>
              <a:buClr>
                <a:srgbClr val="000000"/>
              </a:buClr>
              <a:buSzTx/>
              <a:buFont typeface="Arial" charset="0"/>
              <a:buNone/>
              <a:tabLst/>
              <a:defRPr/>
            </a:pPr>
            <a:r>
              <a:rPr kumimoji="0" lang="en-US" sz="900" b="1" i="0" u="none" strike="noStrike" kern="1200" cap="none" spc="0" normalizeH="0" baseline="0" noProof="0" dirty="0">
                <a:ln>
                  <a:noFill/>
                </a:ln>
                <a:solidFill>
                  <a:srgbClr val="9C132A"/>
                </a:solidFill>
                <a:effectLst/>
                <a:uLnTx/>
                <a:uFillTx/>
                <a:latin typeface="Barlow"/>
                <a:ea typeface="ＭＳ Ｐゴシック" charset="0"/>
                <a:cs typeface="Calibri" panose="020F0502020204030204" pitchFamily="34" charset="0"/>
              </a:rPr>
              <a:t>% Very or extremely satisfied</a:t>
            </a:r>
          </a:p>
        </p:txBody>
      </p:sp>
      <p:sp>
        <p:nvSpPr>
          <p:cNvPr id="22" name="TextBox 21">
            <a:extLst>
              <a:ext uri="{FF2B5EF4-FFF2-40B4-BE49-F238E27FC236}">
                <a16:creationId xmlns:a16="http://schemas.microsoft.com/office/drawing/2014/main" id="{AB2B820C-28A4-4356-9251-728F64E2D673}"/>
              </a:ext>
            </a:extLst>
          </p:cNvPr>
          <p:cNvSpPr txBox="1"/>
          <p:nvPr/>
        </p:nvSpPr>
        <p:spPr>
          <a:xfrm>
            <a:off x="8187700" y="6358125"/>
            <a:ext cx="336177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mn-cs"/>
                <a:sym typeface="Wingdings 3"/>
              </a:rPr>
              <a:t>  </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Significantly higher/lower than Athletics 2017 13-18 years</a:t>
            </a:r>
          </a:p>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218535"/>
                </a:solidFill>
                <a:effectLst/>
                <a:uLnTx/>
                <a:uFillTx/>
                <a:latin typeface="Barlow"/>
                <a:ea typeface="+mn-ea"/>
                <a:cs typeface="Arial"/>
                <a:sym typeface="Wingdings 3"/>
              </a:rPr>
              <a:t>□</a:t>
            </a:r>
            <a:r>
              <a:rPr kumimoji="0" lang="en-NZ" sz="1400" b="1" i="0" u="none" strike="noStrike" kern="1200" cap="none" spc="0" normalizeH="0" baseline="0" noProof="0" dirty="0">
                <a:ln>
                  <a:noFill/>
                </a:ln>
                <a:solidFill>
                  <a:srgbClr val="DC0015"/>
                </a:solidFill>
                <a:effectLst/>
                <a:uLnTx/>
                <a:uFillTx/>
                <a:latin typeface="Barlow"/>
                <a:ea typeface="+mn-ea"/>
                <a:cs typeface="Arial"/>
                <a:sym typeface="Wingdings 3"/>
              </a:rPr>
              <a:t>□ </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Significantly higher/lower than All Sports 2020/21 13-18 years</a:t>
            </a:r>
            <a:endPar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sp>
        <p:nvSpPr>
          <p:cNvPr id="28" name="Rectangle 27">
            <a:extLst>
              <a:ext uri="{FF2B5EF4-FFF2-40B4-BE49-F238E27FC236}">
                <a16:creationId xmlns:a16="http://schemas.microsoft.com/office/drawing/2014/main" id="{B3AE838A-5A3A-41A2-B482-158E685FE596}"/>
              </a:ext>
            </a:extLst>
          </p:cNvPr>
          <p:cNvSpPr/>
          <p:nvPr/>
        </p:nvSpPr>
        <p:spPr>
          <a:xfrm>
            <a:off x="9618962" y="4133956"/>
            <a:ext cx="413811" cy="24385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EA7CDE7-AB22-463B-88A7-104A80342F90}"/>
              </a:ext>
            </a:extLst>
          </p:cNvPr>
          <p:cNvSpPr/>
          <p:nvPr/>
        </p:nvSpPr>
        <p:spPr>
          <a:xfrm>
            <a:off x="9637250" y="4627732"/>
            <a:ext cx="413811" cy="24385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791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5"/>
          <p:cNvSpPr>
            <a:spLocks noChangeArrowheads="1"/>
          </p:cNvSpPr>
          <p:nvPr/>
        </p:nvSpPr>
        <p:spPr bwMode="gray">
          <a:xfrm>
            <a:off x="7088365" y="1308043"/>
            <a:ext cx="1705595" cy="276999"/>
          </a:xfrm>
          <a:prstGeom prst="rect">
            <a:avLst/>
          </a:prstGeom>
          <a:noFill/>
          <a:ln w="9525" algn="ctr">
            <a:noFill/>
            <a:miter lim="800000"/>
            <a:headEnd/>
            <a:tailEnd/>
          </a:ln>
        </p:spPr>
        <p:txBody>
          <a:bodyPr wrap="none" lIns="0" tIns="45720" rIns="0" bIns="45720">
            <a:spAutoFit/>
          </a:bodyPr>
          <a:lstStyle/>
          <a:p>
            <a:pPr marL="0" marR="0" lvl="0" indent="0" algn="l" defTabSz="101917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9C132A"/>
                </a:solidFill>
                <a:effectLst/>
                <a:uLnTx/>
                <a:uFillTx/>
                <a:latin typeface="Barlow"/>
                <a:ea typeface="+mn-ea"/>
                <a:cs typeface="Arial" panose="020B0604020202020204" pitchFamily="34" charset="0"/>
              </a:rPr>
              <a:t>Focus for improvement</a:t>
            </a:r>
          </a:p>
        </p:txBody>
      </p:sp>
      <p:graphicFrame>
        <p:nvGraphicFramePr>
          <p:cNvPr id="32" name="cht1"/>
          <p:cNvGraphicFramePr/>
          <p:nvPr>
            <p:extLst>
              <p:ext uri="{D42A27DB-BD31-4B8C-83A1-F6EECF244321}">
                <p14:modId xmlns:p14="http://schemas.microsoft.com/office/powerpoint/2010/main" val="3093065286"/>
              </p:ext>
            </p:extLst>
          </p:nvPr>
        </p:nvGraphicFramePr>
        <p:xfrm>
          <a:off x="5593299" y="1561959"/>
          <a:ext cx="6240586" cy="455097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48ABB708-46A1-5D45-A828-B59B09F0DB8F}"/>
              </a:ext>
            </a:extLst>
          </p:cNvPr>
          <p:cNvSpPr/>
          <p:nvPr/>
        </p:nvSpPr>
        <p:spPr>
          <a:xfrm>
            <a:off x="502620" y="1369725"/>
            <a:ext cx="4820480" cy="2780248"/>
          </a:xfrm>
          <a:prstGeom prst="rect">
            <a:avLst/>
          </a:prstGeom>
        </p:spPr>
        <p:txBody>
          <a:bodyPr wrap="square">
            <a:spAutoFit/>
          </a:bodyPr>
          <a:lstStyle/>
          <a:p>
            <a:pPr marL="0" marR="0" lvl="0" indent="0" algn="l" defTabSz="798513" rtl="0" eaLnBrk="0" fontAlgn="auto" latinLnBrk="0" hangingPunct="0">
              <a:lnSpc>
                <a:spcPct val="100000"/>
              </a:lnSpc>
              <a:spcBef>
                <a:spcPts val="0"/>
              </a:spcBef>
              <a:spcAft>
                <a:spcPts val="200"/>
              </a:spcAft>
              <a:buClrTx/>
              <a:buSzTx/>
              <a:buFontTx/>
              <a:buNone/>
              <a:tabLst/>
              <a:defRPr/>
            </a:pPr>
            <a:r>
              <a:rPr kumimoji="0" lang="en-NZ" sz="1400" b="0" i="0" u="none" strike="noStrike" kern="0" cap="none" spc="0" normalizeH="0" baseline="0" noProof="0" dirty="0">
                <a:ln>
                  <a:noFill/>
                </a:ln>
                <a:solidFill>
                  <a:srgbClr val="000000">
                    <a:lumMod val="65000"/>
                    <a:lumOff val="35000"/>
                  </a:srgbClr>
                </a:solidFill>
                <a:effectLst/>
                <a:uLnTx/>
                <a:uFillTx/>
                <a:latin typeface="Barlow"/>
                <a:ea typeface="Barlow" charset="0"/>
                <a:cs typeface="Arial" panose="020B0604020202020204" pitchFamily="34" charset="0"/>
              </a:rPr>
              <a:t>Compared with 2017, Athletics rangatahi are less likely to want improvement in </a:t>
            </a:r>
            <a:r>
              <a:rPr kumimoji="0" lang="en-NZ" sz="1400" b="0" i="1" u="none" strike="noStrike" kern="0" cap="none" spc="0" normalizeH="0" baseline="0" noProof="0" dirty="0">
                <a:ln>
                  <a:noFill/>
                </a:ln>
                <a:solidFill>
                  <a:srgbClr val="000000">
                    <a:lumMod val="65000"/>
                    <a:lumOff val="35000"/>
                  </a:srgbClr>
                </a:solidFill>
                <a:effectLst/>
                <a:uLnTx/>
                <a:uFillTx/>
                <a:latin typeface="Barlow"/>
                <a:ea typeface="Barlow" charset="0"/>
                <a:cs typeface="Arial" panose="020B0604020202020204" pitchFamily="34" charset="0"/>
              </a:rPr>
              <a:t>playing/ training venues/ fields</a:t>
            </a:r>
            <a:r>
              <a:rPr lang="en-NZ" sz="1400" i="1" kern="0" dirty="0">
                <a:solidFill>
                  <a:srgbClr val="000000">
                    <a:lumMod val="65000"/>
                    <a:lumOff val="35000"/>
                  </a:srgbClr>
                </a:solidFill>
                <a:latin typeface="Barlow"/>
                <a:ea typeface="Barlow" charset="0"/>
                <a:cs typeface="Arial" panose="020B0604020202020204" pitchFamily="34" charset="0"/>
              </a:rPr>
              <a:t> </a:t>
            </a:r>
            <a:r>
              <a:rPr kumimoji="0" lang="en-NZ" sz="1400" b="0" u="none" strike="noStrike" kern="0" cap="none" spc="0" normalizeH="0" baseline="0" noProof="0" dirty="0">
                <a:ln>
                  <a:noFill/>
                </a:ln>
                <a:solidFill>
                  <a:srgbClr val="000000">
                    <a:lumMod val="65000"/>
                    <a:lumOff val="35000"/>
                  </a:srgbClr>
                </a:solidFill>
                <a:effectLst/>
                <a:uLnTx/>
                <a:uFillTx/>
                <a:latin typeface="Barlow"/>
                <a:ea typeface="Barlow" charset="0"/>
                <a:cs typeface="Arial" panose="020B0604020202020204" pitchFamily="34" charset="0"/>
              </a:rPr>
              <a:t>or the </a:t>
            </a:r>
            <a:r>
              <a:rPr kumimoji="0" lang="en-NZ" sz="1400" b="0" i="1" u="none" strike="noStrike" kern="0" cap="none" spc="0" normalizeH="0" baseline="0" noProof="0" dirty="0">
                <a:ln>
                  <a:noFill/>
                </a:ln>
                <a:solidFill>
                  <a:srgbClr val="000000">
                    <a:lumMod val="65000"/>
                    <a:lumOff val="35000"/>
                  </a:srgbClr>
                </a:solidFill>
                <a:effectLst/>
                <a:uLnTx/>
                <a:uFillTx/>
                <a:latin typeface="Barlow"/>
                <a:ea typeface="Barlow" charset="0"/>
                <a:cs typeface="Arial" panose="020B0604020202020204" pitchFamily="34" charset="0"/>
              </a:rPr>
              <a:t>quality of coaching or instructors. </a:t>
            </a:r>
          </a:p>
          <a:p>
            <a:pPr marL="0" marR="0" lvl="0" indent="0" algn="l" defTabSz="798513" rtl="0" eaLnBrk="0" fontAlgn="auto" latinLnBrk="0" hangingPunct="0">
              <a:lnSpc>
                <a:spcPct val="100000"/>
              </a:lnSpc>
              <a:spcBef>
                <a:spcPts val="0"/>
              </a:spcBef>
              <a:spcAft>
                <a:spcPts val="200"/>
              </a:spcAft>
              <a:buClrTx/>
              <a:buSzTx/>
              <a:buFontTx/>
              <a:buNone/>
              <a:tabLst/>
              <a:defRPr/>
            </a:pPr>
            <a:endParaRPr lang="en-NZ" sz="1400" i="1" kern="0" dirty="0">
              <a:solidFill>
                <a:srgbClr val="000000">
                  <a:lumMod val="65000"/>
                  <a:lumOff val="35000"/>
                </a:srgbClr>
              </a:solidFill>
              <a:latin typeface="Barlow"/>
              <a:ea typeface="Barlow" charset="0"/>
              <a:cs typeface="Arial" panose="020B0604020202020204" pitchFamily="34" charset="0"/>
            </a:endParaRPr>
          </a:p>
          <a:p>
            <a:pPr marL="0" marR="0" lvl="0" indent="0" algn="l" defTabSz="798513" rtl="0" eaLnBrk="0" fontAlgn="auto" latinLnBrk="0" hangingPunct="0">
              <a:lnSpc>
                <a:spcPct val="100000"/>
              </a:lnSpc>
              <a:spcBef>
                <a:spcPts val="0"/>
              </a:spcBef>
              <a:spcAft>
                <a:spcPts val="200"/>
              </a:spcAft>
              <a:buClrTx/>
              <a:buSzTx/>
              <a:buFontTx/>
              <a:buNone/>
              <a:tabLst/>
              <a:defRPr/>
            </a:pPr>
            <a:r>
              <a:rPr kumimoji="0" lang="en-NZ" sz="1400" b="0" u="none" strike="noStrike" kern="0" cap="none" spc="0" normalizeH="0" baseline="0" noProof="0" dirty="0">
                <a:ln>
                  <a:noFill/>
                </a:ln>
                <a:solidFill>
                  <a:srgbClr val="000000">
                    <a:lumMod val="65000"/>
                    <a:lumOff val="35000"/>
                  </a:srgbClr>
                </a:solidFill>
                <a:effectLst/>
                <a:uLnTx/>
                <a:uFillTx/>
                <a:latin typeface="Barlow"/>
                <a:ea typeface="Barlow" charset="0"/>
                <a:cs typeface="Arial" panose="020B0604020202020204" pitchFamily="34" charset="0"/>
              </a:rPr>
              <a:t>Around one in ten</a:t>
            </a:r>
            <a:r>
              <a:rPr lang="en-NZ" sz="1400" kern="0" dirty="0">
                <a:solidFill>
                  <a:srgbClr val="000000">
                    <a:lumMod val="65000"/>
                    <a:lumOff val="35000"/>
                  </a:srgbClr>
                </a:solidFill>
                <a:latin typeface="Barlow"/>
                <a:ea typeface="Barlow" charset="0"/>
                <a:cs typeface="Arial" panose="020B0604020202020204" pitchFamily="34" charset="0"/>
              </a:rPr>
              <a:t> (13%) don’t want their athletics club to improve anything. </a:t>
            </a:r>
          </a:p>
          <a:p>
            <a:pPr marL="0" marR="0" lvl="0" indent="0" algn="l" defTabSz="798513" rtl="0" eaLnBrk="0" fontAlgn="auto" latinLnBrk="0" hangingPunct="0">
              <a:lnSpc>
                <a:spcPct val="100000"/>
              </a:lnSpc>
              <a:spcBef>
                <a:spcPts val="0"/>
              </a:spcBef>
              <a:spcAft>
                <a:spcPts val="200"/>
              </a:spcAft>
              <a:buClrTx/>
              <a:buSzTx/>
              <a:buFontTx/>
              <a:buNone/>
              <a:tabLst/>
              <a:defRPr/>
            </a:pPr>
            <a:endParaRPr kumimoji="0" lang="en-NZ" sz="1400" b="0" u="none" strike="noStrike" kern="0" cap="none" spc="0" normalizeH="0" baseline="0" noProof="0" dirty="0">
              <a:ln>
                <a:noFill/>
              </a:ln>
              <a:solidFill>
                <a:srgbClr val="000000">
                  <a:lumMod val="65000"/>
                  <a:lumOff val="35000"/>
                </a:srgbClr>
              </a:solidFill>
              <a:effectLst/>
              <a:uLnTx/>
              <a:uFillTx/>
              <a:latin typeface="Barlow"/>
              <a:ea typeface="Barlow" charset="0"/>
              <a:cs typeface="Arial" panose="020B0604020202020204" pitchFamily="34" charset="0"/>
            </a:endParaRPr>
          </a:p>
          <a:p>
            <a:pPr marL="0" marR="0" lvl="0" indent="0" algn="l" defTabSz="798513" rtl="0" eaLnBrk="0" fontAlgn="auto" latinLnBrk="0" hangingPunct="0">
              <a:lnSpc>
                <a:spcPct val="100000"/>
              </a:lnSpc>
              <a:spcBef>
                <a:spcPts val="0"/>
              </a:spcBef>
              <a:spcAft>
                <a:spcPts val="200"/>
              </a:spcAft>
              <a:buClrTx/>
              <a:buSzTx/>
              <a:buFontTx/>
              <a:buNone/>
              <a:tabLst/>
              <a:defRPr/>
            </a:pPr>
            <a:r>
              <a:rPr lang="en-NZ" sz="1400" kern="0" dirty="0">
                <a:solidFill>
                  <a:srgbClr val="000000">
                    <a:lumMod val="65000"/>
                    <a:lumOff val="35000"/>
                  </a:srgbClr>
                </a:solidFill>
                <a:latin typeface="Barlow"/>
                <a:ea typeface="Barlow" charset="0"/>
                <a:cs typeface="Arial" panose="020B0604020202020204" pitchFamily="34" charset="0"/>
              </a:rPr>
              <a:t>Compared with the All Sports 13-18 year olds, Athletics rangatahi are significantly less likely to want to see improvement in </a:t>
            </a:r>
            <a:r>
              <a:rPr lang="en-NZ" sz="1400" i="1" kern="0" dirty="0">
                <a:solidFill>
                  <a:srgbClr val="000000">
                    <a:lumMod val="65000"/>
                    <a:lumOff val="35000"/>
                  </a:srgbClr>
                </a:solidFill>
                <a:latin typeface="Barlow"/>
                <a:ea typeface="Barlow" charset="0"/>
                <a:cs typeface="Arial" panose="020B0604020202020204" pitchFamily="34" charset="0"/>
              </a:rPr>
              <a:t>participant development programmes </a:t>
            </a:r>
            <a:r>
              <a:rPr lang="en-NZ" sz="1400" kern="0" dirty="0">
                <a:solidFill>
                  <a:srgbClr val="000000">
                    <a:lumMod val="65000"/>
                    <a:lumOff val="35000"/>
                  </a:srgbClr>
                </a:solidFill>
                <a:latin typeface="Barlow"/>
                <a:ea typeface="Barlow" charset="0"/>
                <a:cs typeface="Arial" panose="020B0604020202020204" pitchFamily="34" charset="0"/>
              </a:rPr>
              <a:t>(15% vs. 24%) and more likely to want improvement in </a:t>
            </a:r>
            <a:r>
              <a:rPr lang="en-NZ" sz="1400" i="1" kern="0" dirty="0">
                <a:solidFill>
                  <a:srgbClr val="000000">
                    <a:lumMod val="65000"/>
                    <a:lumOff val="35000"/>
                  </a:srgbClr>
                </a:solidFill>
                <a:latin typeface="Barlow"/>
                <a:ea typeface="Barlow" charset="0"/>
                <a:cs typeface="Arial" panose="020B0604020202020204" pitchFamily="34" charset="0"/>
              </a:rPr>
              <a:t>the number of coaches or instructors </a:t>
            </a:r>
            <a:r>
              <a:rPr lang="en-NZ" sz="1400" kern="0" dirty="0">
                <a:solidFill>
                  <a:srgbClr val="000000">
                    <a:lumMod val="65000"/>
                    <a:lumOff val="35000"/>
                  </a:srgbClr>
                </a:solidFill>
                <a:latin typeface="Barlow"/>
                <a:ea typeface="Barlow" charset="0"/>
                <a:cs typeface="Arial" panose="020B0604020202020204" pitchFamily="34" charset="0"/>
              </a:rPr>
              <a:t>(9% vs. 5%).</a:t>
            </a:r>
            <a:endParaRPr kumimoji="0" lang="en-GB" sz="1400" b="0" u="none" strike="noStrike" kern="0" cap="none" spc="0" normalizeH="0" baseline="0" noProof="0" dirty="0">
              <a:ln>
                <a:noFill/>
              </a:ln>
              <a:solidFill>
                <a:srgbClr val="000000">
                  <a:lumMod val="65000"/>
                  <a:lumOff val="35000"/>
                </a:srgbClr>
              </a:solidFill>
              <a:effectLst/>
              <a:uLnTx/>
              <a:uFillTx/>
              <a:latin typeface="Barlow"/>
              <a:ea typeface="Barlow" charset="0"/>
              <a:cs typeface="Arial" panose="020B0604020202020204" pitchFamily="34" charset="0"/>
            </a:endParaRPr>
          </a:p>
        </p:txBody>
      </p:sp>
      <p:sp>
        <p:nvSpPr>
          <p:cNvPr id="12" name="TextBox 10"/>
          <p:cNvSpPr txBox="1"/>
          <p:nvPr/>
        </p:nvSpPr>
        <p:spPr>
          <a:xfrm>
            <a:off x="487943" y="6281554"/>
            <a:ext cx="8225298" cy="584775"/>
          </a:xfrm>
          <a:prstGeom prst="rect">
            <a:avLst/>
          </a:prstGeom>
          <a:solidFill>
            <a:schemeClr val="bg1"/>
          </a:solidFill>
        </p:spPr>
        <p:txBody>
          <a:bodyPr wrap="square" rtlCol="0" anchor="b">
            <a:spAutoFit/>
          </a:bodyPr>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Base: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All </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respondents (2017 n=287, 2021 n= 247)</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Q14.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If your/ your child’s </a:t>
            </a:r>
            <a:r>
              <a:rPr lang="en-US" sz="800" dirty="0">
                <a:solidFill>
                  <a:srgbClr val="000000">
                    <a:lumMod val="65000"/>
                    <a:lumOff val="35000"/>
                  </a:srgbClr>
                </a:solidFill>
                <a:latin typeface="Barlow"/>
              </a:rPr>
              <a:t>athletics</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 club was going to focus on improving one of the following aspects, which would be the one thing you/ your child would like them to improve?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Note: only responses 5% or greater are shown on the graph. Prior to Winter 2020, this question asked what people would improve if fees were to increase. The fees aspect was removed in 2020. </a:t>
            </a:r>
          </a:p>
        </p:txBody>
      </p:sp>
      <p:sp>
        <p:nvSpPr>
          <p:cNvPr id="20" name="Title 2"/>
          <p:cNvSpPr txBox="1">
            <a:spLocks/>
          </p:cNvSpPr>
          <p:nvPr/>
        </p:nvSpPr>
        <p:spPr>
          <a:xfrm>
            <a:off x="444729" y="264493"/>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Bold" charset="0"/>
                <a:ea typeface="+mj-ea"/>
                <a:cs typeface="+mj-cs"/>
              </a:rPr>
              <a:t>Rangatahi: </a:t>
            </a:r>
            <a:r>
              <a:rPr lang="en-NZ" sz="2800" dirty="0">
                <a:solidFill>
                  <a:srgbClr val="9C132A"/>
                </a:solidFill>
              </a:rPr>
              <a:t>15% would like </a:t>
            </a:r>
            <a:r>
              <a:rPr kumimoji="0" lang="en-NZ" sz="2800" b="1" i="0" u="none" strike="noStrike" kern="1200" cap="none" spc="0" normalizeH="0" baseline="0" noProof="0" dirty="0">
                <a:ln>
                  <a:noFill/>
                </a:ln>
                <a:solidFill>
                  <a:srgbClr val="9C132A"/>
                </a:solidFill>
                <a:effectLst/>
                <a:uLnTx/>
                <a:uFillTx/>
                <a:latin typeface="Barlow Bold" charset="0"/>
                <a:ea typeface="+mj-ea"/>
                <a:cs typeface="+mj-cs"/>
              </a:rPr>
              <a:t>to see improvement in participant development programmes</a:t>
            </a:r>
          </a:p>
        </p:txBody>
      </p:sp>
      <p:cxnSp>
        <p:nvCxnSpPr>
          <p:cNvPr id="24" name="Straight Connector 23"/>
          <p:cNvCxnSpPr/>
          <p:nvPr/>
        </p:nvCxnSpPr>
        <p:spPr>
          <a:xfrm>
            <a:off x="5458199" y="1365188"/>
            <a:ext cx="0" cy="4636467"/>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383055" y="5832624"/>
            <a:ext cx="336177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mn-cs"/>
                <a:sym typeface="Wingdings 3"/>
              </a:rPr>
              <a:t>  </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Significantly higher/lower than Athletics 2017 13-18 years</a:t>
            </a:r>
          </a:p>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218535"/>
                </a:solidFill>
                <a:effectLst/>
                <a:uLnTx/>
                <a:uFillTx/>
                <a:latin typeface="Barlow"/>
                <a:ea typeface="+mn-ea"/>
                <a:cs typeface="Arial"/>
                <a:sym typeface="Wingdings 3"/>
              </a:rPr>
              <a:t>□</a:t>
            </a:r>
            <a:r>
              <a:rPr kumimoji="0" lang="en-NZ" sz="1400" b="1" i="0" u="none" strike="noStrike" kern="1200" cap="none" spc="0" normalizeH="0" baseline="0" noProof="0" dirty="0">
                <a:ln>
                  <a:noFill/>
                </a:ln>
                <a:solidFill>
                  <a:srgbClr val="DC0015"/>
                </a:solidFill>
                <a:effectLst/>
                <a:uLnTx/>
                <a:uFillTx/>
                <a:latin typeface="Barlow"/>
                <a:ea typeface="+mn-ea"/>
                <a:cs typeface="Arial"/>
                <a:sym typeface="Wingdings 3"/>
              </a:rPr>
              <a:t>□ </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Significantly higher/lower than All Sports 2020/21 13-18 years</a:t>
            </a:r>
            <a:endPar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spTree>
    <p:extLst>
      <p:ext uri="{BB962C8B-B14F-4D97-AF65-F5344CB8AC3E}">
        <p14:creationId xmlns:p14="http://schemas.microsoft.com/office/powerpoint/2010/main" val="3834211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9913954"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FFFFFF"/>
                </a:solidFill>
                <a:effectLst/>
                <a:uLnTx/>
                <a:uFillTx/>
                <a:latin typeface="Barlow"/>
                <a:ea typeface="Barlow Black" charset="0"/>
                <a:cs typeface="Arial" panose="020B0604020202020204" pitchFamily="34" charset="0"/>
              </a:rPr>
              <a:t>Regional differences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2025661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6" name="Straight Connector 165"/>
          <p:cNvCxnSpPr/>
          <p:nvPr/>
        </p:nvCxnSpPr>
        <p:spPr>
          <a:xfrm flipV="1">
            <a:off x="9603304" y="3709719"/>
            <a:ext cx="46266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graphicFrame>
        <p:nvGraphicFramePr>
          <p:cNvPr id="167" name="Table 166"/>
          <p:cNvGraphicFramePr>
            <a:graphicFrameLocks noGrp="1"/>
          </p:cNvGraphicFramePr>
          <p:nvPr/>
        </p:nvGraphicFramePr>
        <p:xfrm>
          <a:off x="10151678" y="3520950"/>
          <a:ext cx="1081089" cy="370840"/>
        </p:xfrm>
        <a:graphic>
          <a:graphicData uri="http://schemas.openxmlformats.org/drawingml/2006/table">
            <a:tbl>
              <a:tblPr firstRow="1" bandRow="1">
                <a:tableStyleId>{5C22544A-7EE6-4342-B048-85BDC9FD1C3A}</a:tableStyleId>
              </a:tblPr>
              <a:tblGrid>
                <a:gridCol w="1081089">
                  <a:extLst>
                    <a:ext uri="{9D8B030D-6E8A-4147-A177-3AD203B41FA5}">
                      <a16:colId xmlns:a16="http://schemas.microsoft.com/office/drawing/2014/main" val="20000"/>
                    </a:ext>
                  </a:extLst>
                </a:gridCol>
              </a:tblGrid>
              <a:tr h="370840">
                <a:tc>
                  <a:txBody>
                    <a:bodyPr/>
                    <a:lstStyle/>
                    <a:p>
                      <a:pPr algn="l"/>
                      <a:r>
                        <a:rPr lang="en-NZ" sz="800" b="0" dirty="0">
                          <a:solidFill>
                            <a:schemeClr val="tx1">
                              <a:lumMod val="65000"/>
                              <a:lumOff val="35000"/>
                            </a:schemeClr>
                          </a:solidFill>
                          <a:latin typeface="Barlow Black"/>
                        </a:rPr>
                        <a:t>Wellington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70" name="Straight Connector 169"/>
          <p:cNvCxnSpPr/>
          <p:nvPr/>
        </p:nvCxnSpPr>
        <p:spPr>
          <a:xfrm flipV="1">
            <a:off x="8836167" y="4613280"/>
            <a:ext cx="586672" cy="2"/>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graphicFrame>
        <p:nvGraphicFramePr>
          <p:cNvPr id="171" name="Table 170"/>
          <p:cNvGraphicFramePr>
            <a:graphicFrameLocks noGrp="1"/>
          </p:cNvGraphicFramePr>
          <p:nvPr/>
        </p:nvGraphicFramePr>
        <p:xfrm>
          <a:off x="9409855" y="4433429"/>
          <a:ext cx="1117328" cy="370840"/>
        </p:xfrm>
        <a:graphic>
          <a:graphicData uri="http://schemas.openxmlformats.org/drawingml/2006/table">
            <a:tbl>
              <a:tblPr firstRow="1" bandRow="1">
                <a:tableStyleId>{5C22544A-7EE6-4342-B048-85BDC9FD1C3A}</a:tableStyleId>
              </a:tblPr>
              <a:tblGrid>
                <a:gridCol w="1117328">
                  <a:extLst>
                    <a:ext uri="{9D8B030D-6E8A-4147-A177-3AD203B41FA5}">
                      <a16:colId xmlns:a16="http://schemas.microsoft.com/office/drawing/2014/main" val="20000"/>
                    </a:ext>
                  </a:extLst>
                </a:gridCol>
              </a:tblGrid>
              <a:tr h="370840">
                <a:tc>
                  <a:txBody>
                    <a:bodyPr/>
                    <a:lstStyle/>
                    <a:p>
                      <a:pPr algn="l"/>
                      <a:r>
                        <a:rPr lang="en-NZ" sz="800" b="0" dirty="0">
                          <a:solidFill>
                            <a:schemeClr val="tx1">
                              <a:lumMod val="65000"/>
                              <a:lumOff val="35000"/>
                            </a:schemeClr>
                          </a:solidFill>
                          <a:latin typeface="Barlow Black"/>
                        </a:rPr>
                        <a:t>Canterbury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80" name="Table 179"/>
          <p:cNvGraphicFramePr>
            <a:graphicFrameLocks noGrp="1"/>
          </p:cNvGraphicFramePr>
          <p:nvPr/>
        </p:nvGraphicFramePr>
        <p:xfrm>
          <a:off x="7421575" y="2650719"/>
          <a:ext cx="995881"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tblGrid>
              <a:tr h="370840">
                <a:tc>
                  <a:txBody>
                    <a:bodyPr/>
                    <a:lstStyle/>
                    <a:p>
                      <a:pPr algn="r"/>
                      <a:r>
                        <a:rPr lang="en-NZ" sz="800" b="0" dirty="0">
                          <a:solidFill>
                            <a:schemeClr val="tx1">
                              <a:lumMod val="65000"/>
                              <a:lumOff val="35000"/>
                            </a:schemeClr>
                          </a:solidFill>
                          <a:latin typeface="Barlow Black"/>
                        </a:rPr>
                        <a:t>Taranaki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92" name="Straight Connector 191"/>
          <p:cNvCxnSpPr/>
          <p:nvPr/>
        </p:nvCxnSpPr>
        <p:spPr>
          <a:xfrm>
            <a:off x="9268282" y="1265393"/>
            <a:ext cx="393210"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sp>
        <p:nvSpPr>
          <p:cNvPr id="5" name="AutoShape 2" descr="Image result for Northern district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AutoShape 4" descr="Image result for Northern district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73" name="Table 72"/>
          <p:cNvGraphicFramePr>
            <a:graphicFrameLocks noGrp="1"/>
          </p:cNvGraphicFramePr>
          <p:nvPr/>
        </p:nvGraphicFramePr>
        <p:xfrm>
          <a:off x="7462198" y="1661601"/>
          <a:ext cx="995881"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tblGrid>
              <a:tr h="37084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NZ" sz="800" b="0" dirty="0">
                          <a:solidFill>
                            <a:schemeClr val="tx1">
                              <a:lumMod val="65000"/>
                              <a:lumOff val="35000"/>
                            </a:schemeClr>
                          </a:solidFill>
                          <a:latin typeface="Barlow Black"/>
                        </a:rPr>
                        <a:t>Auckland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4" name="Straight Connector 73"/>
          <p:cNvCxnSpPr/>
          <p:nvPr/>
        </p:nvCxnSpPr>
        <p:spPr>
          <a:xfrm flipH="1">
            <a:off x="8516229" y="1836596"/>
            <a:ext cx="703513"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sp>
        <p:nvSpPr>
          <p:cNvPr id="48" name="Text Placeholder 4"/>
          <p:cNvSpPr txBox="1">
            <a:spLocks/>
          </p:cNvSpPr>
          <p:nvPr/>
        </p:nvSpPr>
        <p:spPr>
          <a:xfrm>
            <a:off x="440090" y="903478"/>
            <a:ext cx="5223223" cy="407999"/>
          </a:xfrm>
          <a:prstGeom prst="rect">
            <a:avLst/>
          </a:prstGeom>
        </p:spPr>
        <p:txBody>
          <a:bodyPr/>
          <a:lstStyle>
            <a:lvl1pPr marL="230188" indent="-230188" algn="l" defTabSz="457200" rtl="0" eaLnBrk="1" fontAlgn="base" hangingPunct="1">
              <a:spcBef>
                <a:spcPts val="800"/>
              </a:spcBef>
              <a:spcAft>
                <a:spcPct val="0"/>
              </a:spcAft>
              <a:buClr>
                <a:schemeClr val="tx2"/>
              </a:buClr>
              <a:buFont typeface="Arial" charset="0"/>
              <a:buChar char="•"/>
              <a:defRPr kern="1200">
                <a:solidFill>
                  <a:schemeClr val="tx2"/>
                </a:solidFill>
                <a:latin typeface="+mn-lt"/>
                <a:ea typeface="ＭＳ Ｐゴシック" charset="0"/>
                <a:cs typeface="ＭＳ Ｐゴシック" charset="0"/>
              </a:defRPr>
            </a:lvl1pPr>
            <a:lvl2pPr marL="461963" indent="-242888" algn="l" defTabSz="569913" rtl="0" eaLnBrk="1" fontAlgn="base" hangingPunct="1">
              <a:spcBef>
                <a:spcPts val="800"/>
              </a:spcBef>
              <a:spcAft>
                <a:spcPct val="0"/>
              </a:spcAft>
              <a:buClr>
                <a:schemeClr val="tx2"/>
              </a:buClr>
              <a:buFont typeface="Arial" charset="0"/>
              <a:buChar char="•"/>
              <a:defRPr sz="1600" kern="1200">
                <a:solidFill>
                  <a:schemeClr val="tx2"/>
                </a:solidFill>
                <a:latin typeface="+mn-lt"/>
                <a:ea typeface="ＭＳ Ｐゴシック" charset="0"/>
                <a:cs typeface="+mn-cs"/>
              </a:defRPr>
            </a:lvl2pPr>
            <a:lvl3pPr marL="681038" indent="-227013" algn="l" defTabSz="457200" rtl="0" eaLnBrk="1" fontAlgn="base" hangingPunct="1">
              <a:spcBef>
                <a:spcPts val="700"/>
              </a:spcBef>
              <a:spcAft>
                <a:spcPct val="0"/>
              </a:spcAft>
              <a:buClr>
                <a:schemeClr val="tx2"/>
              </a:buClr>
              <a:buFont typeface="Arial" charset="0"/>
              <a:buChar char="•"/>
              <a:defRPr sz="1400" kern="1200">
                <a:solidFill>
                  <a:schemeClr val="tx2"/>
                </a:solidFill>
                <a:latin typeface="+mn-lt"/>
                <a:ea typeface="ＭＳ Ｐゴシック" charset="0"/>
                <a:cs typeface="+mn-cs"/>
              </a:defRPr>
            </a:lvl3pPr>
            <a:lvl4pPr marL="912813" indent="-222250" algn="l" defTabSz="211138"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4pPr>
            <a:lvl5pPr marL="1143000" indent="-227013" algn="l" defTabSz="457200"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ts val="800"/>
              </a:spcBef>
              <a:spcAft>
                <a:spcPct val="0"/>
              </a:spcAft>
              <a:buClr>
                <a:srgbClr val="000000"/>
              </a:buClr>
              <a:buSzTx/>
              <a:buFont typeface="Arial" charset="0"/>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Barlow" panose="00000500000000000000" pitchFamily="2" charset="0"/>
                <a:cs typeface="Calibri" panose="020F0502020204030204" pitchFamily="34" charset="0"/>
              </a:rPr>
              <a:t>Results for Regions cover the following areas:</a:t>
            </a:r>
          </a:p>
          <a:p>
            <a:pPr marR="0" lvl="0" algn="l" defTabSz="457200" rtl="0" eaLnBrk="1" fontAlgn="base" latinLnBrk="0" hangingPunct="1">
              <a:lnSpc>
                <a:spcPct val="100000"/>
              </a:lnSpc>
              <a:spcBef>
                <a:spcPts val="800"/>
              </a:spcBef>
              <a:spcAft>
                <a:spcPct val="0"/>
              </a:spcAft>
              <a:buClr>
                <a:srgbClr val="000000"/>
              </a:buClr>
              <a:buSzTx/>
              <a:buFontTx/>
              <a:buChar char="-"/>
              <a:tabLst/>
              <a:defRPr/>
            </a:pPr>
            <a:r>
              <a:rPr lang="en-US" sz="1400" dirty="0">
                <a:solidFill>
                  <a:srgbClr val="000000">
                    <a:lumMod val="65000"/>
                    <a:lumOff val="35000"/>
                  </a:srgbClr>
                </a:solidFill>
                <a:latin typeface="Barlow" panose="00000500000000000000" pitchFamily="2" charset="0"/>
                <a:cs typeface="Calibri" panose="020F0502020204030204" pitchFamily="34" charset="0"/>
              </a:rPr>
              <a:t>Northland</a:t>
            </a:r>
          </a:p>
          <a:p>
            <a:pPr marR="0" lvl="0" algn="l" defTabSz="457200" rtl="0" eaLnBrk="1" fontAlgn="base" latinLnBrk="0" hangingPunct="1">
              <a:lnSpc>
                <a:spcPct val="100000"/>
              </a:lnSpc>
              <a:spcBef>
                <a:spcPts val="800"/>
              </a:spcBef>
              <a:spcAft>
                <a:spcPct val="0"/>
              </a:spcAft>
              <a:buClr>
                <a:srgbClr val="000000"/>
              </a:buClr>
              <a:buSzTx/>
              <a:buFontTx/>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Barlow" panose="00000500000000000000" pitchFamily="2" charset="0"/>
                <a:cs typeface="Calibri" panose="020F0502020204030204" pitchFamily="34" charset="0"/>
              </a:rPr>
              <a:t>Auckland</a:t>
            </a:r>
          </a:p>
          <a:p>
            <a:pPr marR="0" lvl="0" algn="l" defTabSz="457200" rtl="0" eaLnBrk="1" fontAlgn="base" latinLnBrk="0" hangingPunct="1">
              <a:lnSpc>
                <a:spcPct val="100000"/>
              </a:lnSpc>
              <a:spcBef>
                <a:spcPts val="800"/>
              </a:spcBef>
              <a:spcAft>
                <a:spcPct val="0"/>
              </a:spcAft>
              <a:buClr>
                <a:srgbClr val="000000"/>
              </a:buClr>
              <a:buSzTx/>
              <a:buFontTx/>
              <a:buChar char="-"/>
              <a:tabLst/>
              <a:defRPr/>
            </a:pPr>
            <a:r>
              <a:rPr lang="en-US" sz="1400" dirty="0">
                <a:solidFill>
                  <a:srgbClr val="000000">
                    <a:lumMod val="65000"/>
                    <a:lumOff val="35000"/>
                  </a:srgbClr>
                </a:solidFill>
                <a:latin typeface="Barlow" panose="00000500000000000000" pitchFamily="2" charset="0"/>
                <a:cs typeface="Calibri" panose="020F0502020204030204" pitchFamily="34" charset="0"/>
              </a:rPr>
              <a:t>Waikato/ Bay of Plenty</a:t>
            </a:r>
          </a:p>
          <a:p>
            <a:pPr marR="0" lvl="0" algn="l" defTabSz="457200" rtl="0" eaLnBrk="1" fontAlgn="base" latinLnBrk="0" hangingPunct="1">
              <a:lnSpc>
                <a:spcPct val="100000"/>
              </a:lnSpc>
              <a:spcBef>
                <a:spcPts val="800"/>
              </a:spcBef>
              <a:spcAft>
                <a:spcPct val="0"/>
              </a:spcAft>
              <a:buClr>
                <a:srgbClr val="000000"/>
              </a:buClr>
              <a:buSzTx/>
              <a:buFontTx/>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Barlow" panose="00000500000000000000" pitchFamily="2" charset="0"/>
                <a:cs typeface="Calibri" panose="020F0502020204030204" pitchFamily="34" charset="0"/>
              </a:rPr>
              <a:t>H</a:t>
            </a:r>
            <a:r>
              <a:rPr lang="en-US" sz="1400" dirty="0">
                <a:solidFill>
                  <a:srgbClr val="000000">
                    <a:lumMod val="65000"/>
                    <a:lumOff val="35000"/>
                  </a:srgbClr>
                </a:solidFill>
                <a:latin typeface="Barlow" panose="00000500000000000000" pitchFamily="2" charset="0"/>
                <a:cs typeface="Calibri" panose="020F0502020204030204" pitchFamily="34" charset="0"/>
              </a:rPr>
              <a:t>awke’s Bay/ Gisborne</a:t>
            </a:r>
          </a:p>
          <a:p>
            <a:pPr marR="0" lvl="0" algn="l" defTabSz="457200" rtl="0" eaLnBrk="1" fontAlgn="base" latinLnBrk="0" hangingPunct="1">
              <a:lnSpc>
                <a:spcPct val="100000"/>
              </a:lnSpc>
              <a:spcBef>
                <a:spcPts val="800"/>
              </a:spcBef>
              <a:spcAft>
                <a:spcPct val="0"/>
              </a:spcAft>
              <a:buClr>
                <a:srgbClr val="000000"/>
              </a:buClr>
              <a:buSzTx/>
              <a:buFontTx/>
              <a:buChar char="-"/>
              <a:tabLst/>
              <a:defRPr/>
            </a:pPr>
            <a:r>
              <a:rPr lang="en-US" sz="1400" dirty="0">
                <a:solidFill>
                  <a:srgbClr val="000000">
                    <a:lumMod val="65000"/>
                    <a:lumOff val="35000"/>
                  </a:srgbClr>
                </a:solidFill>
                <a:latin typeface="Barlow" panose="00000500000000000000" pitchFamily="2" charset="0"/>
                <a:cs typeface="Calibri" panose="020F0502020204030204" pitchFamily="34" charset="0"/>
              </a:rPr>
              <a:t>Taranaki</a:t>
            </a:r>
          </a:p>
          <a:p>
            <a:pPr marR="0" lvl="0" algn="l" defTabSz="457200" rtl="0" eaLnBrk="1" fontAlgn="base" latinLnBrk="0" hangingPunct="1">
              <a:lnSpc>
                <a:spcPct val="100000"/>
              </a:lnSpc>
              <a:spcBef>
                <a:spcPts val="800"/>
              </a:spcBef>
              <a:spcAft>
                <a:spcPct val="0"/>
              </a:spcAft>
              <a:buClr>
                <a:srgbClr val="000000"/>
              </a:buClr>
              <a:buSzTx/>
              <a:buFontTx/>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Barlow" panose="00000500000000000000" pitchFamily="2" charset="0"/>
                <a:cs typeface="Calibri" panose="020F0502020204030204" pitchFamily="34" charset="0"/>
              </a:rPr>
              <a:t>Manawatu/ Whanganui</a:t>
            </a:r>
          </a:p>
          <a:p>
            <a:pPr marR="0" lvl="0" algn="l" defTabSz="457200" rtl="0" eaLnBrk="1" fontAlgn="base" latinLnBrk="0" hangingPunct="1">
              <a:lnSpc>
                <a:spcPct val="100000"/>
              </a:lnSpc>
              <a:spcBef>
                <a:spcPts val="800"/>
              </a:spcBef>
              <a:spcAft>
                <a:spcPct val="0"/>
              </a:spcAft>
              <a:buClr>
                <a:srgbClr val="000000"/>
              </a:buClr>
              <a:buSzTx/>
              <a:buFontTx/>
              <a:buChar char="-"/>
              <a:tabLst/>
              <a:defRPr/>
            </a:pPr>
            <a:r>
              <a:rPr lang="en-US" sz="1400" dirty="0">
                <a:solidFill>
                  <a:srgbClr val="000000">
                    <a:lumMod val="65000"/>
                    <a:lumOff val="35000"/>
                  </a:srgbClr>
                </a:solidFill>
                <a:latin typeface="Barlow" panose="00000500000000000000" pitchFamily="2" charset="0"/>
                <a:cs typeface="Calibri" panose="020F0502020204030204" pitchFamily="34" charset="0"/>
              </a:rPr>
              <a:t>Wellington</a:t>
            </a:r>
          </a:p>
          <a:p>
            <a:pPr marR="0" lvl="0" algn="l" defTabSz="457200" rtl="0" eaLnBrk="1" fontAlgn="base" latinLnBrk="0" hangingPunct="1">
              <a:lnSpc>
                <a:spcPct val="100000"/>
              </a:lnSpc>
              <a:spcBef>
                <a:spcPts val="800"/>
              </a:spcBef>
              <a:spcAft>
                <a:spcPct val="0"/>
              </a:spcAft>
              <a:buClr>
                <a:srgbClr val="000000"/>
              </a:buClr>
              <a:buSzTx/>
              <a:buFontTx/>
              <a:buChar char="-"/>
              <a:tabLst/>
              <a:defRPr/>
            </a:pPr>
            <a:r>
              <a:rPr lang="en-US" sz="1400" dirty="0">
                <a:solidFill>
                  <a:srgbClr val="000000">
                    <a:lumMod val="65000"/>
                    <a:lumOff val="35000"/>
                  </a:srgbClr>
                </a:solidFill>
                <a:latin typeface="Barlow" panose="00000500000000000000" pitchFamily="2" charset="0"/>
                <a:cs typeface="Calibri" panose="020F0502020204030204" pitchFamily="34" charset="0"/>
              </a:rPr>
              <a:t>Tasman</a:t>
            </a:r>
          </a:p>
          <a:p>
            <a:pPr marR="0" lvl="0" algn="l" defTabSz="457200" rtl="0" eaLnBrk="1" fontAlgn="base" latinLnBrk="0" hangingPunct="1">
              <a:lnSpc>
                <a:spcPct val="100000"/>
              </a:lnSpc>
              <a:spcBef>
                <a:spcPts val="800"/>
              </a:spcBef>
              <a:spcAft>
                <a:spcPct val="0"/>
              </a:spcAft>
              <a:buClr>
                <a:srgbClr val="000000"/>
              </a:buClr>
              <a:buSzTx/>
              <a:buFontTx/>
              <a:buChar char="-"/>
              <a:tabLst/>
              <a:defRPr/>
            </a:pPr>
            <a:r>
              <a:rPr lang="en-US" sz="1400" dirty="0">
                <a:solidFill>
                  <a:srgbClr val="000000">
                    <a:lumMod val="65000"/>
                    <a:lumOff val="35000"/>
                  </a:srgbClr>
                </a:solidFill>
                <a:latin typeface="Barlow" panose="00000500000000000000" pitchFamily="2" charset="0"/>
                <a:cs typeface="Calibri" panose="020F0502020204030204" pitchFamily="34" charset="0"/>
              </a:rPr>
              <a:t>Canterbury</a:t>
            </a:r>
          </a:p>
          <a:p>
            <a:pPr marR="0" lvl="0" algn="l" defTabSz="457200" rtl="0" eaLnBrk="1" fontAlgn="base" latinLnBrk="0" hangingPunct="1">
              <a:lnSpc>
                <a:spcPct val="100000"/>
              </a:lnSpc>
              <a:spcBef>
                <a:spcPts val="800"/>
              </a:spcBef>
              <a:spcAft>
                <a:spcPct val="0"/>
              </a:spcAft>
              <a:buClr>
                <a:srgbClr val="000000"/>
              </a:buClr>
              <a:buSzTx/>
              <a:buFontTx/>
              <a:buChar char="-"/>
              <a:tabLst/>
              <a:defRPr/>
            </a:pPr>
            <a:r>
              <a:rPr lang="en-US" sz="1400" dirty="0">
                <a:solidFill>
                  <a:srgbClr val="000000">
                    <a:lumMod val="65000"/>
                    <a:lumOff val="35000"/>
                  </a:srgbClr>
                </a:solidFill>
                <a:latin typeface="Barlow" panose="00000500000000000000" pitchFamily="2" charset="0"/>
                <a:cs typeface="Calibri" panose="020F0502020204030204" pitchFamily="34" charset="0"/>
              </a:rPr>
              <a:t>Otago</a:t>
            </a:r>
          </a:p>
          <a:p>
            <a:pPr marR="0" lvl="0" algn="l" defTabSz="457200" rtl="0" eaLnBrk="1" fontAlgn="base" latinLnBrk="0" hangingPunct="1">
              <a:lnSpc>
                <a:spcPct val="100000"/>
              </a:lnSpc>
              <a:spcBef>
                <a:spcPts val="800"/>
              </a:spcBef>
              <a:spcAft>
                <a:spcPct val="0"/>
              </a:spcAft>
              <a:buClr>
                <a:srgbClr val="000000"/>
              </a:buClr>
              <a:buSzTx/>
              <a:buFontTx/>
              <a:buChar char="-"/>
              <a:tabLst/>
              <a:defRPr/>
            </a:pPr>
            <a:r>
              <a:rPr lang="en-US" sz="1400" dirty="0">
                <a:solidFill>
                  <a:srgbClr val="000000">
                    <a:lumMod val="65000"/>
                    <a:lumOff val="35000"/>
                  </a:srgbClr>
                </a:solidFill>
                <a:latin typeface="Barlow" panose="00000500000000000000" pitchFamily="2" charset="0"/>
                <a:cs typeface="Calibri" panose="020F0502020204030204" pitchFamily="34" charset="0"/>
              </a:rPr>
              <a:t>Southland</a:t>
            </a:r>
          </a:p>
        </p:txBody>
      </p:sp>
      <p:cxnSp>
        <p:nvCxnSpPr>
          <p:cNvPr id="97" name="Straight Connector 96"/>
          <p:cNvCxnSpPr>
            <a:cxnSpLocks/>
          </p:cNvCxnSpPr>
          <p:nvPr/>
        </p:nvCxnSpPr>
        <p:spPr>
          <a:xfrm flipV="1">
            <a:off x="10587218" y="2534370"/>
            <a:ext cx="343637" cy="2"/>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graphicFrame>
        <p:nvGraphicFramePr>
          <p:cNvPr id="98" name="Table 97"/>
          <p:cNvGraphicFramePr>
            <a:graphicFrameLocks noGrp="1"/>
          </p:cNvGraphicFramePr>
          <p:nvPr/>
        </p:nvGraphicFramePr>
        <p:xfrm>
          <a:off x="9750870" y="1073630"/>
          <a:ext cx="995881"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sz="800" b="0" dirty="0">
                          <a:solidFill>
                            <a:schemeClr val="tx1">
                              <a:lumMod val="65000"/>
                              <a:lumOff val="35000"/>
                            </a:schemeClr>
                          </a:solidFill>
                          <a:latin typeface="Barlow Black"/>
                        </a:rPr>
                        <a:t>Northland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9" name="Group 18"/>
          <p:cNvGrpSpPr/>
          <p:nvPr/>
        </p:nvGrpSpPr>
        <p:grpSpPr>
          <a:xfrm>
            <a:off x="6993423" y="926059"/>
            <a:ext cx="3533760" cy="5103020"/>
            <a:chOff x="5469423" y="1143000"/>
            <a:chExt cx="3533760" cy="5103020"/>
          </a:xfrm>
        </p:grpSpPr>
        <p:sp>
          <p:nvSpPr>
            <p:cNvPr id="82" name="Freeform 3"/>
            <p:cNvSpPr>
              <a:spLocks/>
            </p:cNvSpPr>
            <p:nvPr/>
          </p:nvSpPr>
          <p:spPr bwMode="auto">
            <a:xfrm>
              <a:off x="5481096" y="5035305"/>
              <a:ext cx="773792" cy="937221"/>
            </a:xfrm>
            <a:custGeom>
              <a:avLst/>
              <a:gdLst/>
              <a:ahLst/>
              <a:cxnLst>
                <a:cxn ang="0">
                  <a:pos x="1475" y="110"/>
                </a:cxn>
                <a:cxn ang="0">
                  <a:pos x="1235" y="90"/>
                </a:cxn>
                <a:cxn ang="0">
                  <a:pos x="1040" y="375"/>
                </a:cxn>
                <a:cxn ang="0">
                  <a:pos x="1120" y="530"/>
                </a:cxn>
                <a:cxn ang="0">
                  <a:pos x="865" y="555"/>
                </a:cxn>
                <a:cxn ang="0">
                  <a:pos x="830" y="765"/>
                </a:cxn>
                <a:cxn ang="0">
                  <a:pos x="685" y="675"/>
                </a:cxn>
                <a:cxn ang="0">
                  <a:pos x="785" y="915"/>
                </a:cxn>
                <a:cxn ang="0">
                  <a:pos x="535" y="980"/>
                </a:cxn>
                <a:cxn ang="0">
                  <a:pos x="505" y="1115"/>
                </a:cxn>
                <a:cxn ang="0">
                  <a:pos x="400" y="1170"/>
                </a:cxn>
                <a:cxn ang="0">
                  <a:pos x="565" y="1235"/>
                </a:cxn>
                <a:cxn ang="0">
                  <a:pos x="515" y="1305"/>
                </a:cxn>
                <a:cxn ang="0">
                  <a:pos x="580" y="1486"/>
                </a:cxn>
                <a:cxn ang="0">
                  <a:pos x="460" y="1476"/>
                </a:cxn>
                <a:cxn ang="0">
                  <a:pos x="295" y="1400"/>
                </a:cxn>
                <a:cxn ang="0">
                  <a:pos x="260" y="1516"/>
                </a:cxn>
                <a:cxn ang="0">
                  <a:pos x="310" y="1611"/>
                </a:cxn>
                <a:cxn ang="0">
                  <a:pos x="455" y="1621"/>
                </a:cxn>
                <a:cxn ang="0">
                  <a:pos x="260" y="1696"/>
                </a:cxn>
                <a:cxn ang="0">
                  <a:pos x="410" y="1806"/>
                </a:cxn>
                <a:cxn ang="0">
                  <a:pos x="265" y="1876"/>
                </a:cxn>
                <a:cxn ang="0">
                  <a:pos x="15" y="1981"/>
                </a:cxn>
                <a:cxn ang="0">
                  <a:pos x="65" y="2151"/>
                </a:cxn>
                <a:cxn ang="0">
                  <a:pos x="245" y="1981"/>
                </a:cxn>
                <a:cxn ang="0">
                  <a:pos x="200" y="2211"/>
                </a:cxn>
                <a:cxn ang="0">
                  <a:pos x="185" y="2301"/>
                </a:cxn>
                <a:cxn ang="0">
                  <a:pos x="460" y="2421"/>
                </a:cxn>
                <a:cxn ang="0">
                  <a:pos x="845" y="2331"/>
                </a:cxn>
                <a:cxn ang="0">
                  <a:pos x="1145" y="2551"/>
                </a:cxn>
                <a:cxn ang="0">
                  <a:pos x="1435" y="2491"/>
                </a:cxn>
                <a:cxn ang="0">
                  <a:pos x="1510" y="2706"/>
                </a:cxn>
                <a:cxn ang="0">
                  <a:pos x="1615" y="2661"/>
                </a:cxn>
                <a:cxn ang="0">
                  <a:pos x="1735" y="2746"/>
                </a:cxn>
                <a:cxn ang="0">
                  <a:pos x="1955" y="2721"/>
                </a:cxn>
                <a:cxn ang="0">
                  <a:pos x="2155" y="2811"/>
                </a:cxn>
                <a:cxn ang="0">
                  <a:pos x="2230" y="2161"/>
                </a:cxn>
                <a:cxn ang="0">
                  <a:pos x="2240" y="1456"/>
                </a:cxn>
                <a:cxn ang="0">
                  <a:pos x="2125" y="1205"/>
                </a:cxn>
                <a:cxn ang="0">
                  <a:pos x="1940" y="1370"/>
                </a:cxn>
                <a:cxn ang="0">
                  <a:pos x="1585" y="1310"/>
                </a:cxn>
                <a:cxn ang="0">
                  <a:pos x="1439" y="940"/>
                </a:cxn>
                <a:cxn ang="0">
                  <a:pos x="1336" y="570"/>
                </a:cxn>
                <a:cxn ang="0">
                  <a:pos x="1495" y="270"/>
                </a:cxn>
              </a:cxnLst>
              <a:rect l="0" t="0" r="r" b="b"/>
              <a:pathLst>
                <a:path w="2321" h="2811">
                  <a:moveTo>
                    <a:pt x="1495" y="270"/>
                  </a:moveTo>
                  <a:lnTo>
                    <a:pt x="1475" y="110"/>
                  </a:lnTo>
                  <a:lnTo>
                    <a:pt x="1322" y="0"/>
                  </a:lnTo>
                  <a:lnTo>
                    <a:pt x="1235" y="90"/>
                  </a:lnTo>
                  <a:lnTo>
                    <a:pt x="1160" y="230"/>
                  </a:lnTo>
                  <a:lnTo>
                    <a:pt x="1040" y="375"/>
                  </a:lnTo>
                  <a:lnTo>
                    <a:pt x="1160" y="480"/>
                  </a:lnTo>
                  <a:lnTo>
                    <a:pt x="1120" y="530"/>
                  </a:lnTo>
                  <a:lnTo>
                    <a:pt x="1000" y="455"/>
                  </a:lnTo>
                  <a:lnTo>
                    <a:pt x="865" y="555"/>
                  </a:lnTo>
                  <a:lnTo>
                    <a:pt x="910" y="660"/>
                  </a:lnTo>
                  <a:lnTo>
                    <a:pt x="830" y="765"/>
                  </a:lnTo>
                  <a:lnTo>
                    <a:pt x="775" y="650"/>
                  </a:lnTo>
                  <a:lnTo>
                    <a:pt x="685" y="675"/>
                  </a:lnTo>
                  <a:lnTo>
                    <a:pt x="745" y="810"/>
                  </a:lnTo>
                  <a:lnTo>
                    <a:pt x="785" y="915"/>
                  </a:lnTo>
                  <a:lnTo>
                    <a:pt x="755" y="995"/>
                  </a:lnTo>
                  <a:lnTo>
                    <a:pt x="535" y="980"/>
                  </a:lnTo>
                  <a:lnTo>
                    <a:pt x="575" y="1115"/>
                  </a:lnTo>
                  <a:lnTo>
                    <a:pt x="505" y="1115"/>
                  </a:lnTo>
                  <a:lnTo>
                    <a:pt x="430" y="1055"/>
                  </a:lnTo>
                  <a:lnTo>
                    <a:pt x="400" y="1170"/>
                  </a:lnTo>
                  <a:lnTo>
                    <a:pt x="425" y="1260"/>
                  </a:lnTo>
                  <a:lnTo>
                    <a:pt x="565" y="1235"/>
                  </a:lnTo>
                  <a:lnTo>
                    <a:pt x="610" y="1305"/>
                  </a:lnTo>
                  <a:lnTo>
                    <a:pt x="515" y="1305"/>
                  </a:lnTo>
                  <a:lnTo>
                    <a:pt x="500" y="1370"/>
                  </a:lnTo>
                  <a:lnTo>
                    <a:pt x="580" y="1486"/>
                  </a:lnTo>
                  <a:lnTo>
                    <a:pt x="530" y="1516"/>
                  </a:lnTo>
                  <a:lnTo>
                    <a:pt x="460" y="1476"/>
                  </a:lnTo>
                  <a:lnTo>
                    <a:pt x="365" y="1370"/>
                  </a:lnTo>
                  <a:lnTo>
                    <a:pt x="295" y="1400"/>
                  </a:lnTo>
                  <a:lnTo>
                    <a:pt x="370" y="1471"/>
                  </a:lnTo>
                  <a:lnTo>
                    <a:pt x="260" y="1516"/>
                  </a:lnTo>
                  <a:lnTo>
                    <a:pt x="215" y="1591"/>
                  </a:lnTo>
                  <a:lnTo>
                    <a:pt x="310" y="1611"/>
                  </a:lnTo>
                  <a:lnTo>
                    <a:pt x="415" y="1546"/>
                  </a:lnTo>
                  <a:lnTo>
                    <a:pt x="455" y="1621"/>
                  </a:lnTo>
                  <a:lnTo>
                    <a:pt x="335" y="1636"/>
                  </a:lnTo>
                  <a:lnTo>
                    <a:pt x="260" y="1696"/>
                  </a:lnTo>
                  <a:lnTo>
                    <a:pt x="280" y="1786"/>
                  </a:lnTo>
                  <a:lnTo>
                    <a:pt x="410" y="1806"/>
                  </a:lnTo>
                  <a:lnTo>
                    <a:pt x="370" y="1911"/>
                  </a:lnTo>
                  <a:lnTo>
                    <a:pt x="265" y="1876"/>
                  </a:lnTo>
                  <a:lnTo>
                    <a:pt x="135" y="1936"/>
                  </a:lnTo>
                  <a:lnTo>
                    <a:pt x="15" y="1981"/>
                  </a:lnTo>
                  <a:lnTo>
                    <a:pt x="0" y="2036"/>
                  </a:lnTo>
                  <a:lnTo>
                    <a:pt x="65" y="2151"/>
                  </a:lnTo>
                  <a:lnTo>
                    <a:pt x="170" y="2056"/>
                  </a:lnTo>
                  <a:lnTo>
                    <a:pt x="245" y="1981"/>
                  </a:lnTo>
                  <a:lnTo>
                    <a:pt x="205" y="2146"/>
                  </a:lnTo>
                  <a:lnTo>
                    <a:pt x="200" y="2211"/>
                  </a:lnTo>
                  <a:lnTo>
                    <a:pt x="295" y="2241"/>
                  </a:lnTo>
                  <a:lnTo>
                    <a:pt x="185" y="2301"/>
                  </a:lnTo>
                  <a:lnTo>
                    <a:pt x="215" y="2386"/>
                  </a:lnTo>
                  <a:lnTo>
                    <a:pt x="460" y="2421"/>
                  </a:lnTo>
                  <a:lnTo>
                    <a:pt x="775" y="2421"/>
                  </a:lnTo>
                  <a:lnTo>
                    <a:pt x="845" y="2331"/>
                  </a:lnTo>
                  <a:lnTo>
                    <a:pt x="1030" y="2361"/>
                  </a:lnTo>
                  <a:lnTo>
                    <a:pt x="1145" y="2551"/>
                  </a:lnTo>
                  <a:lnTo>
                    <a:pt x="1310" y="2521"/>
                  </a:lnTo>
                  <a:lnTo>
                    <a:pt x="1435" y="2491"/>
                  </a:lnTo>
                  <a:lnTo>
                    <a:pt x="1540" y="2616"/>
                  </a:lnTo>
                  <a:lnTo>
                    <a:pt x="1510" y="2706"/>
                  </a:lnTo>
                  <a:lnTo>
                    <a:pt x="1555" y="2781"/>
                  </a:lnTo>
                  <a:lnTo>
                    <a:pt x="1615" y="2661"/>
                  </a:lnTo>
                  <a:lnTo>
                    <a:pt x="1670" y="2751"/>
                  </a:lnTo>
                  <a:lnTo>
                    <a:pt x="1735" y="2746"/>
                  </a:lnTo>
                  <a:lnTo>
                    <a:pt x="1825" y="2686"/>
                  </a:lnTo>
                  <a:lnTo>
                    <a:pt x="1955" y="2721"/>
                  </a:lnTo>
                  <a:lnTo>
                    <a:pt x="2005" y="2806"/>
                  </a:lnTo>
                  <a:lnTo>
                    <a:pt x="2155" y="2811"/>
                  </a:lnTo>
                  <a:lnTo>
                    <a:pt x="2321" y="2803"/>
                  </a:lnTo>
                  <a:lnTo>
                    <a:pt x="2230" y="2161"/>
                  </a:lnTo>
                  <a:lnTo>
                    <a:pt x="2110" y="1741"/>
                  </a:lnTo>
                  <a:lnTo>
                    <a:pt x="2240" y="1456"/>
                  </a:lnTo>
                  <a:lnTo>
                    <a:pt x="2270" y="1325"/>
                  </a:lnTo>
                  <a:lnTo>
                    <a:pt x="2125" y="1205"/>
                  </a:lnTo>
                  <a:lnTo>
                    <a:pt x="2030" y="1365"/>
                  </a:lnTo>
                  <a:lnTo>
                    <a:pt x="1940" y="1370"/>
                  </a:lnTo>
                  <a:lnTo>
                    <a:pt x="1775" y="1185"/>
                  </a:lnTo>
                  <a:lnTo>
                    <a:pt x="1585" y="1310"/>
                  </a:lnTo>
                  <a:lnTo>
                    <a:pt x="1433" y="1153"/>
                  </a:lnTo>
                  <a:lnTo>
                    <a:pt x="1439" y="940"/>
                  </a:lnTo>
                  <a:lnTo>
                    <a:pt x="1346" y="795"/>
                  </a:lnTo>
                  <a:lnTo>
                    <a:pt x="1336" y="570"/>
                  </a:lnTo>
                  <a:lnTo>
                    <a:pt x="1406" y="337"/>
                  </a:lnTo>
                  <a:lnTo>
                    <a:pt x="1495" y="270"/>
                  </a:lnTo>
                  <a:close/>
                </a:path>
              </a:pathLst>
            </a:custGeom>
            <a:solidFill>
              <a:srgbClr val="7F294A"/>
            </a:solidFill>
            <a:ln w="6350" cmpd="sng">
              <a:solidFill>
                <a:srgbClr val="7F294A"/>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Barlow" panose="00000500000000000000" pitchFamily="2" charset="0"/>
                <a:ea typeface="DengXian" panose="02010600030101010101" pitchFamily="2" charset="-122"/>
              </a:endParaRPr>
            </a:p>
          </p:txBody>
        </p:sp>
        <p:sp>
          <p:nvSpPr>
            <p:cNvPr id="83" name="Freeform 4"/>
            <p:cNvSpPr>
              <a:spLocks/>
            </p:cNvSpPr>
            <p:nvPr/>
          </p:nvSpPr>
          <p:spPr bwMode="auto">
            <a:xfrm>
              <a:off x="5469423" y="5603974"/>
              <a:ext cx="85050" cy="66705"/>
            </a:xfrm>
            <a:custGeom>
              <a:avLst/>
              <a:gdLst/>
              <a:ahLst/>
              <a:cxnLst>
                <a:cxn ang="0">
                  <a:pos x="18" y="40"/>
                </a:cxn>
                <a:cxn ang="0">
                  <a:pos x="15" y="24"/>
                </a:cxn>
                <a:cxn ang="0">
                  <a:pos x="0" y="19"/>
                </a:cxn>
                <a:cxn ang="0">
                  <a:pos x="24" y="6"/>
                </a:cxn>
                <a:cxn ang="0">
                  <a:pos x="39" y="0"/>
                </a:cxn>
                <a:cxn ang="0">
                  <a:pos x="48" y="13"/>
                </a:cxn>
                <a:cxn ang="0">
                  <a:pos x="51" y="23"/>
                </a:cxn>
                <a:cxn ang="0">
                  <a:pos x="28" y="25"/>
                </a:cxn>
                <a:cxn ang="0">
                  <a:pos x="18" y="40"/>
                </a:cxn>
              </a:cxnLst>
              <a:rect l="0" t="0" r="r" b="b"/>
              <a:pathLst>
                <a:path w="51" h="40">
                  <a:moveTo>
                    <a:pt x="18" y="40"/>
                  </a:moveTo>
                  <a:lnTo>
                    <a:pt x="15" y="24"/>
                  </a:lnTo>
                  <a:lnTo>
                    <a:pt x="0" y="19"/>
                  </a:lnTo>
                  <a:lnTo>
                    <a:pt x="24" y="6"/>
                  </a:lnTo>
                  <a:lnTo>
                    <a:pt x="39" y="0"/>
                  </a:lnTo>
                  <a:lnTo>
                    <a:pt x="48" y="13"/>
                  </a:lnTo>
                  <a:lnTo>
                    <a:pt x="51" y="23"/>
                  </a:lnTo>
                  <a:lnTo>
                    <a:pt x="28" y="25"/>
                  </a:lnTo>
                  <a:lnTo>
                    <a:pt x="18" y="40"/>
                  </a:lnTo>
                  <a:close/>
                </a:path>
              </a:pathLst>
            </a:custGeom>
            <a:solidFill>
              <a:srgbClr val="7F294A"/>
            </a:solidFill>
            <a:ln w="6350" cmpd="sng">
              <a:solidFill>
                <a:srgbClr val="7F294A"/>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Barlow" panose="00000500000000000000" pitchFamily="2" charset="0"/>
                <a:ea typeface="DengXian" panose="02010600030101010101" pitchFamily="2" charset="-122"/>
              </a:endParaRPr>
            </a:p>
          </p:txBody>
        </p:sp>
        <p:sp>
          <p:nvSpPr>
            <p:cNvPr id="85" name="Freeform 5"/>
            <p:cNvSpPr>
              <a:spLocks/>
            </p:cNvSpPr>
            <p:nvPr/>
          </p:nvSpPr>
          <p:spPr bwMode="auto">
            <a:xfrm>
              <a:off x="5926360" y="4905226"/>
              <a:ext cx="840497" cy="1065630"/>
            </a:xfrm>
            <a:custGeom>
              <a:avLst/>
              <a:gdLst/>
              <a:ahLst/>
              <a:cxnLst>
                <a:cxn ang="0">
                  <a:pos x="1210" y="0"/>
                </a:cxn>
                <a:cxn ang="0">
                  <a:pos x="975" y="180"/>
                </a:cxn>
                <a:cxn ang="0">
                  <a:pos x="700" y="249"/>
                </a:cxn>
                <a:cxn ang="0">
                  <a:pos x="505" y="540"/>
                </a:cxn>
                <a:cxn ang="0">
                  <a:pos x="160" y="660"/>
                </a:cxn>
                <a:cxn ang="0">
                  <a:pos x="0" y="960"/>
                </a:cxn>
                <a:cxn ang="0">
                  <a:pos x="105" y="1330"/>
                </a:cxn>
                <a:cxn ang="0">
                  <a:pos x="250" y="1699"/>
                </a:cxn>
                <a:cxn ang="0">
                  <a:pos x="604" y="1759"/>
                </a:cxn>
                <a:cxn ang="0">
                  <a:pos x="791" y="1596"/>
                </a:cxn>
                <a:cxn ang="0">
                  <a:pos x="904" y="1845"/>
                </a:cxn>
                <a:cxn ang="0">
                  <a:pos x="896" y="2560"/>
                </a:cxn>
                <a:cxn ang="0">
                  <a:pos x="1080" y="3151"/>
                </a:cxn>
                <a:cxn ang="0">
                  <a:pos x="1285" y="3101"/>
                </a:cxn>
                <a:cxn ang="0">
                  <a:pos x="1320" y="3001"/>
                </a:cxn>
                <a:cxn ang="0">
                  <a:pos x="1450" y="2936"/>
                </a:cxn>
                <a:cxn ang="0">
                  <a:pos x="1615" y="2711"/>
                </a:cxn>
                <a:cxn ang="0">
                  <a:pos x="1780" y="2471"/>
                </a:cxn>
                <a:cxn ang="0">
                  <a:pos x="1965" y="2321"/>
                </a:cxn>
                <a:cxn ang="0">
                  <a:pos x="2115" y="2261"/>
                </a:cxn>
                <a:cxn ang="0">
                  <a:pos x="2185" y="2201"/>
                </a:cxn>
                <a:cxn ang="0">
                  <a:pos x="2095" y="2071"/>
                </a:cxn>
                <a:cxn ang="0">
                  <a:pos x="2215" y="1916"/>
                </a:cxn>
                <a:cxn ang="0">
                  <a:pos x="2310" y="1676"/>
                </a:cxn>
                <a:cxn ang="0">
                  <a:pos x="2350" y="1455"/>
                </a:cxn>
                <a:cxn ang="0">
                  <a:pos x="2475" y="1245"/>
                </a:cxn>
                <a:cxn ang="0">
                  <a:pos x="2170" y="1105"/>
                </a:cxn>
                <a:cxn ang="0">
                  <a:pos x="1900" y="1290"/>
                </a:cxn>
                <a:cxn ang="0">
                  <a:pos x="1660" y="1170"/>
                </a:cxn>
                <a:cxn ang="0">
                  <a:pos x="1450" y="840"/>
                </a:cxn>
                <a:cxn ang="0">
                  <a:pos x="1210" y="660"/>
                </a:cxn>
                <a:cxn ang="0">
                  <a:pos x="1150" y="340"/>
                </a:cxn>
                <a:cxn ang="0">
                  <a:pos x="1285" y="15"/>
                </a:cxn>
              </a:cxnLst>
              <a:rect l="0" t="0" r="r" b="b"/>
              <a:pathLst>
                <a:path w="2518" h="3196">
                  <a:moveTo>
                    <a:pt x="1285" y="15"/>
                  </a:moveTo>
                  <a:lnTo>
                    <a:pt x="1210" y="0"/>
                  </a:lnTo>
                  <a:lnTo>
                    <a:pt x="1105" y="130"/>
                  </a:lnTo>
                  <a:lnTo>
                    <a:pt x="975" y="180"/>
                  </a:lnTo>
                  <a:lnTo>
                    <a:pt x="836" y="166"/>
                  </a:lnTo>
                  <a:lnTo>
                    <a:pt x="700" y="249"/>
                  </a:lnTo>
                  <a:lnTo>
                    <a:pt x="566" y="397"/>
                  </a:lnTo>
                  <a:lnTo>
                    <a:pt x="505" y="540"/>
                  </a:lnTo>
                  <a:lnTo>
                    <a:pt x="255" y="700"/>
                  </a:lnTo>
                  <a:lnTo>
                    <a:pt x="160" y="660"/>
                  </a:lnTo>
                  <a:lnTo>
                    <a:pt x="70" y="730"/>
                  </a:lnTo>
                  <a:lnTo>
                    <a:pt x="0" y="960"/>
                  </a:lnTo>
                  <a:lnTo>
                    <a:pt x="10" y="1185"/>
                  </a:lnTo>
                  <a:lnTo>
                    <a:pt x="105" y="1330"/>
                  </a:lnTo>
                  <a:lnTo>
                    <a:pt x="97" y="1543"/>
                  </a:lnTo>
                  <a:lnTo>
                    <a:pt x="250" y="1699"/>
                  </a:lnTo>
                  <a:lnTo>
                    <a:pt x="440" y="1576"/>
                  </a:lnTo>
                  <a:lnTo>
                    <a:pt x="604" y="1759"/>
                  </a:lnTo>
                  <a:lnTo>
                    <a:pt x="697" y="1755"/>
                  </a:lnTo>
                  <a:lnTo>
                    <a:pt x="791" y="1596"/>
                  </a:lnTo>
                  <a:lnTo>
                    <a:pt x="935" y="1713"/>
                  </a:lnTo>
                  <a:lnTo>
                    <a:pt x="904" y="1845"/>
                  </a:lnTo>
                  <a:lnTo>
                    <a:pt x="776" y="2131"/>
                  </a:lnTo>
                  <a:lnTo>
                    <a:pt x="896" y="2560"/>
                  </a:lnTo>
                  <a:lnTo>
                    <a:pt x="985" y="3196"/>
                  </a:lnTo>
                  <a:lnTo>
                    <a:pt x="1080" y="3151"/>
                  </a:lnTo>
                  <a:lnTo>
                    <a:pt x="1185" y="3076"/>
                  </a:lnTo>
                  <a:lnTo>
                    <a:pt x="1285" y="3101"/>
                  </a:lnTo>
                  <a:lnTo>
                    <a:pt x="1380" y="3061"/>
                  </a:lnTo>
                  <a:lnTo>
                    <a:pt x="1320" y="3001"/>
                  </a:lnTo>
                  <a:lnTo>
                    <a:pt x="1330" y="2941"/>
                  </a:lnTo>
                  <a:lnTo>
                    <a:pt x="1450" y="2936"/>
                  </a:lnTo>
                  <a:lnTo>
                    <a:pt x="1435" y="2861"/>
                  </a:lnTo>
                  <a:lnTo>
                    <a:pt x="1615" y="2711"/>
                  </a:lnTo>
                  <a:lnTo>
                    <a:pt x="1795" y="2596"/>
                  </a:lnTo>
                  <a:lnTo>
                    <a:pt x="1780" y="2471"/>
                  </a:lnTo>
                  <a:lnTo>
                    <a:pt x="1860" y="2351"/>
                  </a:lnTo>
                  <a:lnTo>
                    <a:pt x="1965" y="2321"/>
                  </a:lnTo>
                  <a:lnTo>
                    <a:pt x="2085" y="2296"/>
                  </a:lnTo>
                  <a:lnTo>
                    <a:pt x="2115" y="2261"/>
                  </a:lnTo>
                  <a:lnTo>
                    <a:pt x="2185" y="2266"/>
                  </a:lnTo>
                  <a:lnTo>
                    <a:pt x="2185" y="2201"/>
                  </a:lnTo>
                  <a:lnTo>
                    <a:pt x="2170" y="2126"/>
                  </a:lnTo>
                  <a:lnTo>
                    <a:pt x="2095" y="2071"/>
                  </a:lnTo>
                  <a:lnTo>
                    <a:pt x="2130" y="1961"/>
                  </a:lnTo>
                  <a:lnTo>
                    <a:pt x="2215" y="1916"/>
                  </a:lnTo>
                  <a:lnTo>
                    <a:pt x="2235" y="1816"/>
                  </a:lnTo>
                  <a:lnTo>
                    <a:pt x="2310" y="1676"/>
                  </a:lnTo>
                  <a:lnTo>
                    <a:pt x="2265" y="1606"/>
                  </a:lnTo>
                  <a:lnTo>
                    <a:pt x="2350" y="1455"/>
                  </a:lnTo>
                  <a:lnTo>
                    <a:pt x="2325" y="1305"/>
                  </a:lnTo>
                  <a:lnTo>
                    <a:pt x="2475" y="1245"/>
                  </a:lnTo>
                  <a:lnTo>
                    <a:pt x="2518" y="1156"/>
                  </a:lnTo>
                  <a:lnTo>
                    <a:pt x="2170" y="1105"/>
                  </a:lnTo>
                  <a:lnTo>
                    <a:pt x="2065" y="1170"/>
                  </a:lnTo>
                  <a:lnTo>
                    <a:pt x="1900" y="1290"/>
                  </a:lnTo>
                  <a:lnTo>
                    <a:pt x="1815" y="1140"/>
                  </a:lnTo>
                  <a:lnTo>
                    <a:pt x="1660" y="1170"/>
                  </a:lnTo>
                  <a:lnTo>
                    <a:pt x="1570" y="1060"/>
                  </a:lnTo>
                  <a:lnTo>
                    <a:pt x="1450" y="840"/>
                  </a:lnTo>
                  <a:lnTo>
                    <a:pt x="1315" y="825"/>
                  </a:lnTo>
                  <a:lnTo>
                    <a:pt x="1210" y="660"/>
                  </a:lnTo>
                  <a:lnTo>
                    <a:pt x="1165" y="480"/>
                  </a:lnTo>
                  <a:lnTo>
                    <a:pt x="1150" y="340"/>
                  </a:lnTo>
                  <a:lnTo>
                    <a:pt x="1240" y="160"/>
                  </a:lnTo>
                  <a:lnTo>
                    <a:pt x="1285" y="15"/>
                  </a:lnTo>
                  <a:close/>
                </a:path>
              </a:pathLst>
            </a:custGeom>
            <a:solidFill>
              <a:srgbClr val="0070C0"/>
            </a:solidFill>
            <a:ln w="6350" cmpd="sng">
              <a:solidFill>
                <a:srgbClr val="0070C0"/>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Barlow" panose="00000500000000000000" pitchFamily="2" charset="0"/>
                <a:ea typeface="DengXian" panose="02010600030101010101" pitchFamily="2" charset="-122"/>
              </a:endParaRPr>
            </a:p>
          </p:txBody>
        </p:sp>
        <p:sp>
          <p:nvSpPr>
            <p:cNvPr id="86" name="Freeform 6"/>
            <p:cNvSpPr>
              <a:spLocks/>
            </p:cNvSpPr>
            <p:nvPr/>
          </p:nvSpPr>
          <p:spPr bwMode="auto">
            <a:xfrm>
              <a:off x="5921360" y="3637809"/>
              <a:ext cx="1297435" cy="1500889"/>
            </a:xfrm>
            <a:custGeom>
              <a:avLst/>
              <a:gdLst/>
              <a:ahLst/>
              <a:cxnLst>
                <a:cxn ang="0">
                  <a:pos x="3415" y="0"/>
                </a:cxn>
                <a:cxn ang="0">
                  <a:pos x="3340" y="65"/>
                </a:cxn>
                <a:cxn ang="0">
                  <a:pos x="3295" y="140"/>
                </a:cxn>
                <a:cxn ang="0">
                  <a:pos x="3280" y="260"/>
                </a:cxn>
                <a:cxn ang="0">
                  <a:pos x="3285" y="645"/>
                </a:cxn>
                <a:cxn ang="0">
                  <a:pos x="3090" y="975"/>
                </a:cxn>
                <a:cxn ang="0">
                  <a:pos x="2925" y="1130"/>
                </a:cxn>
                <a:cxn ang="0">
                  <a:pos x="2700" y="1190"/>
                </a:cxn>
                <a:cxn ang="0">
                  <a:pos x="2730" y="1340"/>
                </a:cxn>
                <a:cxn ang="0">
                  <a:pos x="2595" y="1770"/>
                </a:cxn>
                <a:cxn ang="0">
                  <a:pos x="2395" y="2180"/>
                </a:cxn>
                <a:cxn ang="0">
                  <a:pos x="2220" y="2435"/>
                </a:cxn>
                <a:cxn ang="0">
                  <a:pos x="2065" y="2615"/>
                </a:cxn>
                <a:cxn ang="0">
                  <a:pos x="1735" y="2850"/>
                </a:cxn>
                <a:cxn ang="0">
                  <a:pos x="1575" y="3005"/>
                </a:cxn>
                <a:cxn ang="0">
                  <a:pos x="1510" y="3135"/>
                </a:cxn>
                <a:cxn ang="0">
                  <a:pos x="1390" y="3155"/>
                </a:cxn>
                <a:cxn ang="0">
                  <a:pos x="1125" y="3420"/>
                </a:cxn>
                <a:cxn ang="0">
                  <a:pos x="925" y="3500"/>
                </a:cxn>
                <a:cxn ang="0">
                  <a:pos x="775" y="3600"/>
                </a:cxn>
                <a:cxn ang="0">
                  <a:pos x="730" y="3720"/>
                </a:cxn>
                <a:cxn ang="0">
                  <a:pos x="450" y="3915"/>
                </a:cxn>
                <a:cxn ang="0">
                  <a:pos x="315" y="3900"/>
                </a:cxn>
                <a:cxn ang="0">
                  <a:pos x="120" y="3990"/>
                </a:cxn>
                <a:cxn ang="0">
                  <a:pos x="0" y="4190"/>
                </a:cxn>
                <a:cxn ang="0">
                  <a:pos x="155" y="4298"/>
                </a:cxn>
                <a:cxn ang="0">
                  <a:pos x="175" y="4460"/>
                </a:cxn>
                <a:cxn ang="0">
                  <a:pos x="270" y="4500"/>
                </a:cxn>
                <a:cxn ang="0">
                  <a:pos x="520" y="4340"/>
                </a:cxn>
                <a:cxn ang="0">
                  <a:pos x="580" y="4200"/>
                </a:cxn>
                <a:cxn ang="0">
                  <a:pos x="715" y="4050"/>
                </a:cxn>
                <a:cxn ang="0">
                  <a:pos x="850" y="3965"/>
                </a:cxn>
                <a:cxn ang="0">
                  <a:pos x="990" y="3980"/>
                </a:cxn>
                <a:cxn ang="0">
                  <a:pos x="1120" y="3930"/>
                </a:cxn>
                <a:cxn ang="0">
                  <a:pos x="1223" y="3800"/>
                </a:cxn>
                <a:cxn ang="0">
                  <a:pos x="1300" y="3815"/>
                </a:cxn>
                <a:cxn ang="0">
                  <a:pos x="1440" y="3650"/>
                </a:cxn>
                <a:cxn ang="0">
                  <a:pos x="1575" y="3480"/>
                </a:cxn>
                <a:cxn ang="0">
                  <a:pos x="1885" y="3225"/>
                </a:cxn>
                <a:cxn ang="0">
                  <a:pos x="2205" y="3020"/>
                </a:cxn>
                <a:cxn ang="0">
                  <a:pos x="2680" y="2600"/>
                </a:cxn>
                <a:cxn ang="0">
                  <a:pos x="2940" y="2565"/>
                </a:cxn>
                <a:cxn ang="0">
                  <a:pos x="3235" y="2295"/>
                </a:cxn>
                <a:cxn ang="0">
                  <a:pos x="3640" y="1895"/>
                </a:cxn>
                <a:cxn ang="0">
                  <a:pos x="3550" y="1830"/>
                </a:cxn>
                <a:cxn ang="0">
                  <a:pos x="3495" y="1665"/>
                </a:cxn>
                <a:cxn ang="0">
                  <a:pos x="3300" y="1550"/>
                </a:cxn>
                <a:cxn ang="0">
                  <a:pos x="3295" y="1290"/>
                </a:cxn>
                <a:cxn ang="0">
                  <a:pos x="3360" y="1125"/>
                </a:cxn>
                <a:cxn ang="0">
                  <a:pos x="3655" y="795"/>
                </a:cxn>
                <a:cxn ang="0">
                  <a:pos x="3890" y="565"/>
                </a:cxn>
                <a:cxn ang="0">
                  <a:pos x="3750" y="500"/>
                </a:cxn>
                <a:cxn ang="0">
                  <a:pos x="3660" y="340"/>
                </a:cxn>
                <a:cxn ang="0">
                  <a:pos x="3505" y="315"/>
                </a:cxn>
                <a:cxn ang="0">
                  <a:pos x="3415" y="0"/>
                </a:cxn>
              </a:cxnLst>
              <a:rect l="0" t="0" r="r" b="b"/>
              <a:pathLst>
                <a:path w="3890" h="4500">
                  <a:moveTo>
                    <a:pt x="3415" y="0"/>
                  </a:moveTo>
                  <a:lnTo>
                    <a:pt x="3340" y="65"/>
                  </a:lnTo>
                  <a:lnTo>
                    <a:pt x="3295" y="140"/>
                  </a:lnTo>
                  <a:lnTo>
                    <a:pt x="3280" y="260"/>
                  </a:lnTo>
                  <a:lnTo>
                    <a:pt x="3285" y="645"/>
                  </a:lnTo>
                  <a:lnTo>
                    <a:pt x="3090" y="975"/>
                  </a:lnTo>
                  <a:lnTo>
                    <a:pt x="2925" y="1130"/>
                  </a:lnTo>
                  <a:lnTo>
                    <a:pt x="2700" y="1190"/>
                  </a:lnTo>
                  <a:lnTo>
                    <a:pt x="2730" y="1340"/>
                  </a:lnTo>
                  <a:lnTo>
                    <a:pt x="2595" y="1770"/>
                  </a:lnTo>
                  <a:lnTo>
                    <a:pt x="2395" y="2180"/>
                  </a:lnTo>
                  <a:lnTo>
                    <a:pt x="2220" y="2435"/>
                  </a:lnTo>
                  <a:lnTo>
                    <a:pt x="2065" y="2615"/>
                  </a:lnTo>
                  <a:lnTo>
                    <a:pt x="1735" y="2850"/>
                  </a:lnTo>
                  <a:lnTo>
                    <a:pt x="1575" y="3005"/>
                  </a:lnTo>
                  <a:lnTo>
                    <a:pt x="1510" y="3135"/>
                  </a:lnTo>
                  <a:lnTo>
                    <a:pt x="1390" y="3155"/>
                  </a:lnTo>
                  <a:lnTo>
                    <a:pt x="1125" y="3420"/>
                  </a:lnTo>
                  <a:lnTo>
                    <a:pt x="925" y="3500"/>
                  </a:lnTo>
                  <a:lnTo>
                    <a:pt x="775" y="3600"/>
                  </a:lnTo>
                  <a:lnTo>
                    <a:pt x="730" y="3720"/>
                  </a:lnTo>
                  <a:lnTo>
                    <a:pt x="450" y="3915"/>
                  </a:lnTo>
                  <a:lnTo>
                    <a:pt x="315" y="3900"/>
                  </a:lnTo>
                  <a:lnTo>
                    <a:pt x="120" y="3990"/>
                  </a:lnTo>
                  <a:lnTo>
                    <a:pt x="0" y="4190"/>
                  </a:lnTo>
                  <a:lnTo>
                    <a:pt x="155" y="4298"/>
                  </a:lnTo>
                  <a:lnTo>
                    <a:pt x="175" y="4460"/>
                  </a:lnTo>
                  <a:lnTo>
                    <a:pt x="270" y="4500"/>
                  </a:lnTo>
                  <a:lnTo>
                    <a:pt x="520" y="4340"/>
                  </a:lnTo>
                  <a:lnTo>
                    <a:pt x="580" y="4200"/>
                  </a:lnTo>
                  <a:lnTo>
                    <a:pt x="715" y="4050"/>
                  </a:lnTo>
                  <a:lnTo>
                    <a:pt x="850" y="3965"/>
                  </a:lnTo>
                  <a:lnTo>
                    <a:pt x="990" y="3980"/>
                  </a:lnTo>
                  <a:lnTo>
                    <a:pt x="1120" y="3930"/>
                  </a:lnTo>
                  <a:lnTo>
                    <a:pt x="1223" y="3800"/>
                  </a:lnTo>
                  <a:lnTo>
                    <a:pt x="1300" y="3815"/>
                  </a:lnTo>
                  <a:lnTo>
                    <a:pt x="1440" y="3650"/>
                  </a:lnTo>
                  <a:lnTo>
                    <a:pt x="1575" y="3480"/>
                  </a:lnTo>
                  <a:lnTo>
                    <a:pt x="1885" y="3225"/>
                  </a:lnTo>
                  <a:lnTo>
                    <a:pt x="2205" y="3020"/>
                  </a:lnTo>
                  <a:lnTo>
                    <a:pt x="2680" y="2600"/>
                  </a:lnTo>
                  <a:lnTo>
                    <a:pt x="2940" y="2565"/>
                  </a:lnTo>
                  <a:lnTo>
                    <a:pt x="3235" y="2295"/>
                  </a:lnTo>
                  <a:lnTo>
                    <a:pt x="3640" y="1895"/>
                  </a:lnTo>
                  <a:lnTo>
                    <a:pt x="3550" y="1830"/>
                  </a:lnTo>
                  <a:lnTo>
                    <a:pt x="3495" y="1665"/>
                  </a:lnTo>
                  <a:lnTo>
                    <a:pt x="3300" y="1550"/>
                  </a:lnTo>
                  <a:lnTo>
                    <a:pt x="3295" y="1290"/>
                  </a:lnTo>
                  <a:lnTo>
                    <a:pt x="3360" y="1125"/>
                  </a:lnTo>
                  <a:lnTo>
                    <a:pt x="3655" y="795"/>
                  </a:lnTo>
                  <a:lnTo>
                    <a:pt x="3890" y="565"/>
                  </a:lnTo>
                  <a:lnTo>
                    <a:pt x="3750" y="500"/>
                  </a:lnTo>
                  <a:lnTo>
                    <a:pt x="3660" y="340"/>
                  </a:lnTo>
                  <a:lnTo>
                    <a:pt x="3505" y="315"/>
                  </a:lnTo>
                  <a:lnTo>
                    <a:pt x="3415" y="0"/>
                  </a:lnTo>
                  <a:close/>
                </a:path>
              </a:pathLst>
            </a:custGeom>
            <a:solidFill>
              <a:schemeClr val="accent5"/>
            </a:solidFill>
            <a:ln w="12700" cmpd="sng">
              <a:solidFill>
                <a:schemeClr val="accent5"/>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Barlow" panose="00000500000000000000" pitchFamily="2" charset="0"/>
                <a:ea typeface="DengXian" panose="02010600030101010101" pitchFamily="2" charset="-122"/>
              </a:endParaRPr>
            </a:p>
          </p:txBody>
        </p:sp>
        <p:sp>
          <p:nvSpPr>
            <p:cNvPr id="87" name="Freeform 7"/>
            <p:cNvSpPr>
              <a:spLocks/>
            </p:cNvSpPr>
            <p:nvPr/>
          </p:nvSpPr>
          <p:spPr bwMode="auto">
            <a:xfrm>
              <a:off x="6309921" y="4114839"/>
              <a:ext cx="1297435" cy="1227394"/>
            </a:xfrm>
            <a:custGeom>
              <a:avLst/>
              <a:gdLst/>
              <a:ahLst/>
              <a:cxnLst>
                <a:cxn ang="0">
                  <a:pos x="2540" y="345"/>
                </a:cxn>
                <a:cxn ang="0">
                  <a:pos x="2092" y="863"/>
                </a:cxn>
                <a:cxn ang="0">
                  <a:pos x="1519" y="1188"/>
                </a:cxn>
                <a:cxn ang="0">
                  <a:pos x="715" y="1818"/>
                </a:cxn>
                <a:cxn ang="0">
                  <a:pos x="274" y="2243"/>
                </a:cxn>
                <a:cxn ang="0">
                  <a:pos x="93" y="2544"/>
                </a:cxn>
                <a:cxn ang="0">
                  <a:pos x="15" y="2867"/>
                </a:cxn>
                <a:cxn ang="0">
                  <a:pos x="166" y="3216"/>
                </a:cxn>
                <a:cxn ang="0">
                  <a:pos x="420" y="3450"/>
                </a:cxn>
                <a:cxn ang="0">
                  <a:pos x="666" y="3531"/>
                </a:cxn>
                <a:cxn ang="0">
                  <a:pos x="915" y="3561"/>
                </a:cxn>
                <a:cxn ang="0">
                  <a:pos x="1370" y="3545"/>
                </a:cxn>
                <a:cxn ang="0">
                  <a:pos x="1380" y="3200"/>
                </a:cxn>
                <a:cxn ang="0">
                  <a:pos x="1485" y="2765"/>
                </a:cxn>
                <a:cxn ang="0">
                  <a:pos x="1890" y="2505"/>
                </a:cxn>
                <a:cxn ang="0">
                  <a:pos x="2180" y="2255"/>
                </a:cxn>
                <a:cxn ang="0">
                  <a:pos x="2300" y="2265"/>
                </a:cxn>
                <a:cxn ang="0">
                  <a:pos x="2525" y="2255"/>
                </a:cxn>
                <a:cxn ang="0">
                  <a:pos x="2765" y="2270"/>
                </a:cxn>
                <a:cxn ang="0">
                  <a:pos x="2955" y="2300"/>
                </a:cxn>
                <a:cxn ang="0">
                  <a:pos x="2975" y="2040"/>
                </a:cxn>
                <a:cxn ang="0">
                  <a:pos x="2775" y="2040"/>
                </a:cxn>
                <a:cxn ang="0">
                  <a:pos x="2780" y="1545"/>
                </a:cxn>
                <a:cxn ang="0">
                  <a:pos x="2865" y="1410"/>
                </a:cxn>
                <a:cxn ang="0">
                  <a:pos x="3095" y="1250"/>
                </a:cxn>
                <a:cxn ang="0">
                  <a:pos x="3465" y="575"/>
                </a:cxn>
                <a:cxn ang="0">
                  <a:pos x="3600" y="420"/>
                </a:cxn>
                <a:cxn ang="0">
                  <a:pos x="3750" y="180"/>
                </a:cxn>
                <a:cxn ang="0">
                  <a:pos x="3667" y="0"/>
                </a:cxn>
                <a:cxn ang="0">
                  <a:pos x="3382" y="198"/>
                </a:cxn>
                <a:cxn ang="0">
                  <a:pos x="3202" y="378"/>
                </a:cxn>
                <a:cxn ang="0">
                  <a:pos x="2854" y="476"/>
                </a:cxn>
              </a:cxnLst>
              <a:rect l="0" t="0" r="r" b="b"/>
              <a:pathLst>
                <a:path w="3892" h="3678">
                  <a:moveTo>
                    <a:pt x="2682" y="222"/>
                  </a:moveTo>
                  <a:lnTo>
                    <a:pt x="2540" y="345"/>
                  </a:lnTo>
                  <a:lnTo>
                    <a:pt x="2476" y="485"/>
                  </a:lnTo>
                  <a:lnTo>
                    <a:pt x="2092" y="863"/>
                  </a:lnTo>
                  <a:lnTo>
                    <a:pt x="1774" y="1157"/>
                  </a:lnTo>
                  <a:lnTo>
                    <a:pt x="1519" y="1188"/>
                  </a:lnTo>
                  <a:lnTo>
                    <a:pt x="1039" y="1611"/>
                  </a:lnTo>
                  <a:lnTo>
                    <a:pt x="715" y="1818"/>
                  </a:lnTo>
                  <a:lnTo>
                    <a:pt x="406" y="2075"/>
                  </a:lnTo>
                  <a:lnTo>
                    <a:pt x="274" y="2243"/>
                  </a:lnTo>
                  <a:lnTo>
                    <a:pt x="135" y="2405"/>
                  </a:lnTo>
                  <a:lnTo>
                    <a:pt x="93" y="2544"/>
                  </a:lnTo>
                  <a:lnTo>
                    <a:pt x="0" y="2730"/>
                  </a:lnTo>
                  <a:lnTo>
                    <a:pt x="15" y="2867"/>
                  </a:lnTo>
                  <a:lnTo>
                    <a:pt x="61" y="3053"/>
                  </a:lnTo>
                  <a:lnTo>
                    <a:pt x="166" y="3216"/>
                  </a:lnTo>
                  <a:lnTo>
                    <a:pt x="298" y="3230"/>
                  </a:lnTo>
                  <a:lnTo>
                    <a:pt x="420" y="3450"/>
                  </a:lnTo>
                  <a:lnTo>
                    <a:pt x="510" y="3560"/>
                  </a:lnTo>
                  <a:lnTo>
                    <a:pt x="666" y="3531"/>
                  </a:lnTo>
                  <a:lnTo>
                    <a:pt x="750" y="3678"/>
                  </a:lnTo>
                  <a:lnTo>
                    <a:pt x="915" y="3561"/>
                  </a:lnTo>
                  <a:lnTo>
                    <a:pt x="1021" y="3494"/>
                  </a:lnTo>
                  <a:lnTo>
                    <a:pt x="1370" y="3545"/>
                  </a:lnTo>
                  <a:lnTo>
                    <a:pt x="1400" y="3365"/>
                  </a:lnTo>
                  <a:lnTo>
                    <a:pt x="1380" y="3200"/>
                  </a:lnTo>
                  <a:lnTo>
                    <a:pt x="1415" y="2945"/>
                  </a:lnTo>
                  <a:lnTo>
                    <a:pt x="1485" y="2765"/>
                  </a:lnTo>
                  <a:lnTo>
                    <a:pt x="1655" y="2655"/>
                  </a:lnTo>
                  <a:lnTo>
                    <a:pt x="1890" y="2505"/>
                  </a:lnTo>
                  <a:lnTo>
                    <a:pt x="2190" y="2340"/>
                  </a:lnTo>
                  <a:lnTo>
                    <a:pt x="2180" y="2255"/>
                  </a:lnTo>
                  <a:lnTo>
                    <a:pt x="2235" y="2220"/>
                  </a:lnTo>
                  <a:lnTo>
                    <a:pt x="2300" y="2265"/>
                  </a:lnTo>
                  <a:lnTo>
                    <a:pt x="2460" y="2190"/>
                  </a:lnTo>
                  <a:lnTo>
                    <a:pt x="2525" y="2255"/>
                  </a:lnTo>
                  <a:lnTo>
                    <a:pt x="2660" y="2205"/>
                  </a:lnTo>
                  <a:lnTo>
                    <a:pt x="2765" y="2270"/>
                  </a:lnTo>
                  <a:lnTo>
                    <a:pt x="2865" y="2225"/>
                  </a:lnTo>
                  <a:lnTo>
                    <a:pt x="2955" y="2300"/>
                  </a:lnTo>
                  <a:lnTo>
                    <a:pt x="3000" y="2210"/>
                  </a:lnTo>
                  <a:lnTo>
                    <a:pt x="2975" y="2040"/>
                  </a:lnTo>
                  <a:lnTo>
                    <a:pt x="2855" y="2015"/>
                  </a:lnTo>
                  <a:lnTo>
                    <a:pt x="2775" y="2040"/>
                  </a:lnTo>
                  <a:lnTo>
                    <a:pt x="2700" y="1980"/>
                  </a:lnTo>
                  <a:lnTo>
                    <a:pt x="2780" y="1545"/>
                  </a:lnTo>
                  <a:lnTo>
                    <a:pt x="2725" y="1425"/>
                  </a:lnTo>
                  <a:lnTo>
                    <a:pt x="2865" y="1410"/>
                  </a:lnTo>
                  <a:lnTo>
                    <a:pt x="2970" y="1325"/>
                  </a:lnTo>
                  <a:lnTo>
                    <a:pt x="3095" y="1250"/>
                  </a:lnTo>
                  <a:lnTo>
                    <a:pt x="3410" y="635"/>
                  </a:lnTo>
                  <a:lnTo>
                    <a:pt x="3465" y="575"/>
                  </a:lnTo>
                  <a:lnTo>
                    <a:pt x="3540" y="600"/>
                  </a:lnTo>
                  <a:lnTo>
                    <a:pt x="3600" y="420"/>
                  </a:lnTo>
                  <a:lnTo>
                    <a:pt x="3680" y="410"/>
                  </a:lnTo>
                  <a:lnTo>
                    <a:pt x="3750" y="180"/>
                  </a:lnTo>
                  <a:lnTo>
                    <a:pt x="3892" y="6"/>
                  </a:lnTo>
                  <a:lnTo>
                    <a:pt x="3667" y="0"/>
                  </a:lnTo>
                  <a:lnTo>
                    <a:pt x="3498" y="63"/>
                  </a:lnTo>
                  <a:lnTo>
                    <a:pt x="3382" y="198"/>
                  </a:lnTo>
                  <a:lnTo>
                    <a:pt x="3330" y="347"/>
                  </a:lnTo>
                  <a:lnTo>
                    <a:pt x="3202" y="378"/>
                  </a:lnTo>
                  <a:lnTo>
                    <a:pt x="2991" y="630"/>
                  </a:lnTo>
                  <a:lnTo>
                    <a:pt x="2854" y="476"/>
                  </a:lnTo>
                  <a:lnTo>
                    <a:pt x="2682" y="222"/>
                  </a:lnTo>
                  <a:close/>
                </a:path>
              </a:pathLst>
            </a:custGeom>
            <a:solidFill>
              <a:schemeClr val="accent5"/>
            </a:solidFill>
            <a:ln w="19050" cmpd="sng">
              <a:solidFill>
                <a:schemeClr val="accent5"/>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Barlow" panose="00000500000000000000" pitchFamily="2" charset="0"/>
                <a:ea typeface="DengXian" panose="02010600030101010101" pitchFamily="2" charset="-122"/>
              </a:endParaRPr>
            </a:p>
          </p:txBody>
        </p:sp>
        <p:sp>
          <p:nvSpPr>
            <p:cNvPr id="88" name="Freeform 8"/>
            <p:cNvSpPr>
              <a:spLocks/>
            </p:cNvSpPr>
            <p:nvPr/>
          </p:nvSpPr>
          <p:spPr bwMode="auto">
            <a:xfrm>
              <a:off x="5806292" y="6019219"/>
              <a:ext cx="188445" cy="226801"/>
            </a:xfrm>
            <a:custGeom>
              <a:avLst/>
              <a:gdLst/>
              <a:ahLst/>
              <a:cxnLst>
                <a:cxn ang="0">
                  <a:pos x="15" y="136"/>
                </a:cxn>
                <a:cxn ang="0">
                  <a:pos x="0" y="121"/>
                </a:cxn>
                <a:cxn ang="0">
                  <a:pos x="15" y="93"/>
                </a:cxn>
                <a:cxn ang="0">
                  <a:pos x="12" y="73"/>
                </a:cxn>
                <a:cxn ang="0">
                  <a:pos x="27" y="78"/>
                </a:cxn>
                <a:cxn ang="0">
                  <a:pos x="30" y="57"/>
                </a:cxn>
                <a:cxn ang="0">
                  <a:pos x="38" y="39"/>
                </a:cxn>
                <a:cxn ang="0">
                  <a:pos x="20" y="24"/>
                </a:cxn>
                <a:cxn ang="0">
                  <a:pos x="30" y="0"/>
                </a:cxn>
                <a:cxn ang="0">
                  <a:pos x="54" y="0"/>
                </a:cxn>
                <a:cxn ang="0">
                  <a:pos x="83" y="15"/>
                </a:cxn>
                <a:cxn ang="0">
                  <a:pos x="99" y="39"/>
                </a:cxn>
                <a:cxn ang="0">
                  <a:pos x="77" y="40"/>
                </a:cxn>
                <a:cxn ang="0">
                  <a:pos x="63" y="48"/>
                </a:cxn>
                <a:cxn ang="0">
                  <a:pos x="89" y="63"/>
                </a:cxn>
                <a:cxn ang="0">
                  <a:pos x="113" y="63"/>
                </a:cxn>
                <a:cxn ang="0">
                  <a:pos x="113" y="81"/>
                </a:cxn>
                <a:cxn ang="0">
                  <a:pos x="59" y="102"/>
                </a:cxn>
                <a:cxn ang="0">
                  <a:pos x="23" y="112"/>
                </a:cxn>
                <a:cxn ang="0">
                  <a:pos x="15" y="136"/>
                </a:cxn>
              </a:cxnLst>
              <a:rect l="0" t="0" r="r" b="b"/>
              <a:pathLst>
                <a:path w="113" h="136">
                  <a:moveTo>
                    <a:pt x="15" y="136"/>
                  </a:moveTo>
                  <a:lnTo>
                    <a:pt x="0" y="121"/>
                  </a:lnTo>
                  <a:lnTo>
                    <a:pt x="15" y="93"/>
                  </a:lnTo>
                  <a:lnTo>
                    <a:pt x="12" y="73"/>
                  </a:lnTo>
                  <a:lnTo>
                    <a:pt x="27" y="78"/>
                  </a:lnTo>
                  <a:lnTo>
                    <a:pt x="30" y="57"/>
                  </a:lnTo>
                  <a:lnTo>
                    <a:pt x="38" y="39"/>
                  </a:lnTo>
                  <a:lnTo>
                    <a:pt x="20" y="24"/>
                  </a:lnTo>
                  <a:lnTo>
                    <a:pt x="30" y="0"/>
                  </a:lnTo>
                  <a:lnTo>
                    <a:pt x="54" y="0"/>
                  </a:lnTo>
                  <a:lnTo>
                    <a:pt x="83" y="15"/>
                  </a:lnTo>
                  <a:lnTo>
                    <a:pt x="99" y="39"/>
                  </a:lnTo>
                  <a:lnTo>
                    <a:pt x="77" y="40"/>
                  </a:lnTo>
                  <a:lnTo>
                    <a:pt x="63" y="48"/>
                  </a:lnTo>
                  <a:lnTo>
                    <a:pt x="89" y="63"/>
                  </a:lnTo>
                  <a:lnTo>
                    <a:pt x="113" y="63"/>
                  </a:lnTo>
                  <a:lnTo>
                    <a:pt x="113" y="81"/>
                  </a:lnTo>
                  <a:lnTo>
                    <a:pt x="59" y="102"/>
                  </a:lnTo>
                  <a:lnTo>
                    <a:pt x="23" y="112"/>
                  </a:lnTo>
                  <a:lnTo>
                    <a:pt x="15" y="136"/>
                  </a:lnTo>
                  <a:close/>
                </a:path>
              </a:pathLst>
            </a:custGeom>
            <a:solidFill>
              <a:srgbClr val="7F294A"/>
            </a:solidFill>
            <a:ln w="6350" cmpd="sng">
              <a:solidFill>
                <a:srgbClr val="7F294A"/>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Barlow" panose="00000500000000000000" pitchFamily="2" charset="0"/>
                <a:ea typeface="DengXian" panose="02010600030101010101" pitchFamily="2" charset="-122"/>
              </a:endParaRPr>
            </a:p>
          </p:txBody>
        </p:sp>
        <p:sp>
          <p:nvSpPr>
            <p:cNvPr id="92" name="Freeform 9"/>
            <p:cNvSpPr>
              <a:spLocks/>
            </p:cNvSpPr>
            <p:nvPr/>
          </p:nvSpPr>
          <p:spPr bwMode="auto">
            <a:xfrm>
              <a:off x="7177102" y="1143000"/>
              <a:ext cx="638711" cy="795471"/>
            </a:xfrm>
            <a:custGeom>
              <a:avLst/>
              <a:gdLst/>
              <a:ahLst/>
              <a:cxnLst>
                <a:cxn ang="0">
                  <a:pos x="27" y="30"/>
                </a:cxn>
                <a:cxn ang="0">
                  <a:pos x="77" y="113"/>
                </a:cxn>
                <a:cxn ang="0">
                  <a:pos x="98" y="170"/>
                </a:cxn>
                <a:cxn ang="0">
                  <a:pos x="86" y="206"/>
                </a:cxn>
                <a:cxn ang="0">
                  <a:pos x="101" y="225"/>
                </a:cxn>
                <a:cxn ang="0">
                  <a:pos x="131" y="252"/>
                </a:cxn>
                <a:cxn ang="0">
                  <a:pos x="170" y="204"/>
                </a:cxn>
                <a:cxn ang="0">
                  <a:pos x="167" y="239"/>
                </a:cxn>
                <a:cxn ang="0">
                  <a:pos x="186" y="338"/>
                </a:cxn>
                <a:cxn ang="0">
                  <a:pos x="264" y="446"/>
                </a:cxn>
                <a:cxn ang="0">
                  <a:pos x="291" y="455"/>
                </a:cxn>
                <a:cxn ang="0">
                  <a:pos x="305" y="440"/>
                </a:cxn>
                <a:cxn ang="0">
                  <a:pos x="327" y="419"/>
                </a:cxn>
                <a:cxn ang="0">
                  <a:pos x="338" y="450"/>
                </a:cxn>
                <a:cxn ang="0">
                  <a:pos x="375" y="393"/>
                </a:cxn>
                <a:cxn ang="0">
                  <a:pos x="342" y="339"/>
                </a:cxn>
                <a:cxn ang="0">
                  <a:pos x="324" y="321"/>
                </a:cxn>
                <a:cxn ang="0">
                  <a:pos x="368" y="351"/>
                </a:cxn>
                <a:cxn ang="0">
                  <a:pos x="366" y="321"/>
                </a:cxn>
                <a:cxn ang="0">
                  <a:pos x="350" y="239"/>
                </a:cxn>
                <a:cxn ang="0">
                  <a:pos x="323" y="213"/>
                </a:cxn>
                <a:cxn ang="0">
                  <a:pos x="318" y="183"/>
                </a:cxn>
                <a:cxn ang="0">
                  <a:pos x="296" y="204"/>
                </a:cxn>
                <a:cxn ang="0">
                  <a:pos x="282" y="200"/>
                </a:cxn>
                <a:cxn ang="0">
                  <a:pos x="266" y="185"/>
                </a:cxn>
                <a:cxn ang="0">
                  <a:pos x="255" y="162"/>
                </a:cxn>
                <a:cxn ang="0">
                  <a:pos x="212" y="167"/>
                </a:cxn>
                <a:cxn ang="0">
                  <a:pos x="195" y="131"/>
                </a:cxn>
                <a:cxn ang="0">
                  <a:pos x="158" y="137"/>
                </a:cxn>
                <a:cxn ang="0">
                  <a:pos x="162" y="98"/>
                </a:cxn>
                <a:cxn ang="0">
                  <a:pos x="132" y="117"/>
                </a:cxn>
                <a:cxn ang="0">
                  <a:pos x="114" y="135"/>
                </a:cxn>
                <a:cxn ang="0">
                  <a:pos x="90" y="93"/>
                </a:cxn>
                <a:cxn ang="0">
                  <a:pos x="83" y="63"/>
                </a:cxn>
                <a:cxn ang="0">
                  <a:pos x="60" y="33"/>
                </a:cxn>
                <a:cxn ang="0">
                  <a:pos x="78" y="24"/>
                </a:cxn>
                <a:cxn ang="0">
                  <a:pos x="69" y="6"/>
                </a:cxn>
                <a:cxn ang="0">
                  <a:pos x="38" y="9"/>
                </a:cxn>
                <a:cxn ang="0">
                  <a:pos x="0" y="11"/>
                </a:cxn>
              </a:cxnLst>
              <a:rect l="0" t="0" r="r" b="b"/>
              <a:pathLst>
                <a:path w="383" h="477">
                  <a:moveTo>
                    <a:pt x="6" y="23"/>
                  </a:moveTo>
                  <a:lnTo>
                    <a:pt x="27" y="30"/>
                  </a:lnTo>
                  <a:lnTo>
                    <a:pt x="54" y="78"/>
                  </a:lnTo>
                  <a:lnTo>
                    <a:pt x="77" y="113"/>
                  </a:lnTo>
                  <a:lnTo>
                    <a:pt x="95" y="138"/>
                  </a:lnTo>
                  <a:lnTo>
                    <a:pt x="98" y="170"/>
                  </a:lnTo>
                  <a:lnTo>
                    <a:pt x="83" y="174"/>
                  </a:lnTo>
                  <a:lnTo>
                    <a:pt x="86" y="206"/>
                  </a:lnTo>
                  <a:lnTo>
                    <a:pt x="104" y="203"/>
                  </a:lnTo>
                  <a:lnTo>
                    <a:pt x="101" y="225"/>
                  </a:lnTo>
                  <a:lnTo>
                    <a:pt x="117" y="227"/>
                  </a:lnTo>
                  <a:lnTo>
                    <a:pt x="131" y="252"/>
                  </a:lnTo>
                  <a:lnTo>
                    <a:pt x="162" y="221"/>
                  </a:lnTo>
                  <a:lnTo>
                    <a:pt x="170" y="204"/>
                  </a:lnTo>
                  <a:lnTo>
                    <a:pt x="194" y="221"/>
                  </a:lnTo>
                  <a:lnTo>
                    <a:pt x="167" y="239"/>
                  </a:lnTo>
                  <a:lnTo>
                    <a:pt x="143" y="269"/>
                  </a:lnTo>
                  <a:lnTo>
                    <a:pt x="186" y="338"/>
                  </a:lnTo>
                  <a:lnTo>
                    <a:pt x="249" y="416"/>
                  </a:lnTo>
                  <a:lnTo>
                    <a:pt x="264" y="446"/>
                  </a:lnTo>
                  <a:lnTo>
                    <a:pt x="273" y="477"/>
                  </a:lnTo>
                  <a:lnTo>
                    <a:pt x="291" y="455"/>
                  </a:lnTo>
                  <a:lnTo>
                    <a:pt x="260" y="410"/>
                  </a:lnTo>
                  <a:lnTo>
                    <a:pt x="305" y="440"/>
                  </a:lnTo>
                  <a:lnTo>
                    <a:pt x="303" y="417"/>
                  </a:lnTo>
                  <a:lnTo>
                    <a:pt x="327" y="419"/>
                  </a:lnTo>
                  <a:lnTo>
                    <a:pt x="321" y="440"/>
                  </a:lnTo>
                  <a:lnTo>
                    <a:pt x="338" y="450"/>
                  </a:lnTo>
                  <a:lnTo>
                    <a:pt x="383" y="414"/>
                  </a:lnTo>
                  <a:lnTo>
                    <a:pt x="375" y="393"/>
                  </a:lnTo>
                  <a:lnTo>
                    <a:pt x="357" y="381"/>
                  </a:lnTo>
                  <a:lnTo>
                    <a:pt x="342" y="339"/>
                  </a:lnTo>
                  <a:lnTo>
                    <a:pt x="324" y="338"/>
                  </a:lnTo>
                  <a:lnTo>
                    <a:pt x="324" y="321"/>
                  </a:lnTo>
                  <a:lnTo>
                    <a:pt x="357" y="335"/>
                  </a:lnTo>
                  <a:lnTo>
                    <a:pt x="368" y="351"/>
                  </a:lnTo>
                  <a:lnTo>
                    <a:pt x="378" y="338"/>
                  </a:lnTo>
                  <a:lnTo>
                    <a:pt x="366" y="321"/>
                  </a:lnTo>
                  <a:lnTo>
                    <a:pt x="366" y="290"/>
                  </a:lnTo>
                  <a:lnTo>
                    <a:pt x="350" y="239"/>
                  </a:lnTo>
                  <a:lnTo>
                    <a:pt x="336" y="242"/>
                  </a:lnTo>
                  <a:lnTo>
                    <a:pt x="323" y="213"/>
                  </a:lnTo>
                  <a:lnTo>
                    <a:pt x="330" y="189"/>
                  </a:lnTo>
                  <a:lnTo>
                    <a:pt x="318" y="183"/>
                  </a:lnTo>
                  <a:lnTo>
                    <a:pt x="311" y="198"/>
                  </a:lnTo>
                  <a:lnTo>
                    <a:pt x="296" y="204"/>
                  </a:lnTo>
                  <a:lnTo>
                    <a:pt x="290" y="230"/>
                  </a:lnTo>
                  <a:lnTo>
                    <a:pt x="282" y="200"/>
                  </a:lnTo>
                  <a:lnTo>
                    <a:pt x="267" y="195"/>
                  </a:lnTo>
                  <a:lnTo>
                    <a:pt x="266" y="185"/>
                  </a:lnTo>
                  <a:lnTo>
                    <a:pt x="291" y="173"/>
                  </a:lnTo>
                  <a:lnTo>
                    <a:pt x="255" y="162"/>
                  </a:lnTo>
                  <a:lnTo>
                    <a:pt x="239" y="146"/>
                  </a:lnTo>
                  <a:lnTo>
                    <a:pt x="212" y="167"/>
                  </a:lnTo>
                  <a:lnTo>
                    <a:pt x="210" y="143"/>
                  </a:lnTo>
                  <a:lnTo>
                    <a:pt x="195" y="131"/>
                  </a:lnTo>
                  <a:lnTo>
                    <a:pt x="174" y="143"/>
                  </a:lnTo>
                  <a:lnTo>
                    <a:pt x="158" y="137"/>
                  </a:lnTo>
                  <a:lnTo>
                    <a:pt x="152" y="122"/>
                  </a:lnTo>
                  <a:lnTo>
                    <a:pt x="162" y="98"/>
                  </a:lnTo>
                  <a:lnTo>
                    <a:pt x="140" y="96"/>
                  </a:lnTo>
                  <a:lnTo>
                    <a:pt x="132" y="117"/>
                  </a:lnTo>
                  <a:lnTo>
                    <a:pt x="132" y="137"/>
                  </a:lnTo>
                  <a:lnTo>
                    <a:pt x="114" y="135"/>
                  </a:lnTo>
                  <a:lnTo>
                    <a:pt x="116" y="111"/>
                  </a:lnTo>
                  <a:lnTo>
                    <a:pt x="90" y="93"/>
                  </a:lnTo>
                  <a:lnTo>
                    <a:pt x="102" y="81"/>
                  </a:lnTo>
                  <a:lnTo>
                    <a:pt x="83" y="63"/>
                  </a:lnTo>
                  <a:lnTo>
                    <a:pt x="75" y="44"/>
                  </a:lnTo>
                  <a:lnTo>
                    <a:pt x="60" y="33"/>
                  </a:lnTo>
                  <a:lnTo>
                    <a:pt x="59" y="24"/>
                  </a:lnTo>
                  <a:lnTo>
                    <a:pt x="78" y="24"/>
                  </a:lnTo>
                  <a:lnTo>
                    <a:pt x="77" y="0"/>
                  </a:lnTo>
                  <a:lnTo>
                    <a:pt x="69" y="6"/>
                  </a:lnTo>
                  <a:lnTo>
                    <a:pt x="50" y="2"/>
                  </a:lnTo>
                  <a:lnTo>
                    <a:pt x="38" y="9"/>
                  </a:lnTo>
                  <a:lnTo>
                    <a:pt x="12" y="6"/>
                  </a:lnTo>
                  <a:lnTo>
                    <a:pt x="0" y="11"/>
                  </a:lnTo>
                  <a:lnTo>
                    <a:pt x="6" y="23"/>
                  </a:lnTo>
                  <a:close/>
                </a:path>
              </a:pathLst>
            </a:custGeom>
            <a:solidFill>
              <a:schemeClr val="accent6">
                <a:lumMod val="75000"/>
              </a:schemeClr>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Barlow" panose="00000500000000000000" pitchFamily="2" charset="0"/>
                <a:ea typeface="DengXian" panose="02010600030101010101" pitchFamily="2" charset="-122"/>
              </a:endParaRPr>
            </a:p>
          </p:txBody>
        </p:sp>
        <p:sp>
          <p:nvSpPr>
            <p:cNvPr id="118" name="Freeform 11"/>
            <p:cNvSpPr>
              <a:spLocks/>
            </p:cNvSpPr>
            <p:nvPr/>
          </p:nvSpPr>
          <p:spPr bwMode="auto">
            <a:xfrm>
              <a:off x="7777460" y="1971821"/>
              <a:ext cx="595351" cy="1120663"/>
            </a:xfrm>
            <a:custGeom>
              <a:avLst/>
              <a:gdLst/>
              <a:ahLst/>
              <a:cxnLst>
                <a:cxn ang="0">
                  <a:pos x="150" y="1055"/>
                </a:cxn>
                <a:cxn ang="0">
                  <a:pos x="240" y="1505"/>
                </a:cxn>
                <a:cxn ang="0">
                  <a:pos x="165" y="1605"/>
                </a:cxn>
                <a:cxn ang="0">
                  <a:pos x="295" y="1746"/>
                </a:cxn>
                <a:cxn ang="0">
                  <a:pos x="310" y="1911"/>
                </a:cxn>
                <a:cxn ang="0">
                  <a:pos x="130" y="1941"/>
                </a:cxn>
                <a:cxn ang="0">
                  <a:pos x="15" y="2301"/>
                </a:cxn>
                <a:cxn ang="0">
                  <a:pos x="205" y="2674"/>
                </a:cxn>
                <a:cxn ang="0">
                  <a:pos x="414" y="2524"/>
                </a:cxn>
                <a:cxn ang="0">
                  <a:pos x="805" y="2389"/>
                </a:cxn>
                <a:cxn ang="0">
                  <a:pos x="991" y="2514"/>
                </a:cxn>
                <a:cxn ang="0">
                  <a:pos x="900" y="2811"/>
                </a:cxn>
                <a:cxn ang="0">
                  <a:pos x="960" y="2976"/>
                </a:cxn>
                <a:cxn ang="0">
                  <a:pos x="910" y="3361"/>
                </a:cxn>
                <a:cxn ang="0">
                  <a:pos x="1360" y="3156"/>
                </a:cxn>
                <a:cxn ang="0">
                  <a:pos x="1555" y="2881"/>
                </a:cxn>
                <a:cxn ang="0">
                  <a:pos x="1750" y="2541"/>
                </a:cxn>
                <a:cxn ang="0">
                  <a:pos x="1590" y="2106"/>
                </a:cxn>
                <a:cxn ang="0">
                  <a:pos x="1390" y="1836"/>
                </a:cxn>
                <a:cxn ang="0">
                  <a:pos x="1180" y="1355"/>
                </a:cxn>
                <a:cxn ang="0">
                  <a:pos x="1315" y="1085"/>
                </a:cxn>
                <a:cxn ang="0">
                  <a:pos x="1240" y="900"/>
                </a:cxn>
                <a:cxn ang="0">
                  <a:pos x="1260" y="525"/>
                </a:cxn>
                <a:cxn ang="0">
                  <a:pos x="1075" y="485"/>
                </a:cxn>
                <a:cxn ang="0">
                  <a:pos x="1215" y="320"/>
                </a:cxn>
                <a:cxn ang="0">
                  <a:pos x="745" y="0"/>
                </a:cxn>
                <a:cxn ang="0">
                  <a:pos x="805" y="470"/>
                </a:cxn>
                <a:cxn ang="0">
                  <a:pos x="870" y="780"/>
                </a:cxn>
                <a:cxn ang="0">
                  <a:pos x="745" y="870"/>
                </a:cxn>
                <a:cxn ang="0">
                  <a:pos x="453" y="799"/>
                </a:cxn>
                <a:cxn ang="0">
                  <a:pos x="210" y="829"/>
                </a:cxn>
                <a:cxn ang="0">
                  <a:pos x="75" y="695"/>
                </a:cxn>
              </a:cxnLst>
              <a:rect l="0" t="0" r="r" b="b"/>
              <a:pathLst>
                <a:path w="1785" h="3361">
                  <a:moveTo>
                    <a:pt x="0" y="725"/>
                  </a:moveTo>
                  <a:lnTo>
                    <a:pt x="150" y="1055"/>
                  </a:lnTo>
                  <a:lnTo>
                    <a:pt x="190" y="1250"/>
                  </a:lnTo>
                  <a:lnTo>
                    <a:pt x="240" y="1505"/>
                  </a:lnTo>
                  <a:lnTo>
                    <a:pt x="355" y="1530"/>
                  </a:lnTo>
                  <a:lnTo>
                    <a:pt x="165" y="1605"/>
                  </a:lnTo>
                  <a:lnTo>
                    <a:pt x="175" y="1761"/>
                  </a:lnTo>
                  <a:lnTo>
                    <a:pt x="295" y="1746"/>
                  </a:lnTo>
                  <a:lnTo>
                    <a:pt x="160" y="1861"/>
                  </a:lnTo>
                  <a:lnTo>
                    <a:pt x="310" y="1911"/>
                  </a:lnTo>
                  <a:lnTo>
                    <a:pt x="280" y="1951"/>
                  </a:lnTo>
                  <a:lnTo>
                    <a:pt x="130" y="1941"/>
                  </a:lnTo>
                  <a:lnTo>
                    <a:pt x="105" y="2151"/>
                  </a:lnTo>
                  <a:lnTo>
                    <a:pt x="15" y="2301"/>
                  </a:lnTo>
                  <a:lnTo>
                    <a:pt x="22" y="2626"/>
                  </a:lnTo>
                  <a:lnTo>
                    <a:pt x="205" y="2674"/>
                  </a:lnTo>
                  <a:lnTo>
                    <a:pt x="345" y="2659"/>
                  </a:lnTo>
                  <a:lnTo>
                    <a:pt x="414" y="2524"/>
                  </a:lnTo>
                  <a:lnTo>
                    <a:pt x="670" y="2481"/>
                  </a:lnTo>
                  <a:lnTo>
                    <a:pt x="805" y="2389"/>
                  </a:lnTo>
                  <a:lnTo>
                    <a:pt x="939" y="2389"/>
                  </a:lnTo>
                  <a:lnTo>
                    <a:pt x="991" y="2514"/>
                  </a:lnTo>
                  <a:lnTo>
                    <a:pt x="895" y="2601"/>
                  </a:lnTo>
                  <a:lnTo>
                    <a:pt x="900" y="2811"/>
                  </a:lnTo>
                  <a:lnTo>
                    <a:pt x="900" y="2941"/>
                  </a:lnTo>
                  <a:lnTo>
                    <a:pt x="960" y="2976"/>
                  </a:lnTo>
                  <a:lnTo>
                    <a:pt x="925" y="3141"/>
                  </a:lnTo>
                  <a:lnTo>
                    <a:pt x="910" y="3361"/>
                  </a:lnTo>
                  <a:lnTo>
                    <a:pt x="1060" y="3351"/>
                  </a:lnTo>
                  <a:lnTo>
                    <a:pt x="1360" y="3156"/>
                  </a:lnTo>
                  <a:lnTo>
                    <a:pt x="1588" y="2991"/>
                  </a:lnTo>
                  <a:lnTo>
                    <a:pt x="1555" y="2881"/>
                  </a:lnTo>
                  <a:lnTo>
                    <a:pt x="1615" y="2706"/>
                  </a:lnTo>
                  <a:lnTo>
                    <a:pt x="1750" y="2541"/>
                  </a:lnTo>
                  <a:lnTo>
                    <a:pt x="1785" y="2311"/>
                  </a:lnTo>
                  <a:lnTo>
                    <a:pt x="1590" y="2106"/>
                  </a:lnTo>
                  <a:lnTo>
                    <a:pt x="1435" y="2031"/>
                  </a:lnTo>
                  <a:lnTo>
                    <a:pt x="1390" y="1836"/>
                  </a:lnTo>
                  <a:lnTo>
                    <a:pt x="1290" y="1550"/>
                  </a:lnTo>
                  <a:lnTo>
                    <a:pt x="1180" y="1355"/>
                  </a:lnTo>
                  <a:lnTo>
                    <a:pt x="1195" y="1215"/>
                  </a:lnTo>
                  <a:lnTo>
                    <a:pt x="1315" y="1085"/>
                  </a:lnTo>
                  <a:lnTo>
                    <a:pt x="1315" y="965"/>
                  </a:lnTo>
                  <a:lnTo>
                    <a:pt x="1240" y="900"/>
                  </a:lnTo>
                  <a:lnTo>
                    <a:pt x="1230" y="690"/>
                  </a:lnTo>
                  <a:lnTo>
                    <a:pt x="1260" y="525"/>
                  </a:lnTo>
                  <a:lnTo>
                    <a:pt x="1170" y="450"/>
                  </a:lnTo>
                  <a:lnTo>
                    <a:pt x="1075" y="485"/>
                  </a:lnTo>
                  <a:lnTo>
                    <a:pt x="1065" y="465"/>
                  </a:lnTo>
                  <a:lnTo>
                    <a:pt x="1215" y="320"/>
                  </a:lnTo>
                  <a:lnTo>
                    <a:pt x="915" y="65"/>
                  </a:lnTo>
                  <a:lnTo>
                    <a:pt x="745" y="0"/>
                  </a:lnTo>
                  <a:lnTo>
                    <a:pt x="810" y="285"/>
                  </a:lnTo>
                  <a:lnTo>
                    <a:pt x="805" y="470"/>
                  </a:lnTo>
                  <a:lnTo>
                    <a:pt x="885" y="570"/>
                  </a:lnTo>
                  <a:lnTo>
                    <a:pt x="870" y="780"/>
                  </a:lnTo>
                  <a:lnTo>
                    <a:pt x="945" y="885"/>
                  </a:lnTo>
                  <a:lnTo>
                    <a:pt x="745" y="870"/>
                  </a:lnTo>
                  <a:lnTo>
                    <a:pt x="693" y="739"/>
                  </a:lnTo>
                  <a:lnTo>
                    <a:pt x="453" y="799"/>
                  </a:lnTo>
                  <a:lnTo>
                    <a:pt x="195" y="904"/>
                  </a:lnTo>
                  <a:lnTo>
                    <a:pt x="210" y="829"/>
                  </a:lnTo>
                  <a:lnTo>
                    <a:pt x="142" y="798"/>
                  </a:lnTo>
                  <a:lnTo>
                    <a:pt x="75" y="695"/>
                  </a:lnTo>
                  <a:lnTo>
                    <a:pt x="0" y="725"/>
                  </a:lnTo>
                  <a:close/>
                </a:path>
              </a:pathLst>
            </a:custGeom>
            <a:solidFill>
              <a:schemeClr val="accent2"/>
            </a:solidFill>
            <a:ln w="6350" cmpd="sng">
              <a:solidFill>
                <a:schemeClr val="accent2"/>
              </a:solidFill>
              <a:prstDash val="solid"/>
              <a:round/>
              <a:headEnd/>
              <a:tailEnd/>
            </a:ln>
            <a:effectLst/>
          </p:spPr>
          <p:txBody>
            <a:bodyPr lIns="91405" tIns="45703" rIns="91405" bIns="4570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Barlow" panose="00000500000000000000" pitchFamily="2" charset="0"/>
                <a:ea typeface="DengXian" panose="02010600030101010101" pitchFamily="2" charset="-122"/>
              </a:endParaRPr>
            </a:p>
          </p:txBody>
        </p:sp>
        <p:sp>
          <p:nvSpPr>
            <p:cNvPr id="131" name="Freeform 12"/>
            <p:cNvSpPr>
              <a:spLocks/>
            </p:cNvSpPr>
            <p:nvPr/>
          </p:nvSpPr>
          <p:spPr bwMode="auto">
            <a:xfrm>
              <a:off x="8171024" y="2360385"/>
              <a:ext cx="700415" cy="612029"/>
            </a:xfrm>
            <a:custGeom>
              <a:avLst/>
              <a:gdLst/>
              <a:ahLst/>
              <a:cxnLst>
                <a:cxn ang="0">
                  <a:pos x="2056" y="246"/>
                </a:cxn>
                <a:cxn ang="0">
                  <a:pos x="2101" y="487"/>
                </a:cxn>
                <a:cxn ang="0">
                  <a:pos x="1911" y="850"/>
                </a:cxn>
                <a:cxn ang="0">
                  <a:pos x="1785" y="771"/>
                </a:cxn>
                <a:cxn ang="0">
                  <a:pos x="1371" y="1210"/>
                </a:cxn>
                <a:cxn ang="0">
                  <a:pos x="1180" y="1444"/>
                </a:cxn>
                <a:cxn ang="0">
                  <a:pos x="1042" y="1527"/>
                </a:cxn>
                <a:cxn ang="0">
                  <a:pos x="931" y="1481"/>
                </a:cxn>
                <a:cxn ang="0">
                  <a:pos x="846" y="1521"/>
                </a:cxn>
                <a:cxn ang="0">
                  <a:pos x="796" y="1691"/>
                </a:cxn>
                <a:cxn ang="0">
                  <a:pos x="696" y="1721"/>
                </a:cxn>
                <a:cxn ang="0">
                  <a:pos x="676" y="1611"/>
                </a:cxn>
                <a:cxn ang="0">
                  <a:pos x="561" y="1631"/>
                </a:cxn>
                <a:cxn ang="0">
                  <a:pos x="546" y="1746"/>
                </a:cxn>
                <a:cxn ang="0">
                  <a:pos x="556" y="1836"/>
                </a:cxn>
                <a:cxn ang="0">
                  <a:pos x="411" y="1826"/>
                </a:cxn>
                <a:cxn ang="0">
                  <a:pos x="376" y="1721"/>
                </a:cxn>
                <a:cxn ang="0">
                  <a:pos x="433" y="1545"/>
                </a:cxn>
                <a:cxn ang="0">
                  <a:pos x="568" y="1384"/>
                </a:cxn>
                <a:cxn ang="0">
                  <a:pos x="606" y="1147"/>
                </a:cxn>
                <a:cxn ang="0">
                  <a:pos x="411" y="941"/>
                </a:cxn>
                <a:cxn ang="0">
                  <a:pos x="256" y="866"/>
                </a:cxn>
                <a:cxn ang="0">
                  <a:pos x="213" y="676"/>
                </a:cxn>
                <a:cxn ang="0">
                  <a:pos x="111" y="387"/>
                </a:cxn>
                <a:cxn ang="0">
                  <a:pos x="0" y="193"/>
                </a:cxn>
                <a:cxn ang="0">
                  <a:pos x="15" y="54"/>
                </a:cxn>
                <a:cxn ang="0">
                  <a:pos x="66" y="0"/>
                </a:cxn>
                <a:cxn ang="0">
                  <a:pos x="216" y="216"/>
                </a:cxn>
                <a:cxn ang="0">
                  <a:pos x="381" y="261"/>
                </a:cxn>
                <a:cxn ang="0">
                  <a:pos x="571" y="366"/>
                </a:cxn>
                <a:cxn ang="0">
                  <a:pos x="1141" y="621"/>
                </a:cxn>
                <a:cxn ang="0">
                  <a:pos x="1176" y="696"/>
                </a:cxn>
                <a:cxn ang="0">
                  <a:pos x="1291" y="666"/>
                </a:cxn>
                <a:cxn ang="0">
                  <a:pos x="1476" y="671"/>
                </a:cxn>
                <a:cxn ang="0">
                  <a:pos x="1681" y="386"/>
                </a:cxn>
                <a:cxn ang="0">
                  <a:pos x="1896" y="306"/>
                </a:cxn>
                <a:cxn ang="0">
                  <a:pos x="1996" y="206"/>
                </a:cxn>
                <a:cxn ang="0">
                  <a:pos x="2056" y="246"/>
                </a:cxn>
              </a:cxnLst>
              <a:rect l="0" t="0" r="r" b="b"/>
              <a:pathLst>
                <a:path w="2101" h="1836">
                  <a:moveTo>
                    <a:pt x="2056" y="246"/>
                  </a:moveTo>
                  <a:lnTo>
                    <a:pt x="2101" y="487"/>
                  </a:lnTo>
                  <a:lnTo>
                    <a:pt x="1911" y="850"/>
                  </a:lnTo>
                  <a:lnTo>
                    <a:pt x="1785" y="771"/>
                  </a:lnTo>
                  <a:lnTo>
                    <a:pt x="1371" y="1210"/>
                  </a:lnTo>
                  <a:lnTo>
                    <a:pt x="1180" y="1444"/>
                  </a:lnTo>
                  <a:lnTo>
                    <a:pt x="1042" y="1527"/>
                  </a:lnTo>
                  <a:lnTo>
                    <a:pt x="931" y="1481"/>
                  </a:lnTo>
                  <a:lnTo>
                    <a:pt x="846" y="1521"/>
                  </a:lnTo>
                  <a:lnTo>
                    <a:pt x="796" y="1691"/>
                  </a:lnTo>
                  <a:lnTo>
                    <a:pt x="696" y="1721"/>
                  </a:lnTo>
                  <a:lnTo>
                    <a:pt x="676" y="1611"/>
                  </a:lnTo>
                  <a:lnTo>
                    <a:pt x="561" y="1631"/>
                  </a:lnTo>
                  <a:lnTo>
                    <a:pt x="546" y="1746"/>
                  </a:lnTo>
                  <a:lnTo>
                    <a:pt x="556" y="1836"/>
                  </a:lnTo>
                  <a:lnTo>
                    <a:pt x="411" y="1826"/>
                  </a:lnTo>
                  <a:lnTo>
                    <a:pt x="376" y="1721"/>
                  </a:lnTo>
                  <a:lnTo>
                    <a:pt x="433" y="1545"/>
                  </a:lnTo>
                  <a:lnTo>
                    <a:pt x="568" y="1384"/>
                  </a:lnTo>
                  <a:lnTo>
                    <a:pt x="606" y="1147"/>
                  </a:lnTo>
                  <a:lnTo>
                    <a:pt x="411" y="941"/>
                  </a:lnTo>
                  <a:lnTo>
                    <a:pt x="256" y="866"/>
                  </a:lnTo>
                  <a:lnTo>
                    <a:pt x="213" y="676"/>
                  </a:lnTo>
                  <a:lnTo>
                    <a:pt x="111" y="387"/>
                  </a:lnTo>
                  <a:lnTo>
                    <a:pt x="0" y="193"/>
                  </a:lnTo>
                  <a:lnTo>
                    <a:pt x="15" y="54"/>
                  </a:lnTo>
                  <a:lnTo>
                    <a:pt x="66" y="0"/>
                  </a:lnTo>
                  <a:lnTo>
                    <a:pt x="216" y="216"/>
                  </a:lnTo>
                  <a:lnTo>
                    <a:pt x="381" y="261"/>
                  </a:lnTo>
                  <a:lnTo>
                    <a:pt x="571" y="366"/>
                  </a:lnTo>
                  <a:lnTo>
                    <a:pt x="1141" y="621"/>
                  </a:lnTo>
                  <a:lnTo>
                    <a:pt x="1176" y="696"/>
                  </a:lnTo>
                  <a:lnTo>
                    <a:pt x="1291" y="666"/>
                  </a:lnTo>
                  <a:lnTo>
                    <a:pt x="1476" y="671"/>
                  </a:lnTo>
                  <a:lnTo>
                    <a:pt x="1681" y="386"/>
                  </a:lnTo>
                  <a:lnTo>
                    <a:pt x="1896" y="306"/>
                  </a:lnTo>
                  <a:lnTo>
                    <a:pt x="1996" y="206"/>
                  </a:lnTo>
                  <a:lnTo>
                    <a:pt x="2056" y="246"/>
                  </a:lnTo>
                  <a:close/>
                </a:path>
              </a:pathLst>
            </a:custGeom>
            <a:solidFill>
              <a:schemeClr val="accent2"/>
            </a:solidFill>
            <a:ln w="6350" cmpd="sng">
              <a:solidFill>
                <a:schemeClr val="accent2"/>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Barlow" panose="00000500000000000000" pitchFamily="2" charset="0"/>
                <a:ea typeface="DengXian" panose="02010600030101010101" pitchFamily="2" charset="-122"/>
              </a:endParaRPr>
            </a:p>
          </p:txBody>
        </p:sp>
        <p:sp>
          <p:nvSpPr>
            <p:cNvPr id="132" name="Freeform 13"/>
            <p:cNvSpPr>
              <a:spLocks/>
            </p:cNvSpPr>
            <p:nvPr/>
          </p:nvSpPr>
          <p:spPr bwMode="auto">
            <a:xfrm>
              <a:off x="7807475" y="2768962"/>
              <a:ext cx="518640" cy="903868"/>
            </a:xfrm>
            <a:custGeom>
              <a:avLst/>
              <a:gdLst/>
              <a:ahLst/>
              <a:cxnLst>
                <a:cxn ang="0">
                  <a:pos x="339" y="2596"/>
                </a:cxn>
                <a:cxn ang="0">
                  <a:pos x="429" y="2641"/>
                </a:cxn>
                <a:cxn ang="0">
                  <a:pos x="669" y="2641"/>
                </a:cxn>
                <a:cxn ang="0">
                  <a:pos x="884" y="2642"/>
                </a:cxn>
                <a:cxn ang="0">
                  <a:pos x="998" y="2711"/>
                </a:cxn>
                <a:cxn ang="0">
                  <a:pos x="1136" y="2621"/>
                </a:cxn>
                <a:cxn ang="0">
                  <a:pos x="1391" y="2656"/>
                </a:cxn>
                <a:cxn ang="0">
                  <a:pos x="1514" y="2491"/>
                </a:cxn>
                <a:cxn ang="0">
                  <a:pos x="1554" y="2371"/>
                </a:cxn>
                <a:cxn ang="0">
                  <a:pos x="1469" y="2221"/>
                </a:cxn>
                <a:cxn ang="0">
                  <a:pos x="1509" y="1991"/>
                </a:cxn>
                <a:cxn ang="0">
                  <a:pos x="1304" y="1771"/>
                </a:cxn>
                <a:cxn ang="0">
                  <a:pos x="1344" y="1481"/>
                </a:cxn>
                <a:cxn ang="0">
                  <a:pos x="1329" y="1202"/>
                </a:cxn>
                <a:cxn ang="0">
                  <a:pos x="1269" y="765"/>
                </a:cxn>
                <a:cxn ang="0">
                  <a:pos x="971" y="961"/>
                </a:cxn>
                <a:cxn ang="0">
                  <a:pos x="819" y="970"/>
                </a:cxn>
                <a:cxn ang="0">
                  <a:pos x="833" y="758"/>
                </a:cxn>
                <a:cxn ang="0">
                  <a:pos x="870" y="587"/>
                </a:cxn>
                <a:cxn ang="0">
                  <a:pos x="809" y="551"/>
                </a:cxn>
                <a:cxn ang="0">
                  <a:pos x="807" y="389"/>
                </a:cxn>
                <a:cxn ang="0">
                  <a:pos x="804" y="214"/>
                </a:cxn>
                <a:cxn ang="0">
                  <a:pos x="899" y="124"/>
                </a:cxn>
                <a:cxn ang="0">
                  <a:pos x="849" y="0"/>
                </a:cxn>
                <a:cxn ang="0">
                  <a:pos x="714" y="0"/>
                </a:cxn>
                <a:cxn ang="0">
                  <a:pos x="579" y="90"/>
                </a:cxn>
                <a:cxn ang="0">
                  <a:pos x="324" y="135"/>
                </a:cxn>
                <a:cxn ang="0">
                  <a:pos x="254" y="270"/>
                </a:cxn>
                <a:cxn ang="0">
                  <a:pos x="114" y="285"/>
                </a:cxn>
                <a:cxn ang="0">
                  <a:pos x="135" y="505"/>
                </a:cxn>
                <a:cxn ang="0">
                  <a:pos x="0" y="748"/>
                </a:cxn>
                <a:cxn ang="0">
                  <a:pos x="39" y="871"/>
                </a:cxn>
                <a:cxn ang="0">
                  <a:pos x="149" y="970"/>
                </a:cxn>
                <a:cxn ang="0">
                  <a:pos x="191" y="1133"/>
                </a:cxn>
                <a:cxn ang="0">
                  <a:pos x="233" y="1333"/>
                </a:cxn>
                <a:cxn ang="0">
                  <a:pos x="165" y="1466"/>
                </a:cxn>
                <a:cxn ang="0">
                  <a:pos x="59" y="1576"/>
                </a:cxn>
                <a:cxn ang="0">
                  <a:pos x="224" y="1646"/>
                </a:cxn>
                <a:cxn ang="0">
                  <a:pos x="354" y="1886"/>
                </a:cxn>
                <a:cxn ang="0">
                  <a:pos x="444" y="2141"/>
                </a:cxn>
                <a:cxn ang="0">
                  <a:pos x="339" y="2596"/>
                </a:cxn>
              </a:cxnLst>
              <a:rect l="0" t="0" r="r" b="b"/>
              <a:pathLst>
                <a:path w="1554" h="2711">
                  <a:moveTo>
                    <a:pt x="339" y="2596"/>
                  </a:moveTo>
                  <a:lnTo>
                    <a:pt x="429" y="2641"/>
                  </a:lnTo>
                  <a:lnTo>
                    <a:pt x="669" y="2641"/>
                  </a:lnTo>
                  <a:lnTo>
                    <a:pt x="884" y="2642"/>
                  </a:lnTo>
                  <a:lnTo>
                    <a:pt x="998" y="2711"/>
                  </a:lnTo>
                  <a:lnTo>
                    <a:pt x="1136" y="2621"/>
                  </a:lnTo>
                  <a:lnTo>
                    <a:pt x="1391" y="2656"/>
                  </a:lnTo>
                  <a:lnTo>
                    <a:pt x="1514" y="2491"/>
                  </a:lnTo>
                  <a:lnTo>
                    <a:pt x="1554" y="2371"/>
                  </a:lnTo>
                  <a:lnTo>
                    <a:pt x="1469" y="2221"/>
                  </a:lnTo>
                  <a:lnTo>
                    <a:pt x="1509" y="1991"/>
                  </a:lnTo>
                  <a:lnTo>
                    <a:pt x="1304" y="1771"/>
                  </a:lnTo>
                  <a:lnTo>
                    <a:pt x="1344" y="1481"/>
                  </a:lnTo>
                  <a:lnTo>
                    <a:pt x="1329" y="1202"/>
                  </a:lnTo>
                  <a:lnTo>
                    <a:pt x="1269" y="765"/>
                  </a:lnTo>
                  <a:lnTo>
                    <a:pt x="971" y="961"/>
                  </a:lnTo>
                  <a:lnTo>
                    <a:pt x="819" y="970"/>
                  </a:lnTo>
                  <a:lnTo>
                    <a:pt x="833" y="758"/>
                  </a:lnTo>
                  <a:lnTo>
                    <a:pt x="870" y="587"/>
                  </a:lnTo>
                  <a:lnTo>
                    <a:pt x="809" y="551"/>
                  </a:lnTo>
                  <a:lnTo>
                    <a:pt x="807" y="389"/>
                  </a:lnTo>
                  <a:lnTo>
                    <a:pt x="804" y="214"/>
                  </a:lnTo>
                  <a:lnTo>
                    <a:pt x="899" y="124"/>
                  </a:lnTo>
                  <a:lnTo>
                    <a:pt x="849" y="0"/>
                  </a:lnTo>
                  <a:lnTo>
                    <a:pt x="714" y="0"/>
                  </a:lnTo>
                  <a:lnTo>
                    <a:pt x="579" y="90"/>
                  </a:lnTo>
                  <a:lnTo>
                    <a:pt x="324" y="135"/>
                  </a:lnTo>
                  <a:lnTo>
                    <a:pt x="254" y="270"/>
                  </a:lnTo>
                  <a:lnTo>
                    <a:pt x="114" y="285"/>
                  </a:lnTo>
                  <a:lnTo>
                    <a:pt x="135" y="505"/>
                  </a:lnTo>
                  <a:lnTo>
                    <a:pt x="0" y="748"/>
                  </a:lnTo>
                  <a:lnTo>
                    <a:pt x="39" y="871"/>
                  </a:lnTo>
                  <a:lnTo>
                    <a:pt x="149" y="970"/>
                  </a:lnTo>
                  <a:lnTo>
                    <a:pt x="191" y="1133"/>
                  </a:lnTo>
                  <a:lnTo>
                    <a:pt x="233" y="1333"/>
                  </a:lnTo>
                  <a:lnTo>
                    <a:pt x="165" y="1466"/>
                  </a:lnTo>
                  <a:lnTo>
                    <a:pt x="59" y="1576"/>
                  </a:lnTo>
                  <a:lnTo>
                    <a:pt x="224" y="1646"/>
                  </a:lnTo>
                  <a:lnTo>
                    <a:pt x="354" y="1886"/>
                  </a:lnTo>
                  <a:lnTo>
                    <a:pt x="444" y="2141"/>
                  </a:lnTo>
                  <a:lnTo>
                    <a:pt x="339" y="2596"/>
                  </a:lnTo>
                  <a:close/>
                </a:path>
              </a:pathLst>
            </a:custGeom>
            <a:solidFill>
              <a:srgbClr val="218535"/>
            </a:solidFill>
            <a:ln w="6350" cmpd="sng">
              <a:solidFill>
                <a:srgbClr val="218535"/>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Barlow" panose="00000500000000000000" pitchFamily="2" charset="0"/>
                <a:ea typeface="DengXian" panose="02010600030101010101" pitchFamily="2" charset="-122"/>
              </a:endParaRPr>
            </a:p>
          </p:txBody>
        </p:sp>
        <p:sp>
          <p:nvSpPr>
            <p:cNvPr id="136" name="Freeform 14"/>
            <p:cNvSpPr>
              <a:spLocks/>
            </p:cNvSpPr>
            <p:nvPr/>
          </p:nvSpPr>
          <p:spPr bwMode="auto">
            <a:xfrm>
              <a:off x="7505629" y="2847340"/>
              <a:ext cx="380226" cy="446931"/>
            </a:xfrm>
            <a:custGeom>
              <a:avLst/>
              <a:gdLst/>
              <a:ahLst/>
              <a:cxnLst>
                <a:cxn ang="0">
                  <a:pos x="0" y="118"/>
                </a:cxn>
                <a:cxn ang="0">
                  <a:pos x="9" y="179"/>
                </a:cxn>
                <a:cxn ang="0">
                  <a:pos x="45" y="189"/>
                </a:cxn>
                <a:cxn ang="0">
                  <a:pos x="94" y="213"/>
                </a:cxn>
                <a:cxn ang="0">
                  <a:pos x="145" y="264"/>
                </a:cxn>
                <a:cxn ang="0">
                  <a:pos x="193" y="268"/>
                </a:cxn>
                <a:cxn ang="0">
                  <a:pos x="214" y="246"/>
                </a:cxn>
                <a:cxn ang="0">
                  <a:pos x="228" y="219"/>
                </a:cxn>
                <a:cxn ang="0">
                  <a:pos x="219" y="178"/>
                </a:cxn>
                <a:cxn ang="0">
                  <a:pos x="211" y="147"/>
                </a:cxn>
                <a:cxn ang="0">
                  <a:pos x="189" y="127"/>
                </a:cxn>
                <a:cxn ang="0">
                  <a:pos x="181" y="103"/>
                </a:cxn>
                <a:cxn ang="0">
                  <a:pos x="208" y="55"/>
                </a:cxn>
                <a:cxn ang="0">
                  <a:pos x="204" y="10"/>
                </a:cxn>
                <a:cxn ang="0">
                  <a:pos x="168" y="0"/>
                </a:cxn>
                <a:cxn ang="0">
                  <a:pos x="141" y="37"/>
                </a:cxn>
                <a:cxn ang="0">
                  <a:pos x="117" y="55"/>
                </a:cxn>
                <a:cxn ang="0">
                  <a:pos x="67" y="64"/>
                </a:cxn>
                <a:cxn ang="0">
                  <a:pos x="33" y="87"/>
                </a:cxn>
                <a:cxn ang="0">
                  <a:pos x="0" y="118"/>
                </a:cxn>
              </a:cxnLst>
              <a:rect l="0" t="0" r="r" b="b"/>
              <a:pathLst>
                <a:path w="228" h="268">
                  <a:moveTo>
                    <a:pt x="0" y="118"/>
                  </a:moveTo>
                  <a:lnTo>
                    <a:pt x="9" y="179"/>
                  </a:lnTo>
                  <a:lnTo>
                    <a:pt x="45" y="189"/>
                  </a:lnTo>
                  <a:lnTo>
                    <a:pt x="94" y="213"/>
                  </a:lnTo>
                  <a:lnTo>
                    <a:pt x="145" y="264"/>
                  </a:lnTo>
                  <a:lnTo>
                    <a:pt x="193" y="268"/>
                  </a:lnTo>
                  <a:lnTo>
                    <a:pt x="214" y="246"/>
                  </a:lnTo>
                  <a:lnTo>
                    <a:pt x="228" y="219"/>
                  </a:lnTo>
                  <a:lnTo>
                    <a:pt x="219" y="178"/>
                  </a:lnTo>
                  <a:lnTo>
                    <a:pt x="211" y="147"/>
                  </a:lnTo>
                  <a:lnTo>
                    <a:pt x="189" y="127"/>
                  </a:lnTo>
                  <a:lnTo>
                    <a:pt x="181" y="103"/>
                  </a:lnTo>
                  <a:lnTo>
                    <a:pt x="208" y="55"/>
                  </a:lnTo>
                  <a:lnTo>
                    <a:pt x="204" y="10"/>
                  </a:lnTo>
                  <a:lnTo>
                    <a:pt x="168" y="0"/>
                  </a:lnTo>
                  <a:lnTo>
                    <a:pt x="141" y="37"/>
                  </a:lnTo>
                  <a:lnTo>
                    <a:pt x="117" y="55"/>
                  </a:lnTo>
                  <a:lnTo>
                    <a:pt x="67" y="64"/>
                  </a:lnTo>
                  <a:lnTo>
                    <a:pt x="33" y="87"/>
                  </a:lnTo>
                  <a:lnTo>
                    <a:pt x="0" y="118"/>
                  </a:lnTo>
                  <a:close/>
                </a:path>
              </a:pathLst>
            </a:custGeom>
            <a:solidFill>
              <a:schemeClr val="accent1">
                <a:lumMod val="75000"/>
              </a:schemeClr>
            </a:solidFill>
            <a:ln w="6350" cmpd="sng">
              <a:solidFill>
                <a:schemeClr val="accent1">
                  <a:lumMod val="75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Barlow" panose="00000500000000000000" pitchFamily="2" charset="0"/>
                <a:ea typeface="DengXian" panose="02010600030101010101" pitchFamily="2" charset="-122"/>
              </a:endParaRPr>
            </a:p>
          </p:txBody>
        </p:sp>
        <p:sp>
          <p:nvSpPr>
            <p:cNvPr id="138" name="Freeform 15"/>
            <p:cNvSpPr>
              <a:spLocks/>
            </p:cNvSpPr>
            <p:nvPr/>
          </p:nvSpPr>
          <p:spPr bwMode="auto">
            <a:xfrm>
              <a:off x="8231059" y="2842336"/>
              <a:ext cx="585346" cy="722094"/>
            </a:xfrm>
            <a:custGeom>
              <a:avLst/>
              <a:gdLst/>
              <a:ahLst/>
              <a:cxnLst>
                <a:cxn ang="0">
                  <a:pos x="286" y="2151"/>
                </a:cxn>
                <a:cxn ang="0">
                  <a:pos x="426" y="2166"/>
                </a:cxn>
                <a:cxn ang="0">
                  <a:pos x="556" y="1866"/>
                </a:cxn>
                <a:cxn ang="0">
                  <a:pos x="721" y="1726"/>
                </a:cxn>
                <a:cxn ang="0">
                  <a:pos x="706" y="1551"/>
                </a:cxn>
                <a:cxn ang="0">
                  <a:pos x="876" y="1146"/>
                </a:cxn>
                <a:cxn ang="0">
                  <a:pos x="816" y="1080"/>
                </a:cxn>
                <a:cxn ang="0">
                  <a:pos x="736" y="920"/>
                </a:cxn>
                <a:cxn ang="0">
                  <a:pos x="771" y="800"/>
                </a:cxn>
                <a:cxn ang="0">
                  <a:pos x="876" y="660"/>
                </a:cxn>
                <a:cxn ang="0">
                  <a:pos x="1041" y="545"/>
                </a:cxn>
                <a:cxn ang="0">
                  <a:pos x="1261" y="530"/>
                </a:cxn>
                <a:cxn ang="0">
                  <a:pos x="1476" y="530"/>
                </a:cxn>
                <a:cxn ang="0">
                  <a:pos x="1606" y="540"/>
                </a:cxn>
                <a:cxn ang="0">
                  <a:pos x="1506" y="650"/>
                </a:cxn>
                <a:cxn ang="0">
                  <a:pos x="1636" y="675"/>
                </a:cxn>
                <a:cxn ang="0">
                  <a:pos x="1756" y="605"/>
                </a:cxn>
                <a:cxn ang="0">
                  <a:pos x="1701" y="500"/>
                </a:cxn>
                <a:cxn ang="0">
                  <a:pos x="1666" y="375"/>
                </a:cxn>
                <a:cxn ang="0">
                  <a:pos x="1456" y="320"/>
                </a:cxn>
                <a:cxn ang="0">
                  <a:pos x="1336" y="185"/>
                </a:cxn>
                <a:cxn ang="0">
                  <a:pos x="1261" y="65"/>
                </a:cxn>
                <a:cxn ang="0">
                  <a:pos x="1171" y="30"/>
                </a:cxn>
                <a:cxn ang="0">
                  <a:pos x="996" y="0"/>
                </a:cxn>
                <a:cxn ang="0">
                  <a:pos x="861" y="80"/>
                </a:cxn>
                <a:cxn ang="0">
                  <a:pos x="751" y="35"/>
                </a:cxn>
                <a:cxn ang="0">
                  <a:pos x="666" y="73"/>
                </a:cxn>
                <a:cxn ang="0">
                  <a:pos x="615" y="244"/>
                </a:cxn>
                <a:cxn ang="0">
                  <a:pos x="516" y="274"/>
                </a:cxn>
                <a:cxn ang="0">
                  <a:pos x="496" y="168"/>
                </a:cxn>
                <a:cxn ang="0">
                  <a:pos x="379" y="184"/>
                </a:cxn>
                <a:cxn ang="0">
                  <a:pos x="366" y="310"/>
                </a:cxn>
                <a:cxn ang="0">
                  <a:pos x="375" y="391"/>
                </a:cxn>
                <a:cxn ang="0">
                  <a:pos x="231" y="382"/>
                </a:cxn>
                <a:cxn ang="0">
                  <a:pos x="0" y="547"/>
                </a:cxn>
                <a:cxn ang="0">
                  <a:pos x="61" y="975"/>
                </a:cxn>
                <a:cxn ang="0">
                  <a:pos x="76" y="1266"/>
                </a:cxn>
                <a:cxn ang="0">
                  <a:pos x="36" y="1552"/>
                </a:cxn>
                <a:cxn ang="0">
                  <a:pos x="240" y="1770"/>
                </a:cxn>
                <a:cxn ang="0">
                  <a:pos x="201" y="2004"/>
                </a:cxn>
                <a:cxn ang="0">
                  <a:pos x="286" y="2151"/>
                </a:cxn>
              </a:cxnLst>
              <a:rect l="0" t="0" r="r" b="b"/>
              <a:pathLst>
                <a:path w="1756" h="2166">
                  <a:moveTo>
                    <a:pt x="286" y="2151"/>
                  </a:moveTo>
                  <a:lnTo>
                    <a:pt x="426" y="2166"/>
                  </a:lnTo>
                  <a:lnTo>
                    <a:pt x="556" y="1866"/>
                  </a:lnTo>
                  <a:lnTo>
                    <a:pt x="721" y="1726"/>
                  </a:lnTo>
                  <a:lnTo>
                    <a:pt x="706" y="1551"/>
                  </a:lnTo>
                  <a:lnTo>
                    <a:pt x="876" y="1146"/>
                  </a:lnTo>
                  <a:lnTo>
                    <a:pt x="816" y="1080"/>
                  </a:lnTo>
                  <a:lnTo>
                    <a:pt x="736" y="920"/>
                  </a:lnTo>
                  <a:lnTo>
                    <a:pt x="771" y="800"/>
                  </a:lnTo>
                  <a:lnTo>
                    <a:pt x="876" y="660"/>
                  </a:lnTo>
                  <a:lnTo>
                    <a:pt x="1041" y="545"/>
                  </a:lnTo>
                  <a:lnTo>
                    <a:pt x="1261" y="530"/>
                  </a:lnTo>
                  <a:lnTo>
                    <a:pt x="1476" y="530"/>
                  </a:lnTo>
                  <a:lnTo>
                    <a:pt x="1606" y="540"/>
                  </a:lnTo>
                  <a:lnTo>
                    <a:pt x="1506" y="650"/>
                  </a:lnTo>
                  <a:lnTo>
                    <a:pt x="1636" y="675"/>
                  </a:lnTo>
                  <a:lnTo>
                    <a:pt x="1756" y="605"/>
                  </a:lnTo>
                  <a:lnTo>
                    <a:pt x="1701" y="500"/>
                  </a:lnTo>
                  <a:lnTo>
                    <a:pt x="1666" y="375"/>
                  </a:lnTo>
                  <a:lnTo>
                    <a:pt x="1456" y="320"/>
                  </a:lnTo>
                  <a:lnTo>
                    <a:pt x="1336" y="185"/>
                  </a:lnTo>
                  <a:lnTo>
                    <a:pt x="1261" y="65"/>
                  </a:lnTo>
                  <a:lnTo>
                    <a:pt x="1171" y="30"/>
                  </a:lnTo>
                  <a:lnTo>
                    <a:pt x="996" y="0"/>
                  </a:lnTo>
                  <a:lnTo>
                    <a:pt x="861" y="80"/>
                  </a:lnTo>
                  <a:lnTo>
                    <a:pt x="751" y="35"/>
                  </a:lnTo>
                  <a:lnTo>
                    <a:pt x="666" y="73"/>
                  </a:lnTo>
                  <a:lnTo>
                    <a:pt x="615" y="244"/>
                  </a:lnTo>
                  <a:lnTo>
                    <a:pt x="516" y="274"/>
                  </a:lnTo>
                  <a:lnTo>
                    <a:pt x="496" y="168"/>
                  </a:lnTo>
                  <a:lnTo>
                    <a:pt x="379" y="184"/>
                  </a:lnTo>
                  <a:lnTo>
                    <a:pt x="366" y="310"/>
                  </a:lnTo>
                  <a:lnTo>
                    <a:pt x="375" y="391"/>
                  </a:lnTo>
                  <a:lnTo>
                    <a:pt x="231" y="382"/>
                  </a:lnTo>
                  <a:lnTo>
                    <a:pt x="0" y="547"/>
                  </a:lnTo>
                  <a:lnTo>
                    <a:pt x="61" y="975"/>
                  </a:lnTo>
                  <a:lnTo>
                    <a:pt x="76" y="1266"/>
                  </a:lnTo>
                  <a:lnTo>
                    <a:pt x="36" y="1552"/>
                  </a:lnTo>
                  <a:lnTo>
                    <a:pt x="240" y="1770"/>
                  </a:lnTo>
                  <a:lnTo>
                    <a:pt x="201" y="2004"/>
                  </a:lnTo>
                  <a:lnTo>
                    <a:pt x="286" y="2151"/>
                  </a:lnTo>
                  <a:close/>
                </a:path>
              </a:pathLst>
            </a:custGeom>
            <a:solidFill>
              <a:srgbClr val="00B0F0"/>
            </a:solidFill>
            <a:ln w="6350" cmpd="sng">
              <a:solidFill>
                <a:srgbClr val="00B0F0"/>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Barlow" panose="00000500000000000000" pitchFamily="2" charset="0"/>
                <a:ea typeface="DengXian" panose="02010600030101010101" pitchFamily="2" charset="-122"/>
              </a:endParaRPr>
            </a:p>
          </p:txBody>
        </p:sp>
        <p:sp>
          <p:nvSpPr>
            <p:cNvPr id="141" name="Freeform 16"/>
            <p:cNvSpPr>
              <a:spLocks/>
            </p:cNvSpPr>
            <p:nvPr/>
          </p:nvSpPr>
          <p:spPr bwMode="auto">
            <a:xfrm>
              <a:off x="8564590" y="2433761"/>
              <a:ext cx="438593" cy="533650"/>
            </a:xfrm>
            <a:custGeom>
              <a:avLst/>
              <a:gdLst/>
              <a:ahLst/>
              <a:cxnLst>
                <a:cxn ang="0">
                  <a:pos x="665" y="1598"/>
                </a:cxn>
                <a:cxn ang="0">
                  <a:pos x="456" y="1545"/>
                </a:cxn>
                <a:cxn ang="0">
                  <a:pos x="336" y="1409"/>
                </a:cxn>
                <a:cxn ang="0">
                  <a:pos x="261" y="1291"/>
                </a:cxn>
                <a:cxn ang="0">
                  <a:pos x="168" y="1255"/>
                </a:cxn>
                <a:cxn ang="0">
                  <a:pos x="0" y="1225"/>
                </a:cxn>
                <a:cxn ang="0">
                  <a:pos x="191" y="990"/>
                </a:cxn>
                <a:cxn ang="0">
                  <a:pos x="606" y="550"/>
                </a:cxn>
                <a:cxn ang="0">
                  <a:pos x="731" y="630"/>
                </a:cxn>
                <a:cxn ang="0">
                  <a:pos x="921" y="265"/>
                </a:cxn>
                <a:cxn ang="0">
                  <a:pos x="875" y="25"/>
                </a:cxn>
                <a:cxn ang="0">
                  <a:pos x="971" y="0"/>
                </a:cxn>
                <a:cxn ang="0">
                  <a:pos x="1091" y="0"/>
                </a:cxn>
                <a:cxn ang="0">
                  <a:pos x="1176" y="90"/>
                </a:cxn>
                <a:cxn ang="0">
                  <a:pos x="1271" y="130"/>
                </a:cxn>
                <a:cxn ang="0">
                  <a:pos x="1316" y="250"/>
                </a:cxn>
                <a:cxn ang="0">
                  <a:pos x="1221" y="285"/>
                </a:cxn>
                <a:cxn ang="0">
                  <a:pos x="1136" y="510"/>
                </a:cxn>
                <a:cxn ang="0">
                  <a:pos x="1086" y="820"/>
                </a:cxn>
                <a:cxn ang="0">
                  <a:pos x="1061" y="1135"/>
                </a:cxn>
                <a:cxn ang="0">
                  <a:pos x="951" y="1245"/>
                </a:cxn>
                <a:cxn ang="0">
                  <a:pos x="731" y="1335"/>
                </a:cxn>
                <a:cxn ang="0">
                  <a:pos x="701" y="1410"/>
                </a:cxn>
                <a:cxn ang="0">
                  <a:pos x="665" y="1598"/>
                </a:cxn>
              </a:cxnLst>
              <a:rect l="0" t="0" r="r" b="b"/>
              <a:pathLst>
                <a:path w="1316" h="1598">
                  <a:moveTo>
                    <a:pt x="665" y="1598"/>
                  </a:moveTo>
                  <a:lnTo>
                    <a:pt x="456" y="1545"/>
                  </a:lnTo>
                  <a:lnTo>
                    <a:pt x="336" y="1409"/>
                  </a:lnTo>
                  <a:lnTo>
                    <a:pt x="261" y="1291"/>
                  </a:lnTo>
                  <a:lnTo>
                    <a:pt x="168" y="1255"/>
                  </a:lnTo>
                  <a:lnTo>
                    <a:pt x="0" y="1225"/>
                  </a:lnTo>
                  <a:lnTo>
                    <a:pt x="191" y="990"/>
                  </a:lnTo>
                  <a:lnTo>
                    <a:pt x="606" y="550"/>
                  </a:lnTo>
                  <a:lnTo>
                    <a:pt x="731" y="630"/>
                  </a:lnTo>
                  <a:lnTo>
                    <a:pt x="921" y="265"/>
                  </a:lnTo>
                  <a:lnTo>
                    <a:pt x="875" y="25"/>
                  </a:lnTo>
                  <a:lnTo>
                    <a:pt x="971" y="0"/>
                  </a:lnTo>
                  <a:lnTo>
                    <a:pt x="1091" y="0"/>
                  </a:lnTo>
                  <a:lnTo>
                    <a:pt x="1176" y="90"/>
                  </a:lnTo>
                  <a:lnTo>
                    <a:pt x="1271" y="130"/>
                  </a:lnTo>
                  <a:lnTo>
                    <a:pt x="1316" y="250"/>
                  </a:lnTo>
                  <a:lnTo>
                    <a:pt x="1221" y="285"/>
                  </a:lnTo>
                  <a:lnTo>
                    <a:pt x="1136" y="510"/>
                  </a:lnTo>
                  <a:lnTo>
                    <a:pt x="1086" y="820"/>
                  </a:lnTo>
                  <a:lnTo>
                    <a:pt x="1061" y="1135"/>
                  </a:lnTo>
                  <a:lnTo>
                    <a:pt x="951" y="1245"/>
                  </a:lnTo>
                  <a:lnTo>
                    <a:pt x="731" y="1335"/>
                  </a:lnTo>
                  <a:lnTo>
                    <a:pt x="701" y="1410"/>
                  </a:lnTo>
                  <a:lnTo>
                    <a:pt x="665" y="1598"/>
                  </a:lnTo>
                  <a:close/>
                </a:path>
              </a:pathLst>
            </a:custGeom>
            <a:solidFill>
              <a:srgbClr val="00B0F0"/>
            </a:solidFill>
            <a:ln w="6350" cmpd="sng">
              <a:solidFill>
                <a:srgbClr val="00B0F0"/>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Barlow" panose="00000500000000000000" pitchFamily="2" charset="0"/>
                <a:ea typeface="DengXian" panose="02010600030101010101" pitchFamily="2" charset="-122"/>
              </a:endParaRPr>
            </a:p>
          </p:txBody>
        </p:sp>
        <p:sp>
          <p:nvSpPr>
            <p:cNvPr id="142" name="Freeform 17"/>
            <p:cNvSpPr>
              <a:spLocks/>
            </p:cNvSpPr>
            <p:nvPr/>
          </p:nvSpPr>
          <p:spPr bwMode="auto">
            <a:xfrm>
              <a:off x="7777459" y="3634476"/>
              <a:ext cx="493626" cy="368551"/>
            </a:xfrm>
            <a:custGeom>
              <a:avLst/>
              <a:gdLst/>
              <a:ahLst/>
              <a:cxnLst>
                <a:cxn ang="0">
                  <a:pos x="475" y="1104"/>
                </a:cxn>
                <a:cxn ang="0">
                  <a:pos x="450" y="824"/>
                </a:cxn>
                <a:cxn ang="0">
                  <a:pos x="355" y="804"/>
                </a:cxn>
                <a:cxn ang="0">
                  <a:pos x="180" y="804"/>
                </a:cxn>
                <a:cxn ang="0">
                  <a:pos x="0" y="609"/>
                </a:cxn>
                <a:cxn ang="0">
                  <a:pos x="195" y="429"/>
                </a:cxn>
                <a:cxn ang="0">
                  <a:pos x="430" y="0"/>
                </a:cxn>
                <a:cxn ang="0">
                  <a:pos x="523" y="44"/>
                </a:cxn>
                <a:cxn ang="0">
                  <a:pos x="975" y="44"/>
                </a:cxn>
                <a:cxn ang="0">
                  <a:pos x="1090" y="114"/>
                </a:cxn>
                <a:cxn ang="0">
                  <a:pos x="1230" y="24"/>
                </a:cxn>
                <a:cxn ang="0">
                  <a:pos x="1482" y="60"/>
                </a:cxn>
                <a:cxn ang="0">
                  <a:pos x="1320" y="404"/>
                </a:cxn>
                <a:cxn ang="0">
                  <a:pos x="1105" y="744"/>
                </a:cxn>
                <a:cxn ang="0">
                  <a:pos x="960" y="809"/>
                </a:cxn>
                <a:cxn ang="0">
                  <a:pos x="750" y="969"/>
                </a:cxn>
                <a:cxn ang="0">
                  <a:pos x="475" y="1104"/>
                </a:cxn>
              </a:cxnLst>
              <a:rect l="0" t="0" r="r" b="b"/>
              <a:pathLst>
                <a:path w="1482" h="1104">
                  <a:moveTo>
                    <a:pt x="475" y="1104"/>
                  </a:moveTo>
                  <a:lnTo>
                    <a:pt x="450" y="824"/>
                  </a:lnTo>
                  <a:lnTo>
                    <a:pt x="355" y="804"/>
                  </a:lnTo>
                  <a:lnTo>
                    <a:pt x="180" y="804"/>
                  </a:lnTo>
                  <a:lnTo>
                    <a:pt x="0" y="609"/>
                  </a:lnTo>
                  <a:lnTo>
                    <a:pt x="195" y="429"/>
                  </a:lnTo>
                  <a:lnTo>
                    <a:pt x="430" y="0"/>
                  </a:lnTo>
                  <a:lnTo>
                    <a:pt x="523" y="44"/>
                  </a:lnTo>
                  <a:lnTo>
                    <a:pt x="975" y="44"/>
                  </a:lnTo>
                  <a:lnTo>
                    <a:pt x="1090" y="114"/>
                  </a:lnTo>
                  <a:lnTo>
                    <a:pt x="1230" y="24"/>
                  </a:lnTo>
                  <a:lnTo>
                    <a:pt x="1482" y="60"/>
                  </a:lnTo>
                  <a:lnTo>
                    <a:pt x="1320" y="404"/>
                  </a:lnTo>
                  <a:lnTo>
                    <a:pt x="1105" y="744"/>
                  </a:lnTo>
                  <a:lnTo>
                    <a:pt x="960" y="809"/>
                  </a:lnTo>
                  <a:lnTo>
                    <a:pt x="750" y="969"/>
                  </a:lnTo>
                  <a:lnTo>
                    <a:pt x="475" y="1104"/>
                  </a:lnTo>
                  <a:close/>
                </a:path>
              </a:pathLst>
            </a:custGeom>
            <a:solidFill>
              <a:schemeClr val="accent4"/>
            </a:solidFill>
            <a:ln w="6350" cmpd="sng">
              <a:solidFill>
                <a:srgbClr val="FFFFFF"/>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Barlow" panose="00000500000000000000" pitchFamily="2" charset="0"/>
                <a:ea typeface="DengXian" panose="02010600030101010101" pitchFamily="2" charset="-122"/>
              </a:endParaRPr>
            </a:p>
          </p:txBody>
        </p:sp>
        <p:sp>
          <p:nvSpPr>
            <p:cNvPr id="148" name="Freeform 18"/>
            <p:cNvSpPr>
              <a:spLocks/>
            </p:cNvSpPr>
            <p:nvPr/>
          </p:nvSpPr>
          <p:spPr bwMode="auto">
            <a:xfrm>
              <a:off x="8020936" y="1808391"/>
              <a:ext cx="81714" cy="120071"/>
            </a:xfrm>
            <a:custGeom>
              <a:avLst/>
              <a:gdLst/>
              <a:ahLst/>
              <a:cxnLst>
                <a:cxn ang="0">
                  <a:pos x="43" y="72"/>
                </a:cxn>
                <a:cxn ang="0">
                  <a:pos x="13" y="44"/>
                </a:cxn>
                <a:cxn ang="0">
                  <a:pos x="0" y="30"/>
                </a:cxn>
                <a:cxn ang="0">
                  <a:pos x="6" y="8"/>
                </a:cxn>
                <a:cxn ang="0">
                  <a:pos x="15" y="0"/>
                </a:cxn>
                <a:cxn ang="0">
                  <a:pos x="43" y="30"/>
                </a:cxn>
                <a:cxn ang="0">
                  <a:pos x="36" y="42"/>
                </a:cxn>
                <a:cxn ang="0">
                  <a:pos x="49" y="60"/>
                </a:cxn>
                <a:cxn ang="0">
                  <a:pos x="43" y="72"/>
                </a:cxn>
              </a:cxnLst>
              <a:rect l="0" t="0" r="r" b="b"/>
              <a:pathLst>
                <a:path w="49" h="72">
                  <a:moveTo>
                    <a:pt x="43" y="72"/>
                  </a:moveTo>
                  <a:lnTo>
                    <a:pt x="13" y="44"/>
                  </a:lnTo>
                  <a:lnTo>
                    <a:pt x="0" y="30"/>
                  </a:lnTo>
                  <a:lnTo>
                    <a:pt x="6" y="8"/>
                  </a:lnTo>
                  <a:lnTo>
                    <a:pt x="15" y="0"/>
                  </a:lnTo>
                  <a:lnTo>
                    <a:pt x="43" y="30"/>
                  </a:lnTo>
                  <a:lnTo>
                    <a:pt x="36" y="42"/>
                  </a:lnTo>
                  <a:lnTo>
                    <a:pt x="49" y="60"/>
                  </a:lnTo>
                  <a:lnTo>
                    <a:pt x="43" y="72"/>
                  </a:lnTo>
                  <a:close/>
                </a:path>
              </a:pathLst>
            </a:custGeom>
            <a:solidFill>
              <a:schemeClr val="accent1">
                <a:lumMod val="50000"/>
              </a:schemeClr>
            </a:solidFill>
            <a:ln w="6350" cmpd="sng">
              <a:solidFill>
                <a:schemeClr val="accent1">
                  <a:lumMod val="5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Barlow" panose="00000500000000000000" pitchFamily="2" charset="0"/>
                <a:ea typeface="DengXian" panose="02010600030101010101" pitchFamily="2" charset="-122"/>
              </a:endParaRPr>
            </a:p>
          </p:txBody>
        </p:sp>
        <p:sp>
          <p:nvSpPr>
            <p:cNvPr id="150" name="Freeform 19"/>
            <p:cNvSpPr>
              <a:spLocks/>
            </p:cNvSpPr>
            <p:nvPr/>
          </p:nvSpPr>
          <p:spPr bwMode="auto">
            <a:xfrm>
              <a:off x="7907535" y="2086890"/>
              <a:ext cx="66705" cy="26682"/>
            </a:xfrm>
            <a:custGeom>
              <a:avLst/>
              <a:gdLst/>
              <a:ahLst/>
              <a:cxnLst>
                <a:cxn ang="0">
                  <a:pos x="26" y="16"/>
                </a:cxn>
                <a:cxn ang="0">
                  <a:pos x="5" y="16"/>
                </a:cxn>
                <a:cxn ang="0">
                  <a:pos x="0" y="1"/>
                </a:cxn>
                <a:cxn ang="0">
                  <a:pos x="40" y="0"/>
                </a:cxn>
                <a:cxn ang="0">
                  <a:pos x="26" y="16"/>
                </a:cxn>
              </a:cxnLst>
              <a:rect l="0" t="0" r="r" b="b"/>
              <a:pathLst>
                <a:path w="40" h="16">
                  <a:moveTo>
                    <a:pt x="26" y="16"/>
                  </a:moveTo>
                  <a:lnTo>
                    <a:pt x="5" y="16"/>
                  </a:lnTo>
                  <a:lnTo>
                    <a:pt x="0" y="1"/>
                  </a:lnTo>
                  <a:lnTo>
                    <a:pt x="40" y="0"/>
                  </a:lnTo>
                  <a:lnTo>
                    <a:pt x="26" y="16"/>
                  </a:lnTo>
                  <a:close/>
                </a:path>
              </a:pathLst>
            </a:custGeom>
            <a:solidFill>
              <a:schemeClr val="accent1">
                <a:lumMod val="50000"/>
              </a:schemeClr>
            </a:solidFill>
            <a:ln w="6350" cmpd="sng">
              <a:solidFill>
                <a:schemeClr val="accent1">
                  <a:lumMod val="5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Barlow" panose="00000500000000000000" pitchFamily="2" charset="0"/>
                <a:ea typeface="DengXian" panose="02010600030101010101" pitchFamily="2" charset="-122"/>
              </a:endParaRPr>
            </a:p>
          </p:txBody>
        </p:sp>
        <p:sp>
          <p:nvSpPr>
            <p:cNvPr id="151" name="Freeform 20"/>
            <p:cNvSpPr>
              <a:spLocks/>
            </p:cNvSpPr>
            <p:nvPr/>
          </p:nvSpPr>
          <p:spPr bwMode="auto">
            <a:xfrm>
              <a:off x="7020345" y="3519407"/>
              <a:ext cx="350207" cy="750444"/>
            </a:xfrm>
            <a:custGeom>
              <a:avLst/>
              <a:gdLst/>
              <a:ahLst/>
              <a:cxnLst>
                <a:cxn ang="0">
                  <a:pos x="24" y="71"/>
                </a:cxn>
                <a:cxn ang="0">
                  <a:pos x="69" y="23"/>
                </a:cxn>
                <a:cxn ang="0">
                  <a:pos x="78" y="36"/>
                </a:cxn>
                <a:cxn ang="0">
                  <a:pos x="87" y="14"/>
                </a:cxn>
                <a:cxn ang="0">
                  <a:pos x="118" y="3"/>
                </a:cxn>
                <a:cxn ang="0">
                  <a:pos x="159" y="0"/>
                </a:cxn>
                <a:cxn ang="0">
                  <a:pos x="156" y="17"/>
                </a:cxn>
                <a:cxn ang="0">
                  <a:pos x="117" y="26"/>
                </a:cxn>
                <a:cxn ang="0">
                  <a:pos x="100" y="47"/>
                </a:cxn>
                <a:cxn ang="0">
                  <a:pos x="108" y="68"/>
                </a:cxn>
                <a:cxn ang="0">
                  <a:pos x="136" y="80"/>
                </a:cxn>
                <a:cxn ang="0">
                  <a:pos x="169" y="71"/>
                </a:cxn>
                <a:cxn ang="0">
                  <a:pos x="166" y="84"/>
                </a:cxn>
                <a:cxn ang="0">
                  <a:pos x="164" y="139"/>
                </a:cxn>
                <a:cxn ang="0">
                  <a:pos x="172" y="168"/>
                </a:cxn>
                <a:cxn ang="0">
                  <a:pos x="183" y="192"/>
                </a:cxn>
                <a:cxn ang="0">
                  <a:pos x="210" y="190"/>
                </a:cxn>
                <a:cxn ang="0">
                  <a:pos x="201" y="214"/>
                </a:cxn>
                <a:cxn ang="0">
                  <a:pos x="210" y="227"/>
                </a:cxn>
                <a:cxn ang="0">
                  <a:pos x="205" y="263"/>
                </a:cxn>
                <a:cxn ang="0">
                  <a:pos x="166" y="294"/>
                </a:cxn>
                <a:cxn ang="0">
                  <a:pos x="129" y="348"/>
                </a:cxn>
                <a:cxn ang="0">
                  <a:pos x="110" y="397"/>
                </a:cxn>
                <a:cxn ang="0">
                  <a:pos x="82" y="423"/>
                </a:cxn>
                <a:cxn ang="0">
                  <a:pos x="69" y="450"/>
                </a:cxn>
                <a:cxn ang="0">
                  <a:pos x="51" y="437"/>
                </a:cxn>
                <a:cxn ang="0">
                  <a:pos x="40" y="404"/>
                </a:cxn>
                <a:cxn ang="0">
                  <a:pos x="1" y="381"/>
                </a:cxn>
                <a:cxn ang="0">
                  <a:pos x="0" y="329"/>
                </a:cxn>
                <a:cxn ang="0">
                  <a:pos x="13" y="295"/>
                </a:cxn>
                <a:cxn ang="0">
                  <a:pos x="73" y="229"/>
                </a:cxn>
                <a:cxn ang="0">
                  <a:pos x="119" y="184"/>
                </a:cxn>
                <a:cxn ang="0">
                  <a:pos x="91" y="171"/>
                </a:cxn>
                <a:cxn ang="0">
                  <a:pos x="73" y="139"/>
                </a:cxn>
                <a:cxn ang="0">
                  <a:pos x="42" y="134"/>
                </a:cxn>
                <a:cxn ang="0">
                  <a:pos x="24" y="71"/>
                </a:cxn>
              </a:cxnLst>
              <a:rect l="0" t="0" r="r" b="b"/>
              <a:pathLst>
                <a:path w="210" h="450">
                  <a:moveTo>
                    <a:pt x="24" y="71"/>
                  </a:moveTo>
                  <a:lnTo>
                    <a:pt x="69" y="23"/>
                  </a:lnTo>
                  <a:lnTo>
                    <a:pt x="78" y="36"/>
                  </a:lnTo>
                  <a:lnTo>
                    <a:pt x="87" y="14"/>
                  </a:lnTo>
                  <a:lnTo>
                    <a:pt x="118" y="3"/>
                  </a:lnTo>
                  <a:lnTo>
                    <a:pt x="159" y="0"/>
                  </a:lnTo>
                  <a:lnTo>
                    <a:pt x="156" y="17"/>
                  </a:lnTo>
                  <a:lnTo>
                    <a:pt x="117" y="26"/>
                  </a:lnTo>
                  <a:lnTo>
                    <a:pt x="100" y="47"/>
                  </a:lnTo>
                  <a:lnTo>
                    <a:pt x="108" y="68"/>
                  </a:lnTo>
                  <a:lnTo>
                    <a:pt x="136" y="80"/>
                  </a:lnTo>
                  <a:lnTo>
                    <a:pt x="169" y="71"/>
                  </a:lnTo>
                  <a:lnTo>
                    <a:pt x="166" y="84"/>
                  </a:lnTo>
                  <a:lnTo>
                    <a:pt x="164" y="139"/>
                  </a:lnTo>
                  <a:lnTo>
                    <a:pt x="172" y="168"/>
                  </a:lnTo>
                  <a:lnTo>
                    <a:pt x="183" y="192"/>
                  </a:lnTo>
                  <a:lnTo>
                    <a:pt x="210" y="190"/>
                  </a:lnTo>
                  <a:lnTo>
                    <a:pt x="201" y="214"/>
                  </a:lnTo>
                  <a:lnTo>
                    <a:pt x="210" y="227"/>
                  </a:lnTo>
                  <a:lnTo>
                    <a:pt x="205" y="263"/>
                  </a:lnTo>
                  <a:lnTo>
                    <a:pt x="166" y="294"/>
                  </a:lnTo>
                  <a:lnTo>
                    <a:pt x="129" y="348"/>
                  </a:lnTo>
                  <a:lnTo>
                    <a:pt x="110" y="397"/>
                  </a:lnTo>
                  <a:lnTo>
                    <a:pt x="82" y="423"/>
                  </a:lnTo>
                  <a:lnTo>
                    <a:pt x="69" y="450"/>
                  </a:lnTo>
                  <a:lnTo>
                    <a:pt x="51" y="437"/>
                  </a:lnTo>
                  <a:lnTo>
                    <a:pt x="40" y="404"/>
                  </a:lnTo>
                  <a:lnTo>
                    <a:pt x="1" y="381"/>
                  </a:lnTo>
                  <a:lnTo>
                    <a:pt x="0" y="329"/>
                  </a:lnTo>
                  <a:lnTo>
                    <a:pt x="13" y="295"/>
                  </a:lnTo>
                  <a:lnTo>
                    <a:pt x="73" y="229"/>
                  </a:lnTo>
                  <a:lnTo>
                    <a:pt x="119" y="184"/>
                  </a:lnTo>
                  <a:lnTo>
                    <a:pt x="91" y="171"/>
                  </a:lnTo>
                  <a:lnTo>
                    <a:pt x="73" y="139"/>
                  </a:lnTo>
                  <a:lnTo>
                    <a:pt x="42" y="134"/>
                  </a:lnTo>
                  <a:lnTo>
                    <a:pt x="24" y="71"/>
                  </a:lnTo>
                  <a:close/>
                </a:path>
              </a:pathLst>
            </a:custGeom>
            <a:solidFill>
              <a:schemeClr val="accent3"/>
            </a:solidFill>
            <a:ln w="6350" cmpd="sng">
              <a:solidFill>
                <a:schemeClr val="accent3"/>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Barlow" panose="00000500000000000000" pitchFamily="2" charset="0"/>
                <a:ea typeface="DengXian" panose="02010600030101010101" pitchFamily="2" charset="-122"/>
              </a:endParaRPr>
            </a:p>
          </p:txBody>
        </p:sp>
        <p:sp>
          <p:nvSpPr>
            <p:cNvPr id="152" name="Freeform 21"/>
            <p:cNvSpPr>
              <a:spLocks/>
            </p:cNvSpPr>
            <p:nvPr/>
          </p:nvSpPr>
          <p:spPr bwMode="auto">
            <a:xfrm>
              <a:off x="7203783" y="3744537"/>
              <a:ext cx="486956" cy="573673"/>
            </a:xfrm>
            <a:custGeom>
              <a:avLst/>
              <a:gdLst/>
              <a:ahLst/>
              <a:cxnLst>
                <a:cxn ang="0">
                  <a:pos x="242" y="219"/>
                </a:cxn>
                <a:cxn ang="0">
                  <a:pos x="277" y="150"/>
                </a:cxn>
                <a:cxn ang="0">
                  <a:pos x="256" y="137"/>
                </a:cxn>
                <a:cxn ang="0">
                  <a:pos x="245" y="120"/>
                </a:cxn>
                <a:cxn ang="0">
                  <a:pos x="241" y="89"/>
                </a:cxn>
                <a:cxn ang="0">
                  <a:pos x="256" y="74"/>
                </a:cxn>
                <a:cxn ang="0">
                  <a:pos x="275" y="65"/>
                </a:cxn>
                <a:cxn ang="0">
                  <a:pos x="275" y="47"/>
                </a:cxn>
                <a:cxn ang="0">
                  <a:pos x="292" y="35"/>
                </a:cxn>
                <a:cxn ang="0">
                  <a:pos x="272" y="26"/>
                </a:cxn>
                <a:cxn ang="0">
                  <a:pos x="275" y="0"/>
                </a:cxn>
                <a:cxn ang="0">
                  <a:pos x="223" y="6"/>
                </a:cxn>
                <a:cxn ang="0">
                  <a:pos x="241" y="26"/>
                </a:cxn>
                <a:cxn ang="0">
                  <a:pos x="221" y="51"/>
                </a:cxn>
                <a:cxn ang="0">
                  <a:pos x="203" y="59"/>
                </a:cxn>
                <a:cxn ang="0">
                  <a:pos x="188" y="51"/>
                </a:cxn>
                <a:cxn ang="0">
                  <a:pos x="191" y="30"/>
                </a:cxn>
                <a:cxn ang="0">
                  <a:pos x="188" y="8"/>
                </a:cxn>
                <a:cxn ang="0">
                  <a:pos x="152" y="4"/>
                </a:cxn>
                <a:cxn ang="0">
                  <a:pos x="158" y="19"/>
                </a:cxn>
                <a:cxn ang="0">
                  <a:pos x="154" y="43"/>
                </a:cxn>
                <a:cxn ang="0">
                  <a:pos x="142" y="58"/>
                </a:cxn>
                <a:cxn ang="0">
                  <a:pos x="125" y="76"/>
                </a:cxn>
                <a:cxn ang="0">
                  <a:pos x="97" y="99"/>
                </a:cxn>
                <a:cxn ang="0">
                  <a:pos x="95" y="128"/>
                </a:cxn>
                <a:cxn ang="0">
                  <a:pos x="55" y="160"/>
                </a:cxn>
                <a:cxn ang="0">
                  <a:pos x="19" y="213"/>
                </a:cxn>
                <a:cxn ang="0">
                  <a:pos x="0" y="262"/>
                </a:cxn>
                <a:cxn ang="0">
                  <a:pos x="34" y="312"/>
                </a:cxn>
                <a:cxn ang="0">
                  <a:pos x="62" y="344"/>
                </a:cxn>
                <a:cxn ang="0">
                  <a:pos x="104" y="294"/>
                </a:cxn>
                <a:cxn ang="0">
                  <a:pos x="130" y="287"/>
                </a:cxn>
                <a:cxn ang="0">
                  <a:pos x="140" y="258"/>
                </a:cxn>
                <a:cxn ang="0">
                  <a:pos x="163" y="231"/>
                </a:cxn>
                <a:cxn ang="0">
                  <a:pos x="197" y="218"/>
                </a:cxn>
                <a:cxn ang="0">
                  <a:pos x="242" y="219"/>
                </a:cxn>
              </a:cxnLst>
              <a:rect l="0" t="0" r="r" b="b"/>
              <a:pathLst>
                <a:path w="292" h="344">
                  <a:moveTo>
                    <a:pt x="242" y="219"/>
                  </a:moveTo>
                  <a:lnTo>
                    <a:pt x="277" y="150"/>
                  </a:lnTo>
                  <a:lnTo>
                    <a:pt x="256" y="137"/>
                  </a:lnTo>
                  <a:lnTo>
                    <a:pt x="245" y="120"/>
                  </a:lnTo>
                  <a:lnTo>
                    <a:pt x="241" y="89"/>
                  </a:lnTo>
                  <a:lnTo>
                    <a:pt x="256" y="74"/>
                  </a:lnTo>
                  <a:lnTo>
                    <a:pt x="275" y="65"/>
                  </a:lnTo>
                  <a:lnTo>
                    <a:pt x="275" y="47"/>
                  </a:lnTo>
                  <a:lnTo>
                    <a:pt x="292" y="35"/>
                  </a:lnTo>
                  <a:lnTo>
                    <a:pt x="272" y="26"/>
                  </a:lnTo>
                  <a:lnTo>
                    <a:pt x="275" y="0"/>
                  </a:lnTo>
                  <a:lnTo>
                    <a:pt x="223" y="6"/>
                  </a:lnTo>
                  <a:lnTo>
                    <a:pt x="241" y="26"/>
                  </a:lnTo>
                  <a:lnTo>
                    <a:pt x="221" y="51"/>
                  </a:lnTo>
                  <a:lnTo>
                    <a:pt x="203" y="59"/>
                  </a:lnTo>
                  <a:lnTo>
                    <a:pt x="188" y="51"/>
                  </a:lnTo>
                  <a:lnTo>
                    <a:pt x="191" y="30"/>
                  </a:lnTo>
                  <a:lnTo>
                    <a:pt x="188" y="8"/>
                  </a:lnTo>
                  <a:lnTo>
                    <a:pt x="152" y="4"/>
                  </a:lnTo>
                  <a:lnTo>
                    <a:pt x="158" y="19"/>
                  </a:lnTo>
                  <a:lnTo>
                    <a:pt x="154" y="43"/>
                  </a:lnTo>
                  <a:lnTo>
                    <a:pt x="142" y="58"/>
                  </a:lnTo>
                  <a:lnTo>
                    <a:pt x="125" y="76"/>
                  </a:lnTo>
                  <a:lnTo>
                    <a:pt x="97" y="99"/>
                  </a:lnTo>
                  <a:lnTo>
                    <a:pt x="95" y="128"/>
                  </a:lnTo>
                  <a:lnTo>
                    <a:pt x="55" y="160"/>
                  </a:lnTo>
                  <a:lnTo>
                    <a:pt x="19" y="213"/>
                  </a:lnTo>
                  <a:lnTo>
                    <a:pt x="0" y="262"/>
                  </a:lnTo>
                  <a:lnTo>
                    <a:pt x="34" y="312"/>
                  </a:lnTo>
                  <a:lnTo>
                    <a:pt x="62" y="344"/>
                  </a:lnTo>
                  <a:lnTo>
                    <a:pt x="104" y="294"/>
                  </a:lnTo>
                  <a:lnTo>
                    <a:pt x="130" y="287"/>
                  </a:lnTo>
                  <a:lnTo>
                    <a:pt x="140" y="258"/>
                  </a:lnTo>
                  <a:lnTo>
                    <a:pt x="163" y="231"/>
                  </a:lnTo>
                  <a:lnTo>
                    <a:pt x="197" y="218"/>
                  </a:lnTo>
                  <a:lnTo>
                    <a:pt x="242" y="219"/>
                  </a:lnTo>
                  <a:close/>
                </a:path>
              </a:pathLst>
            </a:custGeom>
            <a:solidFill>
              <a:schemeClr val="accent3"/>
            </a:solidFill>
            <a:ln w="6350" cmpd="sng">
              <a:solidFill>
                <a:schemeClr val="accent3"/>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Barlow" panose="00000500000000000000" pitchFamily="2" charset="0"/>
                <a:ea typeface="DengXian" panose="02010600030101010101" pitchFamily="2" charset="-122"/>
              </a:endParaRPr>
            </a:p>
          </p:txBody>
        </p:sp>
        <p:sp>
          <p:nvSpPr>
            <p:cNvPr id="154" name="任意多边形 106"/>
            <p:cNvSpPr/>
            <p:nvPr/>
          </p:nvSpPr>
          <p:spPr>
            <a:xfrm>
              <a:off x="7925094" y="1856953"/>
              <a:ext cx="47586" cy="47764"/>
            </a:xfrm>
            <a:custGeom>
              <a:avLst/>
              <a:gdLst>
                <a:gd name="connsiteX0" fmla="*/ 19050 w 54769"/>
                <a:gd name="connsiteY0" fmla="*/ 61912 h 61912"/>
                <a:gd name="connsiteX1" fmla="*/ 54769 w 54769"/>
                <a:gd name="connsiteY1" fmla="*/ 0 h 61912"/>
                <a:gd name="connsiteX2" fmla="*/ 0 w 54769"/>
                <a:gd name="connsiteY2" fmla="*/ 0 h 61912"/>
                <a:gd name="connsiteX3" fmla="*/ 19050 w 54769"/>
                <a:gd name="connsiteY3" fmla="*/ 61912 h 61912"/>
                <a:gd name="connsiteX0" fmla="*/ 33898 w 69617"/>
                <a:gd name="connsiteY0" fmla="*/ 61912 h 61912"/>
                <a:gd name="connsiteX1" fmla="*/ 69617 w 69617"/>
                <a:gd name="connsiteY1" fmla="*/ 0 h 61912"/>
                <a:gd name="connsiteX2" fmla="*/ 14848 w 69617"/>
                <a:gd name="connsiteY2" fmla="*/ 0 h 61912"/>
                <a:gd name="connsiteX3" fmla="*/ 30 w 69617"/>
                <a:gd name="connsiteY3" fmla="*/ 28287 h 61912"/>
                <a:gd name="connsiteX4" fmla="*/ 33898 w 69617"/>
                <a:gd name="connsiteY4" fmla="*/ 61912 h 61912"/>
                <a:gd name="connsiteX0" fmla="*/ 37187 w 72906"/>
                <a:gd name="connsiteY0" fmla="*/ 61957 h 61957"/>
                <a:gd name="connsiteX1" fmla="*/ 72906 w 72906"/>
                <a:gd name="connsiteY1" fmla="*/ 45 h 61957"/>
                <a:gd name="connsiteX2" fmla="*/ 18137 w 72906"/>
                <a:gd name="connsiteY2" fmla="*/ 45 h 61957"/>
                <a:gd name="connsiteX3" fmla="*/ 4272 w 72906"/>
                <a:gd name="connsiteY3" fmla="*/ 16428 h 61957"/>
                <a:gd name="connsiteX4" fmla="*/ 3319 w 72906"/>
                <a:gd name="connsiteY4" fmla="*/ 28332 h 61957"/>
                <a:gd name="connsiteX5" fmla="*/ 37187 w 72906"/>
                <a:gd name="connsiteY5" fmla="*/ 61957 h 61957"/>
                <a:gd name="connsiteX0" fmla="*/ 33868 w 69587"/>
                <a:gd name="connsiteY0" fmla="*/ 61957 h 61957"/>
                <a:gd name="connsiteX1" fmla="*/ 69587 w 69587"/>
                <a:gd name="connsiteY1" fmla="*/ 45 h 61957"/>
                <a:gd name="connsiteX2" fmla="*/ 14818 w 69587"/>
                <a:gd name="connsiteY2" fmla="*/ 45 h 61957"/>
                <a:gd name="connsiteX3" fmla="*/ 953 w 69587"/>
                <a:gd name="connsiteY3" fmla="*/ 16428 h 61957"/>
                <a:gd name="connsiteX4" fmla="*/ 0 w 69587"/>
                <a:gd name="connsiteY4" fmla="*/ 28332 h 61957"/>
                <a:gd name="connsiteX5" fmla="*/ 33868 w 69587"/>
                <a:gd name="connsiteY5" fmla="*/ 61957 h 61957"/>
                <a:gd name="connsiteX0" fmla="*/ 33868 w 69587"/>
                <a:gd name="connsiteY0" fmla="*/ 61912 h 61912"/>
                <a:gd name="connsiteX1" fmla="*/ 69587 w 69587"/>
                <a:gd name="connsiteY1" fmla="*/ 0 h 61912"/>
                <a:gd name="connsiteX2" fmla="*/ 14818 w 69587"/>
                <a:gd name="connsiteY2" fmla="*/ 0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9433 w 69587"/>
                <a:gd name="connsiteY2" fmla="*/ 11416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33868 w 69587"/>
                <a:gd name="connsiteY6"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33868 w 69587"/>
                <a:gd name="connsiteY7"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19048 w 69587"/>
                <a:gd name="connsiteY7" fmla="*/ 37334 h 61912"/>
                <a:gd name="connsiteX8" fmla="*/ 33868 w 69587"/>
                <a:gd name="connsiteY8" fmla="*/ 61912 h 61912"/>
                <a:gd name="connsiteX0" fmla="*/ 33868 w 69587"/>
                <a:gd name="connsiteY0" fmla="*/ 61912 h 63048"/>
                <a:gd name="connsiteX1" fmla="*/ 69587 w 69587"/>
                <a:gd name="connsiteY1" fmla="*/ 0 h 63048"/>
                <a:gd name="connsiteX2" fmla="*/ 20952 w 69587"/>
                <a:gd name="connsiteY2" fmla="*/ 11621 h 63048"/>
                <a:gd name="connsiteX3" fmla="*/ 9433 w 69587"/>
                <a:gd name="connsiteY3" fmla="*/ 11416 h 63048"/>
                <a:gd name="connsiteX4" fmla="*/ 953 w 69587"/>
                <a:gd name="connsiteY4" fmla="*/ 16383 h 63048"/>
                <a:gd name="connsiteX5" fmla="*/ 0 w 69587"/>
                <a:gd name="connsiteY5" fmla="*/ 28287 h 63048"/>
                <a:gd name="connsiteX6" fmla="*/ 8572 w 69587"/>
                <a:gd name="connsiteY6" fmla="*/ 29715 h 63048"/>
                <a:gd name="connsiteX7" fmla="*/ 19048 w 69587"/>
                <a:gd name="connsiteY7" fmla="*/ 37334 h 63048"/>
                <a:gd name="connsiteX8" fmla="*/ 23333 w 69587"/>
                <a:gd name="connsiteY8" fmla="*/ 63048 h 63048"/>
                <a:gd name="connsiteX9" fmla="*/ 33868 w 69587"/>
                <a:gd name="connsiteY9" fmla="*/ 61912 h 63048"/>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3333 w 69587"/>
                <a:gd name="connsiteY9" fmla="*/ 63048 h 66381"/>
                <a:gd name="connsiteX10" fmla="*/ 33868 w 69587"/>
                <a:gd name="connsiteY10" fmla="*/ 61912 h 66381"/>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7143 w 69587"/>
                <a:gd name="connsiteY9" fmla="*/ 42572 h 66381"/>
                <a:gd name="connsiteX10" fmla="*/ 23333 w 69587"/>
                <a:gd name="connsiteY10" fmla="*/ 63048 h 66381"/>
                <a:gd name="connsiteX11" fmla="*/ 33868 w 69587"/>
                <a:gd name="connsiteY11" fmla="*/ 61912 h 66381"/>
                <a:gd name="connsiteX0" fmla="*/ 33868 w 69587"/>
                <a:gd name="connsiteY0" fmla="*/ 61912 h 66381"/>
                <a:gd name="connsiteX1" fmla="*/ 44761 w 69587"/>
                <a:gd name="connsiteY1" fmla="*/ 66381 h 66381"/>
                <a:gd name="connsiteX2" fmla="*/ 53809 w 69587"/>
                <a:gd name="connsiteY2" fmla="*/ 61619 h 66381"/>
                <a:gd name="connsiteX3" fmla="*/ 69587 w 69587"/>
                <a:gd name="connsiteY3" fmla="*/ 0 h 66381"/>
                <a:gd name="connsiteX4" fmla="*/ 20952 w 69587"/>
                <a:gd name="connsiteY4" fmla="*/ 11621 h 66381"/>
                <a:gd name="connsiteX5" fmla="*/ 9433 w 69587"/>
                <a:gd name="connsiteY5" fmla="*/ 11416 h 66381"/>
                <a:gd name="connsiteX6" fmla="*/ 953 w 69587"/>
                <a:gd name="connsiteY6" fmla="*/ 16383 h 66381"/>
                <a:gd name="connsiteX7" fmla="*/ 0 w 69587"/>
                <a:gd name="connsiteY7" fmla="*/ 28287 h 66381"/>
                <a:gd name="connsiteX8" fmla="*/ 8572 w 69587"/>
                <a:gd name="connsiteY8" fmla="*/ 29715 h 66381"/>
                <a:gd name="connsiteX9" fmla="*/ 19048 w 69587"/>
                <a:gd name="connsiteY9" fmla="*/ 37334 h 66381"/>
                <a:gd name="connsiteX10" fmla="*/ 27143 w 69587"/>
                <a:gd name="connsiteY10" fmla="*/ 42572 h 66381"/>
                <a:gd name="connsiteX11" fmla="*/ 23333 w 69587"/>
                <a:gd name="connsiteY11" fmla="*/ 63048 h 66381"/>
                <a:gd name="connsiteX12" fmla="*/ 33868 w 69587"/>
                <a:gd name="connsiteY12"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69587 w 69587"/>
                <a:gd name="connsiteY4" fmla="*/ 0 h 66381"/>
                <a:gd name="connsiteX5" fmla="*/ 20952 w 69587"/>
                <a:gd name="connsiteY5" fmla="*/ 11621 h 66381"/>
                <a:gd name="connsiteX6" fmla="*/ 9433 w 69587"/>
                <a:gd name="connsiteY6" fmla="*/ 11416 h 66381"/>
                <a:gd name="connsiteX7" fmla="*/ 953 w 69587"/>
                <a:gd name="connsiteY7" fmla="*/ 16383 h 66381"/>
                <a:gd name="connsiteX8" fmla="*/ 0 w 69587"/>
                <a:gd name="connsiteY8" fmla="*/ 28287 h 66381"/>
                <a:gd name="connsiteX9" fmla="*/ 8572 w 69587"/>
                <a:gd name="connsiteY9" fmla="*/ 29715 h 66381"/>
                <a:gd name="connsiteX10" fmla="*/ 19048 w 69587"/>
                <a:gd name="connsiteY10" fmla="*/ 37334 h 66381"/>
                <a:gd name="connsiteX11" fmla="*/ 27143 w 69587"/>
                <a:gd name="connsiteY11" fmla="*/ 42572 h 66381"/>
                <a:gd name="connsiteX12" fmla="*/ 23333 w 69587"/>
                <a:gd name="connsiteY12" fmla="*/ 63048 h 66381"/>
                <a:gd name="connsiteX13" fmla="*/ 33868 w 69587"/>
                <a:gd name="connsiteY13"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0952 w 69587"/>
                <a:gd name="connsiteY6" fmla="*/ 11621 h 66381"/>
                <a:gd name="connsiteX7" fmla="*/ 9433 w 69587"/>
                <a:gd name="connsiteY7" fmla="*/ 11416 h 66381"/>
                <a:gd name="connsiteX8" fmla="*/ 953 w 69587"/>
                <a:gd name="connsiteY8" fmla="*/ 16383 h 66381"/>
                <a:gd name="connsiteX9" fmla="*/ 0 w 69587"/>
                <a:gd name="connsiteY9" fmla="*/ 28287 h 66381"/>
                <a:gd name="connsiteX10" fmla="*/ 8572 w 69587"/>
                <a:gd name="connsiteY10" fmla="*/ 29715 h 66381"/>
                <a:gd name="connsiteX11" fmla="*/ 19048 w 69587"/>
                <a:gd name="connsiteY11" fmla="*/ 37334 h 66381"/>
                <a:gd name="connsiteX12" fmla="*/ 27143 w 69587"/>
                <a:gd name="connsiteY12" fmla="*/ 42572 h 66381"/>
                <a:gd name="connsiteX13" fmla="*/ 23333 w 69587"/>
                <a:gd name="connsiteY13" fmla="*/ 63048 h 66381"/>
                <a:gd name="connsiteX14" fmla="*/ 33868 w 69587"/>
                <a:gd name="connsiteY14"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8571 w 69587"/>
                <a:gd name="connsiteY6" fmla="*/ 18763 h 66381"/>
                <a:gd name="connsiteX7" fmla="*/ 20952 w 69587"/>
                <a:gd name="connsiteY7" fmla="*/ 11621 h 66381"/>
                <a:gd name="connsiteX8" fmla="*/ 9433 w 69587"/>
                <a:gd name="connsiteY8" fmla="*/ 11416 h 66381"/>
                <a:gd name="connsiteX9" fmla="*/ 953 w 69587"/>
                <a:gd name="connsiteY9" fmla="*/ 16383 h 66381"/>
                <a:gd name="connsiteX10" fmla="*/ 0 w 69587"/>
                <a:gd name="connsiteY10" fmla="*/ 28287 h 66381"/>
                <a:gd name="connsiteX11" fmla="*/ 8572 w 69587"/>
                <a:gd name="connsiteY11" fmla="*/ 29715 h 66381"/>
                <a:gd name="connsiteX12" fmla="*/ 19048 w 69587"/>
                <a:gd name="connsiteY12" fmla="*/ 37334 h 66381"/>
                <a:gd name="connsiteX13" fmla="*/ 27143 w 69587"/>
                <a:gd name="connsiteY13" fmla="*/ 42572 h 66381"/>
                <a:gd name="connsiteX14" fmla="*/ 23333 w 69587"/>
                <a:gd name="connsiteY14" fmla="*/ 63048 h 66381"/>
                <a:gd name="connsiteX15" fmla="*/ 33868 w 69587"/>
                <a:gd name="connsiteY15"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32857 w 69587"/>
                <a:gd name="connsiteY6" fmla="*/ 26858 h 66381"/>
                <a:gd name="connsiteX7" fmla="*/ 28571 w 69587"/>
                <a:gd name="connsiteY7" fmla="*/ 18763 h 66381"/>
                <a:gd name="connsiteX8" fmla="*/ 20952 w 69587"/>
                <a:gd name="connsiteY8" fmla="*/ 11621 h 66381"/>
                <a:gd name="connsiteX9" fmla="*/ 9433 w 69587"/>
                <a:gd name="connsiteY9" fmla="*/ 11416 h 66381"/>
                <a:gd name="connsiteX10" fmla="*/ 953 w 69587"/>
                <a:gd name="connsiteY10" fmla="*/ 16383 h 66381"/>
                <a:gd name="connsiteX11" fmla="*/ 0 w 69587"/>
                <a:gd name="connsiteY11" fmla="*/ 28287 h 66381"/>
                <a:gd name="connsiteX12" fmla="*/ 8572 w 69587"/>
                <a:gd name="connsiteY12" fmla="*/ 29715 h 66381"/>
                <a:gd name="connsiteX13" fmla="*/ 19048 w 69587"/>
                <a:gd name="connsiteY13" fmla="*/ 37334 h 66381"/>
                <a:gd name="connsiteX14" fmla="*/ 27143 w 69587"/>
                <a:gd name="connsiteY14" fmla="*/ 42572 h 66381"/>
                <a:gd name="connsiteX15" fmla="*/ 23333 w 69587"/>
                <a:gd name="connsiteY15" fmla="*/ 63048 h 66381"/>
                <a:gd name="connsiteX16" fmla="*/ 33868 w 69587"/>
                <a:gd name="connsiteY16"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44285 w 69587"/>
                <a:gd name="connsiteY6" fmla="*/ 25430 h 66381"/>
                <a:gd name="connsiteX7" fmla="*/ 32857 w 69587"/>
                <a:gd name="connsiteY7" fmla="*/ 26858 h 66381"/>
                <a:gd name="connsiteX8" fmla="*/ 28571 w 69587"/>
                <a:gd name="connsiteY8" fmla="*/ 18763 h 66381"/>
                <a:gd name="connsiteX9" fmla="*/ 20952 w 69587"/>
                <a:gd name="connsiteY9" fmla="*/ 11621 h 66381"/>
                <a:gd name="connsiteX10" fmla="*/ 9433 w 69587"/>
                <a:gd name="connsiteY10" fmla="*/ 11416 h 66381"/>
                <a:gd name="connsiteX11" fmla="*/ 953 w 69587"/>
                <a:gd name="connsiteY11" fmla="*/ 16383 h 66381"/>
                <a:gd name="connsiteX12" fmla="*/ 0 w 69587"/>
                <a:gd name="connsiteY12" fmla="*/ 28287 h 66381"/>
                <a:gd name="connsiteX13" fmla="*/ 8572 w 69587"/>
                <a:gd name="connsiteY13" fmla="*/ 29715 h 66381"/>
                <a:gd name="connsiteX14" fmla="*/ 19048 w 69587"/>
                <a:gd name="connsiteY14" fmla="*/ 37334 h 66381"/>
                <a:gd name="connsiteX15" fmla="*/ 27143 w 69587"/>
                <a:gd name="connsiteY15" fmla="*/ 42572 h 66381"/>
                <a:gd name="connsiteX16" fmla="*/ 23333 w 69587"/>
                <a:gd name="connsiteY16" fmla="*/ 63048 h 66381"/>
                <a:gd name="connsiteX17" fmla="*/ 33868 w 69587"/>
                <a:gd name="connsiteY17" fmla="*/ 61912 h 66381"/>
                <a:gd name="connsiteX0" fmla="*/ 33868 w 54761"/>
                <a:gd name="connsiteY0" fmla="*/ 50496 h 54965"/>
                <a:gd name="connsiteX1" fmla="*/ 44761 w 54761"/>
                <a:gd name="connsiteY1" fmla="*/ 54965 h 54965"/>
                <a:gd name="connsiteX2" fmla="*/ 53809 w 54761"/>
                <a:gd name="connsiteY2" fmla="*/ 50203 h 54965"/>
                <a:gd name="connsiteX3" fmla="*/ 54761 w 54761"/>
                <a:gd name="connsiteY3" fmla="*/ 37823 h 54965"/>
                <a:gd name="connsiteX4" fmla="*/ 53333 w 54761"/>
                <a:gd name="connsiteY4" fmla="*/ 24966 h 54965"/>
                <a:gd name="connsiteX5" fmla="*/ 51345 w 54761"/>
                <a:gd name="connsiteY5" fmla="*/ 14285 h 54965"/>
                <a:gd name="connsiteX6" fmla="*/ 44285 w 54761"/>
                <a:gd name="connsiteY6" fmla="*/ 14014 h 54965"/>
                <a:gd name="connsiteX7" fmla="*/ 32857 w 54761"/>
                <a:gd name="connsiteY7" fmla="*/ 15442 h 54965"/>
                <a:gd name="connsiteX8" fmla="*/ 28571 w 54761"/>
                <a:gd name="connsiteY8" fmla="*/ 7347 h 54965"/>
                <a:gd name="connsiteX9" fmla="*/ 20952 w 54761"/>
                <a:gd name="connsiteY9" fmla="*/ 205 h 54965"/>
                <a:gd name="connsiteX10" fmla="*/ 9433 w 54761"/>
                <a:gd name="connsiteY10" fmla="*/ 0 h 54965"/>
                <a:gd name="connsiteX11" fmla="*/ 953 w 54761"/>
                <a:gd name="connsiteY11" fmla="*/ 4967 h 54965"/>
                <a:gd name="connsiteX12" fmla="*/ 0 w 54761"/>
                <a:gd name="connsiteY12" fmla="*/ 16871 h 54965"/>
                <a:gd name="connsiteX13" fmla="*/ 8572 w 54761"/>
                <a:gd name="connsiteY13" fmla="*/ 18299 h 54965"/>
                <a:gd name="connsiteX14" fmla="*/ 19048 w 54761"/>
                <a:gd name="connsiteY14" fmla="*/ 25918 h 54965"/>
                <a:gd name="connsiteX15" fmla="*/ 27143 w 54761"/>
                <a:gd name="connsiteY15" fmla="*/ 31156 h 54965"/>
                <a:gd name="connsiteX16" fmla="*/ 23333 w 54761"/>
                <a:gd name="connsiteY16" fmla="*/ 51632 h 54965"/>
                <a:gd name="connsiteX17" fmla="*/ 33868 w 54761"/>
                <a:gd name="connsiteY17" fmla="*/ 50496 h 5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761" h="54965">
                  <a:moveTo>
                    <a:pt x="33868" y="50496"/>
                  </a:moveTo>
                  <a:lnTo>
                    <a:pt x="44761" y="54965"/>
                  </a:lnTo>
                  <a:lnTo>
                    <a:pt x="53809" y="50203"/>
                  </a:lnTo>
                  <a:cubicBezTo>
                    <a:pt x="54126" y="46076"/>
                    <a:pt x="54444" y="41950"/>
                    <a:pt x="54761" y="37823"/>
                  </a:cubicBezTo>
                  <a:lnTo>
                    <a:pt x="53333" y="24966"/>
                  </a:lnTo>
                  <a:lnTo>
                    <a:pt x="51345" y="14285"/>
                  </a:lnTo>
                  <a:lnTo>
                    <a:pt x="44285" y="14014"/>
                  </a:lnTo>
                  <a:lnTo>
                    <a:pt x="32857" y="15442"/>
                  </a:lnTo>
                  <a:lnTo>
                    <a:pt x="28571" y="7347"/>
                  </a:lnTo>
                  <a:lnTo>
                    <a:pt x="20952" y="205"/>
                  </a:lnTo>
                  <a:lnTo>
                    <a:pt x="9433" y="0"/>
                  </a:lnTo>
                  <a:lnTo>
                    <a:pt x="953" y="4967"/>
                  </a:lnTo>
                  <a:cubicBezTo>
                    <a:pt x="635" y="8935"/>
                    <a:pt x="318" y="12903"/>
                    <a:pt x="0" y="16871"/>
                  </a:cubicBezTo>
                  <a:lnTo>
                    <a:pt x="8572" y="18299"/>
                  </a:lnTo>
                  <a:lnTo>
                    <a:pt x="19048" y="25918"/>
                  </a:lnTo>
                  <a:lnTo>
                    <a:pt x="27143" y="31156"/>
                  </a:lnTo>
                  <a:lnTo>
                    <a:pt x="23333" y="51632"/>
                  </a:lnTo>
                  <a:lnTo>
                    <a:pt x="33868" y="50496"/>
                  </a:lnTo>
                  <a:close/>
                </a:path>
              </a:pathLst>
            </a:custGeom>
            <a:solidFill>
              <a:schemeClr val="accent1">
                <a:lumMod val="50000"/>
              </a:schemeClr>
            </a:solidFill>
            <a:ln w="6350" cmpd="sng">
              <a:solidFill>
                <a:schemeClr val="accent1">
                  <a:lumMod val="5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Barlow" panose="00000500000000000000" pitchFamily="2" charset="0"/>
                <a:ea typeface="DengXian" panose="02010600030101010101" pitchFamily="2" charset="-122"/>
              </a:endParaRPr>
            </a:p>
          </p:txBody>
        </p:sp>
        <p:sp>
          <p:nvSpPr>
            <p:cNvPr id="117" name="Freeform 10"/>
            <p:cNvSpPr>
              <a:spLocks/>
            </p:cNvSpPr>
            <p:nvPr/>
          </p:nvSpPr>
          <p:spPr bwMode="auto">
            <a:xfrm>
              <a:off x="7660724" y="1833407"/>
              <a:ext cx="348539" cy="440260"/>
            </a:xfrm>
            <a:custGeom>
              <a:avLst/>
              <a:gdLst/>
              <a:ahLst/>
              <a:cxnLst>
                <a:cxn ang="0">
                  <a:pos x="490" y="1209"/>
                </a:cxn>
                <a:cxn ang="0">
                  <a:pos x="561" y="1244"/>
                </a:cxn>
                <a:cxn ang="0">
                  <a:pos x="546" y="1319"/>
                </a:cxn>
                <a:cxn ang="0">
                  <a:pos x="801" y="1214"/>
                </a:cxn>
                <a:cxn ang="0">
                  <a:pos x="1044" y="1153"/>
                </a:cxn>
                <a:cxn ang="0">
                  <a:pos x="1006" y="969"/>
                </a:cxn>
                <a:cxn ang="0">
                  <a:pos x="861" y="924"/>
                </a:cxn>
                <a:cxn ang="0">
                  <a:pos x="751" y="929"/>
                </a:cxn>
                <a:cxn ang="0">
                  <a:pos x="651" y="869"/>
                </a:cxn>
                <a:cxn ang="0">
                  <a:pos x="681" y="759"/>
                </a:cxn>
                <a:cxn ang="0">
                  <a:pos x="751" y="674"/>
                </a:cxn>
                <a:cxn ang="0">
                  <a:pos x="716" y="529"/>
                </a:cxn>
                <a:cxn ang="0">
                  <a:pos x="631" y="579"/>
                </a:cxn>
                <a:cxn ang="0">
                  <a:pos x="576" y="504"/>
                </a:cxn>
                <a:cxn ang="0">
                  <a:pos x="546" y="374"/>
                </a:cxn>
                <a:cxn ang="0">
                  <a:pos x="636" y="354"/>
                </a:cxn>
                <a:cxn ang="0">
                  <a:pos x="681" y="264"/>
                </a:cxn>
                <a:cxn ang="0">
                  <a:pos x="601" y="164"/>
                </a:cxn>
                <a:cxn ang="0">
                  <a:pos x="466" y="0"/>
                </a:cxn>
                <a:cxn ang="0">
                  <a:pos x="241" y="178"/>
                </a:cxn>
                <a:cxn ang="0">
                  <a:pos x="210" y="294"/>
                </a:cxn>
                <a:cxn ang="0">
                  <a:pos x="255" y="339"/>
                </a:cxn>
                <a:cxn ang="0">
                  <a:pos x="260" y="519"/>
                </a:cxn>
                <a:cxn ang="0">
                  <a:pos x="215" y="554"/>
                </a:cxn>
                <a:cxn ang="0">
                  <a:pos x="155" y="429"/>
                </a:cxn>
                <a:cxn ang="0">
                  <a:pos x="95" y="339"/>
                </a:cxn>
                <a:cxn ang="0">
                  <a:pos x="0" y="414"/>
                </a:cxn>
                <a:cxn ang="0">
                  <a:pos x="185" y="689"/>
                </a:cxn>
                <a:cxn ang="0">
                  <a:pos x="305" y="1029"/>
                </a:cxn>
                <a:cxn ang="0">
                  <a:pos x="405" y="1019"/>
                </a:cxn>
                <a:cxn ang="0">
                  <a:pos x="485" y="939"/>
                </a:cxn>
                <a:cxn ang="0">
                  <a:pos x="601" y="1139"/>
                </a:cxn>
                <a:cxn ang="0">
                  <a:pos x="490" y="1209"/>
                </a:cxn>
              </a:cxnLst>
              <a:rect l="0" t="0" r="r" b="b"/>
              <a:pathLst>
                <a:path w="1044" h="1319">
                  <a:moveTo>
                    <a:pt x="490" y="1209"/>
                  </a:moveTo>
                  <a:lnTo>
                    <a:pt x="561" y="1244"/>
                  </a:lnTo>
                  <a:lnTo>
                    <a:pt x="546" y="1319"/>
                  </a:lnTo>
                  <a:lnTo>
                    <a:pt x="801" y="1214"/>
                  </a:lnTo>
                  <a:lnTo>
                    <a:pt x="1044" y="1153"/>
                  </a:lnTo>
                  <a:lnTo>
                    <a:pt x="1006" y="969"/>
                  </a:lnTo>
                  <a:lnTo>
                    <a:pt x="861" y="924"/>
                  </a:lnTo>
                  <a:lnTo>
                    <a:pt x="751" y="929"/>
                  </a:lnTo>
                  <a:lnTo>
                    <a:pt x="651" y="869"/>
                  </a:lnTo>
                  <a:lnTo>
                    <a:pt x="681" y="759"/>
                  </a:lnTo>
                  <a:lnTo>
                    <a:pt x="751" y="674"/>
                  </a:lnTo>
                  <a:lnTo>
                    <a:pt x="716" y="529"/>
                  </a:lnTo>
                  <a:lnTo>
                    <a:pt x="631" y="579"/>
                  </a:lnTo>
                  <a:lnTo>
                    <a:pt x="576" y="504"/>
                  </a:lnTo>
                  <a:lnTo>
                    <a:pt x="546" y="374"/>
                  </a:lnTo>
                  <a:lnTo>
                    <a:pt x="636" y="354"/>
                  </a:lnTo>
                  <a:lnTo>
                    <a:pt x="681" y="264"/>
                  </a:lnTo>
                  <a:lnTo>
                    <a:pt x="601" y="164"/>
                  </a:lnTo>
                  <a:lnTo>
                    <a:pt x="466" y="0"/>
                  </a:lnTo>
                  <a:lnTo>
                    <a:pt x="241" y="178"/>
                  </a:lnTo>
                  <a:lnTo>
                    <a:pt x="210" y="294"/>
                  </a:lnTo>
                  <a:lnTo>
                    <a:pt x="255" y="339"/>
                  </a:lnTo>
                  <a:lnTo>
                    <a:pt x="260" y="519"/>
                  </a:lnTo>
                  <a:lnTo>
                    <a:pt x="215" y="554"/>
                  </a:lnTo>
                  <a:lnTo>
                    <a:pt x="155" y="429"/>
                  </a:lnTo>
                  <a:lnTo>
                    <a:pt x="95" y="339"/>
                  </a:lnTo>
                  <a:lnTo>
                    <a:pt x="0" y="414"/>
                  </a:lnTo>
                  <a:lnTo>
                    <a:pt x="185" y="689"/>
                  </a:lnTo>
                  <a:lnTo>
                    <a:pt x="305" y="1029"/>
                  </a:lnTo>
                  <a:lnTo>
                    <a:pt x="405" y="1019"/>
                  </a:lnTo>
                  <a:lnTo>
                    <a:pt x="485" y="939"/>
                  </a:lnTo>
                  <a:lnTo>
                    <a:pt x="601" y="1139"/>
                  </a:lnTo>
                  <a:lnTo>
                    <a:pt x="490" y="1209"/>
                  </a:lnTo>
                  <a:close/>
                </a:path>
              </a:pathLst>
            </a:custGeom>
            <a:solidFill>
              <a:schemeClr val="accent1">
                <a:lumMod val="50000"/>
              </a:schemeClr>
            </a:solidFill>
            <a:ln w="190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Barlow" panose="00000500000000000000" pitchFamily="2" charset="0"/>
                <a:ea typeface="DengXian" panose="02010600030101010101" pitchFamily="2" charset="-122"/>
              </a:endParaRPr>
            </a:p>
          </p:txBody>
        </p:sp>
      </p:grpSp>
      <p:graphicFrame>
        <p:nvGraphicFramePr>
          <p:cNvPr id="106" name="Table 105"/>
          <p:cNvGraphicFramePr>
            <a:graphicFrameLocks noGrp="1"/>
          </p:cNvGraphicFramePr>
          <p:nvPr>
            <p:extLst>
              <p:ext uri="{D42A27DB-BD31-4B8C-83A1-F6EECF244321}">
                <p14:modId xmlns:p14="http://schemas.microsoft.com/office/powerpoint/2010/main" val="662250896"/>
              </p:ext>
            </p:extLst>
          </p:nvPr>
        </p:nvGraphicFramePr>
        <p:xfrm>
          <a:off x="8727783" y="5130814"/>
          <a:ext cx="968485" cy="370840"/>
        </p:xfrm>
        <a:graphic>
          <a:graphicData uri="http://schemas.openxmlformats.org/drawingml/2006/table">
            <a:tbl>
              <a:tblPr firstRow="1" bandRow="1">
                <a:tableStyleId>{5C22544A-7EE6-4342-B048-85BDC9FD1C3A}</a:tableStyleId>
              </a:tblPr>
              <a:tblGrid>
                <a:gridCol w="968485">
                  <a:extLst>
                    <a:ext uri="{9D8B030D-6E8A-4147-A177-3AD203B41FA5}">
                      <a16:colId xmlns:a16="http://schemas.microsoft.com/office/drawing/2014/main" val="20000"/>
                    </a:ext>
                  </a:extLst>
                </a:gridCol>
              </a:tblGrid>
              <a:tr h="370840">
                <a:tc>
                  <a:txBody>
                    <a:bodyPr/>
                    <a:lstStyle/>
                    <a:p>
                      <a:pPr algn="l"/>
                      <a:r>
                        <a:rPr lang="en-NZ" sz="800" b="0" dirty="0">
                          <a:solidFill>
                            <a:schemeClr val="tx1">
                              <a:lumMod val="65000"/>
                              <a:lumOff val="35000"/>
                            </a:schemeClr>
                          </a:solidFill>
                          <a:latin typeface="Barlow Black"/>
                        </a:rPr>
                        <a:t>Otago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90" name="Straight Connector 89"/>
          <p:cNvCxnSpPr>
            <a:cxnSpLocks/>
          </p:cNvCxnSpPr>
          <p:nvPr/>
        </p:nvCxnSpPr>
        <p:spPr>
          <a:xfrm flipH="1" flipV="1">
            <a:off x="7973464" y="3408674"/>
            <a:ext cx="564353" cy="351"/>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sp>
        <p:nvSpPr>
          <p:cNvPr id="91" name="Title 1"/>
          <p:cNvSpPr txBox="1">
            <a:spLocks/>
          </p:cNvSpPr>
          <p:nvPr/>
        </p:nvSpPr>
        <p:spPr>
          <a:xfrm>
            <a:off x="414217" y="15640"/>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rPr>
              <a:t>How does experience differ by Region?</a:t>
            </a:r>
          </a:p>
        </p:txBody>
      </p:sp>
      <p:graphicFrame>
        <p:nvGraphicFramePr>
          <p:cNvPr id="107" name="Table 106">
            <a:extLst>
              <a:ext uri="{FF2B5EF4-FFF2-40B4-BE49-F238E27FC236}">
                <a16:creationId xmlns:a16="http://schemas.microsoft.com/office/drawing/2014/main" id="{3308E815-F702-4C69-9D8D-CD65D9F3F496}"/>
              </a:ext>
            </a:extLst>
          </p:cNvPr>
          <p:cNvGraphicFramePr>
            <a:graphicFrameLocks noGrp="1"/>
          </p:cNvGraphicFramePr>
          <p:nvPr/>
        </p:nvGraphicFramePr>
        <p:xfrm>
          <a:off x="6888139" y="2937080"/>
          <a:ext cx="1639507" cy="370840"/>
        </p:xfrm>
        <a:graphic>
          <a:graphicData uri="http://schemas.openxmlformats.org/drawingml/2006/table">
            <a:tbl>
              <a:tblPr firstRow="1" bandRow="1">
                <a:tableStyleId>{5C22544A-7EE6-4342-B048-85BDC9FD1C3A}</a:tableStyleId>
              </a:tblPr>
              <a:tblGrid>
                <a:gridCol w="1639507">
                  <a:extLst>
                    <a:ext uri="{9D8B030D-6E8A-4147-A177-3AD203B41FA5}">
                      <a16:colId xmlns:a16="http://schemas.microsoft.com/office/drawing/2014/main" val="20000"/>
                    </a:ext>
                  </a:extLst>
                </a:gridCol>
              </a:tblGrid>
              <a:tr h="370840">
                <a:tc>
                  <a:txBody>
                    <a:bodyPr/>
                    <a:lstStyle/>
                    <a:p>
                      <a:pPr algn="r"/>
                      <a:r>
                        <a:rPr lang="en-NZ" sz="800" b="0" dirty="0">
                          <a:solidFill>
                            <a:schemeClr val="tx1">
                              <a:lumMod val="65000"/>
                              <a:lumOff val="35000"/>
                            </a:schemeClr>
                          </a:solidFill>
                          <a:latin typeface="Barlow Black"/>
                        </a:rPr>
                        <a:t>Manawatu Wanganui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08" name="Straight Connector 107">
            <a:extLst>
              <a:ext uri="{FF2B5EF4-FFF2-40B4-BE49-F238E27FC236}">
                <a16:creationId xmlns:a16="http://schemas.microsoft.com/office/drawing/2014/main" id="{41906C4E-692B-4DE2-AD47-FD658387F774}"/>
              </a:ext>
            </a:extLst>
          </p:cNvPr>
          <p:cNvCxnSpPr>
            <a:cxnSpLocks/>
          </p:cNvCxnSpPr>
          <p:nvPr/>
        </p:nvCxnSpPr>
        <p:spPr>
          <a:xfrm flipH="1">
            <a:off x="8562865" y="3141457"/>
            <a:ext cx="846990"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graphicFrame>
        <p:nvGraphicFramePr>
          <p:cNvPr id="109" name="Table 108">
            <a:extLst>
              <a:ext uri="{FF2B5EF4-FFF2-40B4-BE49-F238E27FC236}">
                <a16:creationId xmlns:a16="http://schemas.microsoft.com/office/drawing/2014/main" id="{159D6D18-6005-44C4-B74E-85881130AF0C}"/>
              </a:ext>
            </a:extLst>
          </p:cNvPr>
          <p:cNvGraphicFramePr>
            <a:graphicFrameLocks noGrp="1"/>
          </p:cNvGraphicFramePr>
          <p:nvPr/>
        </p:nvGraphicFramePr>
        <p:xfrm>
          <a:off x="11060025" y="2341029"/>
          <a:ext cx="995881"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sz="800" b="0" dirty="0">
                          <a:solidFill>
                            <a:schemeClr val="tx1">
                              <a:lumMod val="65000"/>
                              <a:lumOff val="35000"/>
                            </a:schemeClr>
                          </a:solidFill>
                          <a:latin typeface="Barlow Black"/>
                        </a:rPr>
                        <a:t>Hawkes Bay Gisborne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0" name="Table 109">
            <a:extLst>
              <a:ext uri="{FF2B5EF4-FFF2-40B4-BE49-F238E27FC236}">
                <a16:creationId xmlns:a16="http://schemas.microsoft.com/office/drawing/2014/main" id="{EA96C621-31AB-4AF4-9814-E75B1CBC0069}"/>
              </a:ext>
            </a:extLst>
          </p:cNvPr>
          <p:cNvGraphicFramePr>
            <a:graphicFrameLocks noGrp="1"/>
          </p:cNvGraphicFramePr>
          <p:nvPr/>
        </p:nvGraphicFramePr>
        <p:xfrm>
          <a:off x="6170980" y="4937548"/>
          <a:ext cx="995881"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sz="800" b="0" dirty="0">
                          <a:solidFill>
                            <a:schemeClr val="tx1">
                              <a:lumMod val="65000"/>
                              <a:lumOff val="35000"/>
                            </a:schemeClr>
                          </a:solidFill>
                          <a:latin typeface="Barlow Black"/>
                        </a:rPr>
                        <a:t>Southland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2" name="Table 111">
            <a:extLst>
              <a:ext uri="{FF2B5EF4-FFF2-40B4-BE49-F238E27FC236}">
                <a16:creationId xmlns:a16="http://schemas.microsoft.com/office/drawing/2014/main" id="{E201B042-554F-4DBA-8205-6CD88CB901C0}"/>
              </a:ext>
            </a:extLst>
          </p:cNvPr>
          <p:cNvGraphicFramePr>
            <a:graphicFrameLocks noGrp="1"/>
          </p:cNvGraphicFramePr>
          <p:nvPr/>
        </p:nvGraphicFramePr>
        <p:xfrm>
          <a:off x="6894450" y="3223920"/>
          <a:ext cx="995881"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tblGrid>
              <a:tr h="370840">
                <a:tc>
                  <a:txBody>
                    <a:bodyPr/>
                    <a:lstStyle/>
                    <a:p>
                      <a:pPr algn="r"/>
                      <a:r>
                        <a:rPr lang="en-NZ" sz="800" b="0" dirty="0">
                          <a:solidFill>
                            <a:schemeClr val="tx1">
                              <a:lumMod val="65000"/>
                              <a:lumOff val="35000"/>
                            </a:schemeClr>
                          </a:solidFill>
                          <a:latin typeface="Barlow Black"/>
                        </a:rPr>
                        <a:t>Tasman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3" name="Table 112">
            <a:extLst>
              <a:ext uri="{FF2B5EF4-FFF2-40B4-BE49-F238E27FC236}">
                <a16:creationId xmlns:a16="http://schemas.microsoft.com/office/drawing/2014/main" id="{3A89F6A4-512F-4BBF-A549-32F0BA468F87}"/>
              </a:ext>
            </a:extLst>
          </p:cNvPr>
          <p:cNvGraphicFramePr>
            <a:graphicFrameLocks noGrp="1"/>
          </p:cNvGraphicFramePr>
          <p:nvPr/>
        </p:nvGraphicFramePr>
        <p:xfrm>
          <a:off x="7311136" y="1965617"/>
          <a:ext cx="1251729" cy="370840"/>
        </p:xfrm>
        <a:graphic>
          <a:graphicData uri="http://schemas.openxmlformats.org/drawingml/2006/table">
            <a:tbl>
              <a:tblPr firstRow="1" bandRow="1">
                <a:tableStyleId>{5C22544A-7EE6-4342-B048-85BDC9FD1C3A}</a:tableStyleId>
              </a:tblPr>
              <a:tblGrid>
                <a:gridCol w="1251729">
                  <a:extLst>
                    <a:ext uri="{9D8B030D-6E8A-4147-A177-3AD203B41FA5}">
                      <a16:colId xmlns:a16="http://schemas.microsoft.com/office/drawing/2014/main" val="20000"/>
                    </a:ext>
                  </a:extLst>
                </a:gridCol>
              </a:tblGrid>
              <a:tr h="370840">
                <a:tc>
                  <a:txBody>
                    <a:bodyPr/>
                    <a:lstStyle/>
                    <a:p>
                      <a:pPr algn="r"/>
                      <a:r>
                        <a:rPr lang="en-NZ" sz="800" b="0" dirty="0">
                          <a:solidFill>
                            <a:schemeClr val="tx1">
                              <a:lumMod val="65000"/>
                              <a:lumOff val="35000"/>
                            </a:schemeClr>
                          </a:solidFill>
                          <a:latin typeface="Barlow Black"/>
                        </a:rPr>
                        <a:t>Waikato Bay of Plenty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14" name="Straight Connector 113">
            <a:extLst>
              <a:ext uri="{FF2B5EF4-FFF2-40B4-BE49-F238E27FC236}">
                <a16:creationId xmlns:a16="http://schemas.microsoft.com/office/drawing/2014/main" id="{8C9B6567-83D5-4D4D-BDA8-E1EFF9B91517}"/>
              </a:ext>
            </a:extLst>
          </p:cNvPr>
          <p:cNvCxnSpPr>
            <a:cxnSpLocks/>
          </p:cNvCxnSpPr>
          <p:nvPr/>
        </p:nvCxnSpPr>
        <p:spPr>
          <a:xfrm flipH="1" flipV="1">
            <a:off x="8562865" y="2151037"/>
            <a:ext cx="602558"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E1C06FCF-93A3-4C52-A7D7-B3AD130E29AA}"/>
              </a:ext>
            </a:extLst>
          </p:cNvPr>
          <p:cNvCxnSpPr>
            <a:cxnSpLocks/>
          </p:cNvCxnSpPr>
          <p:nvPr/>
        </p:nvCxnSpPr>
        <p:spPr>
          <a:xfrm flipH="1" flipV="1">
            <a:off x="6848500" y="5131676"/>
            <a:ext cx="354062" cy="1"/>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8B5F5E1C-3F44-4653-8F4C-E1D6B33BF7A2}"/>
              </a:ext>
            </a:extLst>
          </p:cNvPr>
          <p:cNvCxnSpPr>
            <a:cxnSpLocks/>
          </p:cNvCxnSpPr>
          <p:nvPr/>
        </p:nvCxnSpPr>
        <p:spPr>
          <a:xfrm flipH="1" flipV="1">
            <a:off x="8422007" y="2846610"/>
            <a:ext cx="564353" cy="351"/>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A4F773B2-A733-4A50-9CF3-634E18C8CE12}"/>
              </a:ext>
            </a:extLst>
          </p:cNvPr>
          <p:cNvCxnSpPr/>
          <p:nvPr/>
        </p:nvCxnSpPr>
        <p:spPr>
          <a:xfrm flipV="1">
            <a:off x="8226744" y="5316234"/>
            <a:ext cx="46266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6822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a:xfrm>
            <a:off x="507996" y="1689594"/>
            <a:ext cx="2364509" cy="565136"/>
          </a:xfrm>
        </p:spPr>
        <p:txBody>
          <a:bodyPr>
            <a:normAutofit/>
          </a:bodyPr>
          <a:lstStyle/>
          <a:p>
            <a:pPr marL="0" indent="0">
              <a:buNone/>
            </a:pPr>
            <a:r>
              <a:rPr lang="en-NZ" sz="1200" dirty="0"/>
              <a:t>OVERALL SATISFACTION</a:t>
            </a:r>
          </a:p>
          <a:p>
            <a:pPr marL="0" indent="0">
              <a:buNone/>
            </a:pPr>
            <a:r>
              <a:rPr lang="en-NZ" sz="1000" dirty="0"/>
              <a:t>(% more than satisfied)</a:t>
            </a:r>
            <a:endParaRPr lang="en-NZ" sz="1200" dirty="0"/>
          </a:p>
        </p:txBody>
      </p:sp>
      <p:sp>
        <p:nvSpPr>
          <p:cNvPr id="47" name="Footer Placeholder 5"/>
          <p:cNvSpPr>
            <a:spLocks noGrp="1"/>
          </p:cNvSpPr>
          <p:nvPr>
            <p:ph type="ftr" sz="quarter" idx="4294967295"/>
          </p:nvPr>
        </p:nvSpPr>
        <p:spPr>
          <a:xfrm>
            <a:off x="471051" y="6312763"/>
            <a:ext cx="8153400" cy="490184"/>
          </a:xfrm>
          <a:prstGeom prst="rect">
            <a:avLst/>
          </a:prstGeom>
          <a:solidFill>
            <a:schemeClr val="bg1"/>
          </a:solidFill>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Base: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All respondents (Excluding Don't know/not applicable) (n=1,600)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Q6.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To what extent are you satisfied or dissatisfied with the/ your child's overall experience of </a:t>
            </a:r>
            <a:r>
              <a:rPr lang="en-US" sz="800" b="0" dirty="0">
                <a:solidFill>
                  <a:srgbClr val="000000">
                    <a:lumMod val="65000"/>
                    <a:lumOff val="35000"/>
                  </a:srgbClr>
                </a:solidFill>
                <a:latin typeface="Barlow"/>
              </a:rPr>
              <a:t>participating in athletics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at your/ their club?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Note: &lt;Regions&gt; are based on the club selected at Q2a in the questionnaire</a:t>
            </a:r>
          </a:p>
        </p:txBody>
      </p:sp>
      <p:sp>
        <p:nvSpPr>
          <p:cNvPr id="68" name="t1"/>
          <p:cNvSpPr txBox="1"/>
          <p:nvPr/>
        </p:nvSpPr>
        <p:spPr>
          <a:xfrm>
            <a:off x="2758556" y="1702857"/>
            <a:ext cx="1235682" cy="538609"/>
          </a:xfrm>
          <a:prstGeom prst="rect">
            <a:avLst/>
          </a:prstGeom>
          <a:solidFill>
            <a:schemeClr val="tx2"/>
          </a:solidFill>
          <a:ln w="9525">
            <a:noFill/>
            <a:prstDash val="sysDash"/>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0" u="none" strike="noStrike" kern="1200" cap="none" spc="0" normalizeH="0" baseline="0" noProof="0" dirty="0">
                <a:ln>
                  <a:noFill/>
                </a:ln>
                <a:solidFill>
                  <a:srgbClr val="FFFFFF"/>
                </a:solidFill>
                <a:effectLst/>
                <a:uLnTx/>
                <a:uFillTx/>
                <a:latin typeface="Barlow"/>
                <a:ea typeface="+mn-ea"/>
                <a:cs typeface="+mn-cs"/>
              </a:rPr>
              <a:t>TOTAL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FFFFFF"/>
                </a:solidFill>
                <a:effectLst/>
                <a:uLnTx/>
                <a:uFillTx/>
                <a:latin typeface="Barlow"/>
                <a:ea typeface="+mn-ea"/>
                <a:cs typeface="+mn-cs"/>
              </a:rPr>
              <a:t>69%</a:t>
            </a:r>
            <a:r>
              <a:rPr kumimoji="0" lang="en-NZ" sz="18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kumimoji="0" lang="en-NZ" sz="1800" b="1" i="0" u="none" strike="noStrike" kern="1200" cap="none" spc="0" normalizeH="0" baseline="0" noProof="0" dirty="0">
              <a:ln>
                <a:noFill/>
              </a:ln>
              <a:solidFill>
                <a:srgbClr val="000000"/>
              </a:solidFill>
              <a:effectLst/>
              <a:uLnTx/>
              <a:uFillTx/>
              <a:latin typeface="Barlow"/>
              <a:ea typeface="+mn-ea"/>
              <a:cs typeface="+mn-cs"/>
            </a:endParaRPr>
          </a:p>
        </p:txBody>
      </p:sp>
      <p:sp>
        <p:nvSpPr>
          <p:cNvPr id="5" name="AutoShape 2" descr="Image result for Northern district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46" name="tbl1"/>
          <p:cNvGraphicFramePr>
            <a:graphicFrameLocks/>
          </p:cNvGraphicFramePr>
          <p:nvPr/>
        </p:nvGraphicFramePr>
        <p:xfrm>
          <a:off x="1008527" y="3229700"/>
          <a:ext cx="2507340" cy="2525357"/>
        </p:xfrm>
        <a:graphic>
          <a:graphicData uri="http://schemas.openxmlformats.org/drawingml/2006/table">
            <a:tbl>
              <a:tblPr firstRow="1" firstCol="1" bandRow="1">
                <a:tableStyleId>{5C22544A-7EE6-4342-B048-85BDC9FD1C3A}</a:tableStyleId>
              </a:tblPr>
              <a:tblGrid>
                <a:gridCol w="1270234">
                  <a:extLst>
                    <a:ext uri="{9D8B030D-6E8A-4147-A177-3AD203B41FA5}">
                      <a16:colId xmlns:a16="http://schemas.microsoft.com/office/drawing/2014/main" val="20000"/>
                    </a:ext>
                  </a:extLst>
                </a:gridCol>
                <a:gridCol w="618553">
                  <a:extLst>
                    <a:ext uri="{9D8B030D-6E8A-4147-A177-3AD203B41FA5}">
                      <a16:colId xmlns:a16="http://schemas.microsoft.com/office/drawing/2014/main" val="3461386646"/>
                    </a:ext>
                  </a:extLst>
                </a:gridCol>
                <a:gridCol w="618553">
                  <a:extLst>
                    <a:ext uri="{9D8B030D-6E8A-4147-A177-3AD203B41FA5}">
                      <a16:colId xmlns:a16="http://schemas.microsoft.com/office/drawing/2014/main" val="20001"/>
                    </a:ext>
                  </a:extLst>
                </a:gridCol>
              </a:tblGrid>
              <a:tr h="255467">
                <a:tc>
                  <a:txBody>
                    <a:bodyPr/>
                    <a:lstStyle/>
                    <a:p>
                      <a:pPr algn="l"/>
                      <a:r>
                        <a:rPr lang="en-US" sz="1000" b="1" cap="none" baseline="0" dirty="0">
                          <a:solidFill>
                            <a:schemeClr val="bg1"/>
                          </a:solidFill>
                          <a:latin typeface="Barlow"/>
                        </a:rPr>
                        <a:t>Satisfaction</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900" cap="none" baseline="0" dirty="0">
                          <a:solidFill>
                            <a:schemeClr val="bg1"/>
                          </a:solidFill>
                          <a:latin typeface="Barlow"/>
                        </a:rPr>
                        <a:t>2021</a:t>
                      </a:r>
                    </a:p>
                    <a:p>
                      <a:pPr algn="ctr"/>
                      <a:r>
                        <a:rPr lang="en-US" sz="700" b="0" cap="none" baseline="0" dirty="0">
                          <a:solidFill>
                            <a:schemeClr val="bg1"/>
                          </a:solidFill>
                          <a:latin typeface="Barlow"/>
                        </a:rPr>
                        <a:t>(n=1,600)</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900" cap="none" baseline="0" dirty="0">
                          <a:solidFill>
                            <a:schemeClr val="bg1"/>
                          </a:solidFill>
                          <a:latin typeface="Barlow"/>
                        </a:rPr>
                        <a:t>2017</a:t>
                      </a:r>
                    </a:p>
                    <a:p>
                      <a:pPr algn="ctr"/>
                      <a:r>
                        <a:rPr lang="en-US" sz="700" b="0" cap="none" baseline="0" dirty="0">
                          <a:solidFill>
                            <a:schemeClr val="bg1"/>
                          </a:solidFill>
                          <a:latin typeface="Barlow"/>
                        </a:rPr>
                        <a:t>(n=1,906)</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0"/>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Auckland</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63%</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52%</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Canterbury</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66%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61%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Hawkes Bay Gisborne</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71%</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46%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Manawatu Wanganui</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72%</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54%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Northland</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80%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44%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Otago</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67%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Southland</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64%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651712"/>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Taranaki</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7712998"/>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Tasman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51%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64%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444117"/>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Waikato Bay of Plenty</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66%</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57%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1685736"/>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Wellington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68%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8876341"/>
                  </a:ext>
                </a:extLst>
              </a:tr>
            </a:tbl>
          </a:graphicData>
        </a:graphic>
      </p:graphicFrame>
      <p:sp>
        <p:nvSpPr>
          <p:cNvPr id="48" name="Text Placeholder 4"/>
          <p:cNvSpPr txBox="1">
            <a:spLocks/>
          </p:cNvSpPr>
          <p:nvPr/>
        </p:nvSpPr>
        <p:spPr>
          <a:xfrm>
            <a:off x="974137" y="2910933"/>
            <a:ext cx="3386994" cy="283208"/>
          </a:xfrm>
          <a:prstGeom prst="rect">
            <a:avLst/>
          </a:prstGeom>
        </p:spPr>
        <p:txBody>
          <a:bodyPr anchor="b"/>
          <a:lstStyle>
            <a:lvl1pPr marL="230188" indent="-230188" algn="l" defTabSz="457200" rtl="0" eaLnBrk="1" fontAlgn="base" hangingPunct="1">
              <a:spcBef>
                <a:spcPts val="800"/>
              </a:spcBef>
              <a:spcAft>
                <a:spcPct val="0"/>
              </a:spcAft>
              <a:buClr>
                <a:schemeClr val="tx2"/>
              </a:buClr>
              <a:buFont typeface="Arial" charset="0"/>
              <a:buChar char="•"/>
              <a:defRPr kern="1200">
                <a:solidFill>
                  <a:schemeClr val="tx2"/>
                </a:solidFill>
                <a:latin typeface="+mn-lt"/>
                <a:ea typeface="ＭＳ Ｐゴシック" charset="0"/>
                <a:cs typeface="ＭＳ Ｐゴシック" charset="0"/>
              </a:defRPr>
            </a:lvl1pPr>
            <a:lvl2pPr marL="461963" indent="-242888" algn="l" defTabSz="569913" rtl="0" eaLnBrk="1" fontAlgn="base" hangingPunct="1">
              <a:spcBef>
                <a:spcPts val="800"/>
              </a:spcBef>
              <a:spcAft>
                <a:spcPct val="0"/>
              </a:spcAft>
              <a:buClr>
                <a:schemeClr val="tx2"/>
              </a:buClr>
              <a:buFont typeface="Arial" charset="0"/>
              <a:buChar char="•"/>
              <a:defRPr sz="1600" kern="1200">
                <a:solidFill>
                  <a:schemeClr val="tx2"/>
                </a:solidFill>
                <a:latin typeface="+mn-lt"/>
                <a:ea typeface="ＭＳ Ｐゴシック" charset="0"/>
                <a:cs typeface="+mn-cs"/>
              </a:defRPr>
            </a:lvl2pPr>
            <a:lvl3pPr marL="681038" indent="-227013" algn="l" defTabSz="457200" rtl="0" eaLnBrk="1" fontAlgn="base" hangingPunct="1">
              <a:spcBef>
                <a:spcPts val="700"/>
              </a:spcBef>
              <a:spcAft>
                <a:spcPct val="0"/>
              </a:spcAft>
              <a:buClr>
                <a:schemeClr val="tx2"/>
              </a:buClr>
              <a:buFont typeface="Arial" charset="0"/>
              <a:buChar char="•"/>
              <a:defRPr sz="1400" kern="1200">
                <a:solidFill>
                  <a:schemeClr val="tx2"/>
                </a:solidFill>
                <a:latin typeface="+mn-lt"/>
                <a:ea typeface="ＭＳ Ｐゴシック" charset="0"/>
                <a:cs typeface="+mn-cs"/>
              </a:defRPr>
            </a:lvl3pPr>
            <a:lvl4pPr marL="912813" indent="-222250" algn="l" defTabSz="211138"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4pPr>
            <a:lvl5pPr marL="1143000" indent="-227013" algn="l" defTabSz="457200"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95000"/>
              </a:lnSpc>
              <a:spcBef>
                <a:spcPct val="0"/>
              </a:spcBef>
              <a:spcAft>
                <a:spcPts val="600"/>
              </a:spcAft>
              <a:buClr>
                <a:srgbClr val="000000"/>
              </a:buClr>
              <a:buSzTx/>
              <a:buFont typeface="Arial" charset="0"/>
              <a:buNone/>
              <a:tabLst/>
              <a:defRPr/>
            </a:pPr>
            <a:r>
              <a:rPr kumimoji="0" lang="en-US" sz="1200" b="1" i="0" u="none" strike="noStrike" kern="1200" cap="none" spc="0" normalizeH="0" baseline="0" noProof="0" dirty="0">
                <a:ln>
                  <a:noFill/>
                </a:ln>
                <a:solidFill>
                  <a:srgbClr val="9C132A"/>
                </a:solidFill>
                <a:effectLst/>
                <a:uLnTx/>
                <a:uFillTx/>
                <a:latin typeface="Barlow"/>
                <a:ea typeface="ＭＳ Ｐゴシック" charset="0"/>
                <a:cs typeface="Arial" charset="0"/>
              </a:rPr>
              <a:t>How does this compare with 2017?</a:t>
            </a:r>
          </a:p>
        </p:txBody>
      </p:sp>
      <p:sp>
        <p:nvSpPr>
          <p:cNvPr id="50" name="Title 2"/>
          <p:cNvSpPr txBox="1">
            <a:spLocks/>
          </p:cNvSpPr>
          <p:nvPr/>
        </p:nvSpPr>
        <p:spPr>
          <a:xfrm>
            <a:off x="444729" y="264493"/>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Bold" charset="0"/>
                <a:ea typeface="+mj-ea"/>
                <a:cs typeface="+mj-cs"/>
              </a:rPr>
              <a:t>Respondents from Wellington are more likely to be satisfied with their overall experience</a:t>
            </a:r>
          </a:p>
        </p:txBody>
      </p:sp>
      <p:grpSp>
        <p:nvGrpSpPr>
          <p:cNvPr id="58" name="Group 57">
            <a:extLst>
              <a:ext uri="{FF2B5EF4-FFF2-40B4-BE49-F238E27FC236}">
                <a16:creationId xmlns:a16="http://schemas.microsoft.com/office/drawing/2014/main" id="{2296A4A2-A05C-412A-B400-F6DD9B4D3253}"/>
              </a:ext>
            </a:extLst>
          </p:cNvPr>
          <p:cNvGrpSpPr/>
          <p:nvPr/>
        </p:nvGrpSpPr>
        <p:grpSpPr>
          <a:xfrm>
            <a:off x="8798519" y="6289099"/>
            <a:ext cx="3073908" cy="338554"/>
            <a:chOff x="8798519" y="6289099"/>
            <a:chExt cx="3073908" cy="338554"/>
          </a:xfrm>
        </p:grpSpPr>
        <p:sp>
          <p:nvSpPr>
            <p:cNvPr id="59" name="TextBox 58">
              <a:extLst>
                <a:ext uri="{FF2B5EF4-FFF2-40B4-BE49-F238E27FC236}">
                  <a16:creationId xmlns:a16="http://schemas.microsoft.com/office/drawing/2014/main" id="{43D8291E-0B29-48A6-9BC2-DDA3E67CB9C1}"/>
                </a:ext>
              </a:extLst>
            </p:cNvPr>
            <p:cNvSpPr txBox="1"/>
            <p:nvPr/>
          </p:nvSpPr>
          <p:spPr>
            <a:xfrm>
              <a:off x="8798519" y="6289099"/>
              <a:ext cx="3073908" cy="338554"/>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mn-cs"/>
                  <a:sym typeface="Wingdings 3"/>
                </a:rPr>
                <a:t>  </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Significantly higher/lower than 2017 result</a:t>
              </a:r>
            </a:p>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            Significantly higher/lower than Total Athletics 2021</a:t>
              </a:r>
              <a:endPar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sp>
          <p:nvSpPr>
            <p:cNvPr id="60" name="Rectangle 59">
              <a:extLst>
                <a:ext uri="{FF2B5EF4-FFF2-40B4-BE49-F238E27FC236}">
                  <a16:creationId xmlns:a16="http://schemas.microsoft.com/office/drawing/2014/main" id="{BFB6AC67-30A2-4C6C-BDEE-8D52DD911F56}"/>
                </a:ext>
              </a:extLst>
            </p:cNvPr>
            <p:cNvSpPr/>
            <p:nvPr/>
          </p:nvSpPr>
          <p:spPr>
            <a:xfrm>
              <a:off x="8906632" y="6495608"/>
              <a:ext cx="79185" cy="78191"/>
            </a:xfrm>
            <a:prstGeom prst="rect">
              <a:avLst/>
            </a:prstGeom>
            <a:solidFill>
              <a:srgbClr val="C4DF9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DB97EEF1-0683-452C-A674-268BAD4E62F2}"/>
                </a:ext>
              </a:extLst>
            </p:cNvPr>
            <p:cNvSpPr/>
            <p:nvPr/>
          </p:nvSpPr>
          <p:spPr>
            <a:xfrm>
              <a:off x="9012021" y="6492699"/>
              <a:ext cx="79185" cy="78191"/>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cxnSp>
        <p:nvCxnSpPr>
          <p:cNvPr id="52" name="Straight Connector 51">
            <a:extLst>
              <a:ext uri="{FF2B5EF4-FFF2-40B4-BE49-F238E27FC236}">
                <a16:creationId xmlns:a16="http://schemas.microsoft.com/office/drawing/2014/main" id="{46B434DD-2EE9-444D-9A74-EAF6B10E6DF5}"/>
              </a:ext>
            </a:extLst>
          </p:cNvPr>
          <p:cNvCxnSpPr/>
          <p:nvPr/>
        </p:nvCxnSpPr>
        <p:spPr>
          <a:xfrm flipV="1">
            <a:off x="9360023" y="3684552"/>
            <a:ext cx="46266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47AF1DEE-B0E1-4D3E-83A0-F67D7B832519}"/>
              </a:ext>
            </a:extLst>
          </p:cNvPr>
          <p:cNvCxnSpPr/>
          <p:nvPr/>
        </p:nvCxnSpPr>
        <p:spPr>
          <a:xfrm flipV="1">
            <a:off x="8542552" y="4613280"/>
            <a:ext cx="586672" cy="2"/>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87175D2-A8CC-4B67-851D-1CBE33EC5307}"/>
              </a:ext>
            </a:extLst>
          </p:cNvPr>
          <p:cNvCxnSpPr>
            <a:cxnSpLocks/>
          </p:cNvCxnSpPr>
          <p:nvPr/>
        </p:nvCxnSpPr>
        <p:spPr>
          <a:xfrm flipH="1">
            <a:off x="8123841" y="2752249"/>
            <a:ext cx="640034"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FA0ED0EE-3D2D-4503-97A7-05DEEDBEE6B9}"/>
              </a:ext>
            </a:extLst>
          </p:cNvPr>
          <p:cNvCxnSpPr/>
          <p:nvPr/>
        </p:nvCxnSpPr>
        <p:spPr>
          <a:xfrm>
            <a:off x="8974667" y="1265393"/>
            <a:ext cx="393210"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A59CB592-A854-477E-9C07-D47C5A755A77}"/>
              </a:ext>
            </a:extLst>
          </p:cNvPr>
          <p:cNvCxnSpPr/>
          <p:nvPr/>
        </p:nvCxnSpPr>
        <p:spPr>
          <a:xfrm flipH="1">
            <a:off x="8222614" y="1836596"/>
            <a:ext cx="703513"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A65945F-29D0-404C-8743-A64F26DD9A3C}"/>
              </a:ext>
            </a:extLst>
          </p:cNvPr>
          <p:cNvCxnSpPr>
            <a:cxnSpLocks/>
          </p:cNvCxnSpPr>
          <p:nvPr/>
        </p:nvCxnSpPr>
        <p:spPr>
          <a:xfrm flipV="1">
            <a:off x="10293603" y="2534370"/>
            <a:ext cx="343637" cy="2"/>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8F65BB5D-A6B3-453B-8110-777BE217215D}"/>
              </a:ext>
            </a:extLst>
          </p:cNvPr>
          <p:cNvCxnSpPr>
            <a:cxnSpLocks/>
          </p:cNvCxnSpPr>
          <p:nvPr/>
        </p:nvCxnSpPr>
        <p:spPr>
          <a:xfrm>
            <a:off x="8006038" y="5127647"/>
            <a:ext cx="593064" cy="4029"/>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F4C157C7-0C68-44BC-996D-A908432CD7E1}"/>
              </a:ext>
            </a:extLst>
          </p:cNvPr>
          <p:cNvCxnSpPr>
            <a:cxnSpLocks/>
          </p:cNvCxnSpPr>
          <p:nvPr/>
        </p:nvCxnSpPr>
        <p:spPr>
          <a:xfrm flipH="1" flipV="1">
            <a:off x="7679849" y="3391896"/>
            <a:ext cx="564353" cy="351"/>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5192F2E4-BD7B-4D69-83C4-FD52863F4359}"/>
              </a:ext>
            </a:extLst>
          </p:cNvPr>
          <p:cNvCxnSpPr>
            <a:cxnSpLocks/>
          </p:cNvCxnSpPr>
          <p:nvPr/>
        </p:nvCxnSpPr>
        <p:spPr>
          <a:xfrm flipH="1">
            <a:off x="8269250" y="3124679"/>
            <a:ext cx="846990"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58170B4-78C8-4389-8F00-D44A4B574E6F}"/>
              </a:ext>
            </a:extLst>
          </p:cNvPr>
          <p:cNvCxnSpPr>
            <a:cxnSpLocks/>
          </p:cNvCxnSpPr>
          <p:nvPr/>
        </p:nvCxnSpPr>
        <p:spPr>
          <a:xfrm flipH="1" flipV="1">
            <a:off x="8302806" y="2159426"/>
            <a:ext cx="602558"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7BE3387B-BAB1-43A7-8146-BD7F3EF5B59C}"/>
              </a:ext>
            </a:extLst>
          </p:cNvPr>
          <p:cNvCxnSpPr>
            <a:cxnSpLocks/>
          </p:cNvCxnSpPr>
          <p:nvPr/>
        </p:nvCxnSpPr>
        <p:spPr>
          <a:xfrm flipH="1" flipV="1">
            <a:off x="6336204" y="5131325"/>
            <a:ext cx="564353" cy="351"/>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grpSp>
        <p:nvGrpSpPr>
          <p:cNvPr id="116" name="Group 115">
            <a:extLst>
              <a:ext uri="{FF2B5EF4-FFF2-40B4-BE49-F238E27FC236}">
                <a16:creationId xmlns:a16="http://schemas.microsoft.com/office/drawing/2014/main" id="{44BD492A-BE00-419F-87A9-F0BE28AF4A11}"/>
              </a:ext>
            </a:extLst>
          </p:cNvPr>
          <p:cNvGrpSpPr/>
          <p:nvPr/>
        </p:nvGrpSpPr>
        <p:grpSpPr>
          <a:xfrm>
            <a:off x="6675248" y="989740"/>
            <a:ext cx="3583410" cy="4941275"/>
            <a:chOff x="7515226" y="1326103"/>
            <a:chExt cx="3402016" cy="4912772"/>
          </a:xfrm>
        </p:grpSpPr>
        <p:sp>
          <p:nvSpPr>
            <p:cNvPr id="119" name="Freeform 3">
              <a:extLst>
                <a:ext uri="{FF2B5EF4-FFF2-40B4-BE49-F238E27FC236}">
                  <a16:creationId xmlns:a16="http://schemas.microsoft.com/office/drawing/2014/main" id="{DD134D0D-6231-46F2-AA42-65697286D4CB}"/>
                </a:ext>
              </a:extLst>
            </p:cNvPr>
            <p:cNvSpPr>
              <a:spLocks/>
            </p:cNvSpPr>
            <p:nvPr/>
          </p:nvSpPr>
          <p:spPr bwMode="auto">
            <a:xfrm>
              <a:off x="7534428" y="5064957"/>
              <a:ext cx="744944" cy="902280"/>
            </a:xfrm>
            <a:custGeom>
              <a:avLst/>
              <a:gdLst/>
              <a:ahLst/>
              <a:cxnLst>
                <a:cxn ang="0">
                  <a:pos x="1475" y="110"/>
                </a:cxn>
                <a:cxn ang="0">
                  <a:pos x="1235" y="90"/>
                </a:cxn>
                <a:cxn ang="0">
                  <a:pos x="1040" y="375"/>
                </a:cxn>
                <a:cxn ang="0">
                  <a:pos x="1120" y="530"/>
                </a:cxn>
                <a:cxn ang="0">
                  <a:pos x="865" y="555"/>
                </a:cxn>
                <a:cxn ang="0">
                  <a:pos x="830" y="765"/>
                </a:cxn>
                <a:cxn ang="0">
                  <a:pos x="685" y="675"/>
                </a:cxn>
                <a:cxn ang="0">
                  <a:pos x="785" y="915"/>
                </a:cxn>
                <a:cxn ang="0">
                  <a:pos x="535" y="980"/>
                </a:cxn>
                <a:cxn ang="0">
                  <a:pos x="505" y="1115"/>
                </a:cxn>
                <a:cxn ang="0">
                  <a:pos x="400" y="1170"/>
                </a:cxn>
                <a:cxn ang="0">
                  <a:pos x="565" y="1235"/>
                </a:cxn>
                <a:cxn ang="0">
                  <a:pos x="515" y="1305"/>
                </a:cxn>
                <a:cxn ang="0">
                  <a:pos x="580" y="1486"/>
                </a:cxn>
                <a:cxn ang="0">
                  <a:pos x="460" y="1476"/>
                </a:cxn>
                <a:cxn ang="0">
                  <a:pos x="295" y="1400"/>
                </a:cxn>
                <a:cxn ang="0">
                  <a:pos x="260" y="1516"/>
                </a:cxn>
                <a:cxn ang="0">
                  <a:pos x="310" y="1611"/>
                </a:cxn>
                <a:cxn ang="0">
                  <a:pos x="455" y="1621"/>
                </a:cxn>
                <a:cxn ang="0">
                  <a:pos x="260" y="1696"/>
                </a:cxn>
                <a:cxn ang="0">
                  <a:pos x="410" y="1806"/>
                </a:cxn>
                <a:cxn ang="0">
                  <a:pos x="265" y="1876"/>
                </a:cxn>
                <a:cxn ang="0">
                  <a:pos x="15" y="1981"/>
                </a:cxn>
                <a:cxn ang="0">
                  <a:pos x="65" y="2151"/>
                </a:cxn>
                <a:cxn ang="0">
                  <a:pos x="245" y="1981"/>
                </a:cxn>
                <a:cxn ang="0">
                  <a:pos x="200" y="2211"/>
                </a:cxn>
                <a:cxn ang="0">
                  <a:pos x="185" y="2301"/>
                </a:cxn>
                <a:cxn ang="0">
                  <a:pos x="460" y="2421"/>
                </a:cxn>
                <a:cxn ang="0">
                  <a:pos x="845" y="2331"/>
                </a:cxn>
                <a:cxn ang="0">
                  <a:pos x="1145" y="2551"/>
                </a:cxn>
                <a:cxn ang="0">
                  <a:pos x="1435" y="2491"/>
                </a:cxn>
                <a:cxn ang="0">
                  <a:pos x="1510" y="2706"/>
                </a:cxn>
                <a:cxn ang="0">
                  <a:pos x="1615" y="2661"/>
                </a:cxn>
                <a:cxn ang="0">
                  <a:pos x="1735" y="2746"/>
                </a:cxn>
                <a:cxn ang="0">
                  <a:pos x="1955" y="2721"/>
                </a:cxn>
                <a:cxn ang="0">
                  <a:pos x="2155" y="2811"/>
                </a:cxn>
                <a:cxn ang="0">
                  <a:pos x="2230" y="2161"/>
                </a:cxn>
                <a:cxn ang="0">
                  <a:pos x="2240" y="1456"/>
                </a:cxn>
                <a:cxn ang="0">
                  <a:pos x="2125" y="1205"/>
                </a:cxn>
                <a:cxn ang="0">
                  <a:pos x="1940" y="1370"/>
                </a:cxn>
                <a:cxn ang="0">
                  <a:pos x="1585" y="1310"/>
                </a:cxn>
                <a:cxn ang="0">
                  <a:pos x="1439" y="940"/>
                </a:cxn>
                <a:cxn ang="0">
                  <a:pos x="1336" y="570"/>
                </a:cxn>
                <a:cxn ang="0">
                  <a:pos x="1495" y="270"/>
                </a:cxn>
              </a:cxnLst>
              <a:rect l="0" t="0" r="r" b="b"/>
              <a:pathLst>
                <a:path w="2321" h="2811">
                  <a:moveTo>
                    <a:pt x="1495" y="270"/>
                  </a:moveTo>
                  <a:lnTo>
                    <a:pt x="1475" y="110"/>
                  </a:lnTo>
                  <a:lnTo>
                    <a:pt x="1322" y="0"/>
                  </a:lnTo>
                  <a:lnTo>
                    <a:pt x="1235" y="90"/>
                  </a:lnTo>
                  <a:lnTo>
                    <a:pt x="1160" y="230"/>
                  </a:lnTo>
                  <a:lnTo>
                    <a:pt x="1040" y="375"/>
                  </a:lnTo>
                  <a:lnTo>
                    <a:pt x="1160" y="480"/>
                  </a:lnTo>
                  <a:lnTo>
                    <a:pt x="1120" y="530"/>
                  </a:lnTo>
                  <a:lnTo>
                    <a:pt x="1000" y="455"/>
                  </a:lnTo>
                  <a:lnTo>
                    <a:pt x="865" y="555"/>
                  </a:lnTo>
                  <a:lnTo>
                    <a:pt x="910" y="660"/>
                  </a:lnTo>
                  <a:lnTo>
                    <a:pt x="830" y="765"/>
                  </a:lnTo>
                  <a:lnTo>
                    <a:pt x="775" y="650"/>
                  </a:lnTo>
                  <a:lnTo>
                    <a:pt x="685" y="675"/>
                  </a:lnTo>
                  <a:lnTo>
                    <a:pt x="745" y="810"/>
                  </a:lnTo>
                  <a:lnTo>
                    <a:pt x="785" y="915"/>
                  </a:lnTo>
                  <a:lnTo>
                    <a:pt x="755" y="995"/>
                  </a:lnTo>
                  <a:lnTo>
                    <a:pt x="535" y="980"/>
                  </a:lnTo>
                  <a:lnTo>
                    <a:pt x="575" y="1115"/>
                  </a:lnTo>
                  <a:lnTo>
                    <a:pt x="505" y="1115"/>
                  </a:lnTo>
                  <a:lnTo>
                    <a:pt x="430" y="1055"/>
                  </a:lnTo>
                  <a:lnTo>
                    <a:pt x="400" y="1170"/>
                  </a:lnTo>
                  <a:lnTo>
                    <a:pt x="425" y="1260"/>
                  </a:lnTo>
                  <a:lnTo>
                    <a:pt x="565" y="1235"/>
                  </a:lnTo>
                  <a:lnTo>
                    <a:pt x="610" y="1305"/>
                  </a:lnTo>
                  <a:lnTo>
                    <a:pt x="515" y="1305"/>
                  </a:lnTo>
                  <a:lnTo>
                    <a:pt x="500" y="1370"/>
                  </a:lnTo>
                  <a:lnTo>
                    <a:pt x="580" y="1486"/>
                  </a:lnTo>
                  <a:lnTo>
                    <a:pt x="530" y="1516"/>
                  </a:lnTo>
                  <a:lnTo>
                    <a:pt x="460" y="1476"/>
                  </a:lnTo>
                  <a:lnTo>
                    <a:pt x="365" y="1370"/>
                  </a:lnTo>
                  <a:lnTo>
                    <a:pt x="295" y="1400"/>
                  </a:lnTo>
                  <a:lnTo>
                    <a:pt x="370" y="1471"/>
                  </a:lnTo>
                  <a:lnTo>
                    <a:pt x="260" y="1516"/>
                  </a:lnTo>
                  <a:lnTo>
                    <a:pt x="215" y="1591"/>
                  </a:lnTo>
                  <a:lnTo>
                    <a:pt x="310" y="1611"/>
                  </a:lnTo>
                  <a:lnTo>
                    <a:pt x="415" y="1546"/>
                  </a:lnTo>
                  <a:lnTo>
                    <a:pt x="455" y="1621"/>
                  </a:lnTo>
                  <a:lnTo>
                    <a:pt x="335" y="1636"/>
                  </a:lnTo>
                  <a:lnTo>
                    <a:pt x="260" y="1696"/>
                  </a:lnTo>
                  <a:lnTo>
                    <a:pt x="280" y="1786"/>
                  </a:lnTo>
                  <a:lnTo>
                    <a:pt x="410" y="1806"/>
                  </a:lnTo>
                  <a:lnTo>
                    <a:pt x="370" y="1911"/>
                  </a:lnTo>
                  <a:lnTo>
                    <a:pt x="265" y="1876"/>
                  </a:lnTo>
                  <a:lnTo>
                    <a:pt x="135" y="1936"/>
                  </a:lnTo>
                  <a:lnTo>
                    <a:pt x="15" y="1981"/>
                  </a:lnTo>
                  <a:lnTo>
                    <a:pt x="0" y="2036"/>
                  </a:lnTo>
                  <a:lnTo>
                    <a:pt x="65" y="2151"/>
                  </a:lnTo>
                  <a:lnTo>
                    <a:pt x="170" y="2056"/>
                  </a:lnTo>
                  <a:lnTo>
                    <a:pt x="245" y="1981"/>
                  </a:lnTo>
                  <a:lnTo>
                    <a:pt x="205" y="2146"/>
                  </a:lnTo>
                  <a:lnTo>
                    <a:pt x="200" y="2211"/>
                  </a:lnTo>
                  <a:lnTo>
                    <a:pt x="295" y="2241"/>
                  </a:lnTo>
                  <a:lnTo>
                    <a:pt x="185" y="2301"/>
                  </a:lnTo>
                  <a:lnTo>
                    <a:pt x="215" y="2386"/>
                  </a:lnTo>
                  <a:lnTo>
                    <a:pt x="460" y="2421"/>
                  </a:lnTo>
                  <a:lnTo>
                    <a:pt x="775" y="2421"/>
                  </a:lnTo>
                  <a:lnTo>
                    <a:pt x="845" y="2331"/>
                  </a:lnTo>
                  <a:lnTo>
                    <a:pt x="1030" y="2361"/>
                  </a:lnTo>
                  <a:lnTo>
                    <a:pt x="1145" y="2551"/>
                  </a:lnTo>
                  <a:lnTo>
                    <a:pt x="1310" y="2521"/>
                  </a:lnTo>
                  <a:lnTo>
                    <a:pt x="1435" y="2491"/>
                  </a:lnTo>
                  <a:lnTo>
                    <a:pt x="1540" y="2616"/>
                  </a:lnTo>
                  <a:lnTo>
                    <a:pt x="1510" y="2706"/>
                  </a:lnTo>
                  <a:lnTo>
                    <a:pt x="1555" y="2781"/>
                  </a:lnTo>
                  <a:lnTo>
                    <a:pt x="1615" y="2661"/>
                  </a:lnTo>
                  <a:lnTo>
                    <a:pt x="1670" y="2751"/>
                  </a:lnTo>
                  <a:lnTo>
                    <a:pt x="1735" y="2746"/>
                  </a:lnTo>
                  <a:lnTo>
                    <a:pt x="1825" y="2686"/>
                  </a:lnTo>
                  <a:lnTo>
                    <a:pt x="1955" y="2721"/>
                  </a:lnTo>
                  <a:lnTo>
                    <a:pt x="2005" y="2806"/>
                  </a:lnTo>
                  <a:lnTo>
                    <a:pt x="2155" y="2811"/>
                  </a:lnTo>
                  <a:lnTo>
                    <a:pt x="2321" y="2803"/>
                  </a:lnTo>
                  <a:lnTo>
                    <a:pt x="2230" y="2161"/>
                  </a:lnTo>
                  <a:lnTo>
                    <a:pt x="2110" y="1741"/>
                  </a:lnTo>
                  <a:lnTo>
                    <a:pt x="2240" y="1456"/>
                  </a:lnTo>
                  <a:lnTo>
                    <a:pt x="2270" y="1325"/>
                  </a:lnTo>
                  <a:lnTo>
                    <a:pt x="2125" y="1205"/>
                  </a:lnTo>
                  <a:lnTo>
                    <a:pt x="2030" y="1365"/>
                  </a:lnTo>
                  <a:lnTo>
                    <a:pt x="1940" y="1370"/>
                  </a:lnTo>
                  <a:lnTo>
                    <a:pt x="1775" y="1185"/>
                  </a:lnTo>
                  <a:lnTo>
                    <a:pt x="1585" y="1310"/>
                  </a:lnTo>
                  <a:lnTo>
                    <a:pt x="1433" y="1153"/>
                  </a:lnTo>
                  <a:lnTo>
                    <a:pt x="1439" y="940"/>
                  </a:lnTo>
                  <a:lnTo>
                    <a:pt x="1346" y="795"/>
                  </a:lnTo>
                  <a:lnTo>
                    <a:pt x="1336" y="570"/>
                  </a:lnTo>
                  <a:lnTo>
                    <a:pt x="1406" y="337"/>
                  </a:lnTo>
                  <a:lnTo>
                    <a:pt x="1495" y="270"/>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20" name="Freeform 4">
              <a:extLst>
                <a:ext uri="{FF2B5EF4-FFF2-40B4-BE49-F238E27FC236}">
                  <a16:creationId xmlns:a16="http://schemas.microsoft.com/office/drawing/2014/main" id="{686267A9-B699-4E5C-ACF6-275BCA603F49}"/>
                </a:ext>
              </a:extLst>
            </p:cNvPr>
            <p:cNvSpPr>
              <a:spLocks/>
            </p:cNvSpPr>
            <p:nvPr/>
          </p:nvSpPr>
          <p:spPr bwMode="auto">
            <a:xfrm>
              <a:off x="7515226" y="5620765"/>
              <a:ext cx="81879" cy="64218"/>
            </a:xfrm>
            <a:custGeom>
              <a:avLst/>
              <a:gdLst/>
              <a:ahLst/>
              <a:cxnLst>
                <a:cxn ang="0">
                  <a:pos x="18" y="40"/>
                </a:cxn>
                <a:cxn ang="0">
                  <a:pos x="15" y="24"/>
                </a:cxn>
                <a:cxn ang="0">
                  <a:pos x="0" y="19"/>
                </a:cxn>
                <a:cxn ang="0">
                  <a:pos x="24" y="6"/>
                </a:cxn>
                <a:cxn ang="0">
                  <a:pos x="39" y="0"/>
                </a:cxn>
                <a:cxn ang="0">
                  <a:pos x="48" y="13"/>
                </a:cxn>
                <a:cxn ang="0">
                  <a:pos x="51" y="23"/>
                </a:cxn>
                <a:cxn ang="0">
                  <a:pos x="28" y="25"/>
                </a:cxn>
                <a:cxn ang="0">
                  <a:pos x="18" y="40"/>
                </a:cxn>
              </a:cxnLst>
              <a:rect l="0" t="0" r="r" b="b"/>
              <a:pathLst>
                <a:path w="51" h="40">
                  <a:moveTo>
                    <a:pt x="18" y="40"/>
                  </a:moveTo>
                  <a:lnTo>
                    <a:pt x="15" y="24"/>
                  </a:lnTo>
                  <a:lnTo>
                    <a:pt x="0" y="19"/>
                  </a:lnTo>
                  <a:lnTo>
                    <a:pt x="24" y="6"/>
                  </a:lnTo>
                  <a:lnTo>
                    <a:pt x="39" y="0"/>
                  </a:lnTo>
                  <a:lnTo>
                    <a:pt x="48" y="13"/>
                  </a:lnTo>
                  <a:lnTo>
                    <a:pt x="51" y="23"/>
                  </a:lnTo>
                  <a:lnTo>
                    <a:pt x="28" y="25"/>
                  </a:lnTo>
                  <a:lnTo>
                    <a:pt x="18" y="40"/>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21" name="Freeform 5">
              <a:extLst>
                <a:ext uri="{FF2B5EF4-FFF2-40B4-BE49-F238E27FC236}">
                  <a16:creationId xmlns:a16="http://schemas.microsoft.com/office/drawing/2014/main" id="{AEC7229C-9734-4483-8A5C-9425D838FBED}"/>
                </a:ext>
              </a:extLst>
            </p:cNvPr>
            <p:cNvSpPr>
              <a:spLocks/>
            </p:cNvSpPr>
            <p:nvPr/>
          </p:nvSpPr>
          <p:spPr bwMode="auto">
            <a:xfrm>
              <a:off x="7955128" y="4956409"/>
              <a:ext cx="809162" cy="1025902"/>
            </a:xfrm>
            <a:custGeom>
              <a:avLst/>
              <a:gdLst/>
              <a:ahLst/>
              <a:cxnLst>
                <a:cxn ang="0">
                  <a:pos x="1210" y="0"/>
                </a:cxn>
                <a:cxn ang="0">
                  <a:pos x="975" y="180"/>
                </a:cxn>
                <a:cxn ang="0">
                  <a:pos x="700" y="249"/>
                </a:cxn>
                <a:cxn ang="0">
                  <a:pos x="505" y="540"/>
                </a:cxn>
                <a:cxn ang="0">
                  <a:pos x="160" y="660"/>
                </a:cxn>
                <a:cxn ang="0">
                  <a:pos x="0" y="960"/>
                </a:cxn>
                <a:cxn ang="0">
                  <a:pos x="105" y="1330"/>
                </a:cxn>
                <a:cxn ang="0">
                  <a:pos x="250" y="1699"/>
                </a:cxn>
                <a:cxn ang="0">
                  <a:pos x="604" y="1759"/>
                </a:cxn>
                <a:cxn ang="0">
                  <a:pos x="791" y="1596"/>
                </a:cxn>
                <a:cxn ang="0">
                  <a:pos x="904" y="1845"/>
                </a:cxn>
                <a:cxn ang="0">
                  <a:pos x="896" y="2560"/>
                </a:cxn>
                <a:cxn ang="0">
                  <a:pos x="1080" y="3151"/>
                </a:cxn>
                <a:cxn ang="0">
                  <a:pos x="1285" y="3101"/>
                </a:cxn>
                <a:cxn ang="0">
                  <a:pos x="1320" y="3001"/>
                </a:cxn>
                <a:cxn ang="0">
                  <a:pos x="1450" y="2936"/>
                </a:cxn>
                <a:cxn ang="0">
                  <a:pos x="1615" y="2711"/>
                </a:cxn>
                <a:cxn ang="0">
                  <a:pos x="1780" y="2471"/>
                </a:cxn>
                <a:cxn ang="0">
                  <a:pos x="1965" y="2321"/>
                </a:cxn>
                <a:cxn ang="0">
                  <a:pos x="2115" y="2261"/>
                </a:cxn>
                <a:cxn ang="0">
                  <a:pos x="2185" y="2201"/>
                </a:cxn>
                <a:cxn ang="0">
                  <a:pos x="2095" y="2071"/>
                </a:cxn>
                <a:cxn ang="0">
                  <a:pos x="2215" y="1916"/>
                </a:cxn>
                <a:cxn ang="0">
                  <a:pos x="2310" y="1676"/>
                </a:cxn>
                <a:cxn ang="0">
                  <a:pos x="2350" y="1455"/>
                </a:cxn>
                <a:cxn ang="0">
                  <a:pos x="2475" y="1245"/>
                </a:cxn>
                <a:cxn ang="0">
                  <a:pos x="2170" y="1105"/>
                </a:cxn>
                <a:cxn ang="0">
                  <a:pos x="1900" y="1290"/>
                </a:cxn>
                <a:cxn ang="0">
                  <a:pos x="1660" y="1170"/>
                </a:cxn>
                <a:cxn ang="0">
                  <a:pos x="1450" y="840"/>
                </a:cxn>
                <a:cxn ang="0">
                  <a:pos x="1210" y="660"/>
                </a:cxn>
                <a:cxn ang="0">
                  <a:pos x="1150" y="340"/>
                </a:cxn>
                <a:cxn ang="0">
                  <a:pos x="1285" y="15"/>
                </a:cxn>
              </a:cxnLst>
              <a:rect l="0" t="0" r="r" b="b"/>
              <a:pathLst>
                <a:path w="2518" h="3196">
                  <a:moveTo>
                    <a:pt x="1285" y="15"/>
                  </a:moveTo>
                  <a:lnTo>
                    <a:pt x="1210" y="0"/>
                  </a:lnTo>
                  <a:lnTo>
                    <a:pt x="1105" y="130"/>
                  </a:lnTo>
                  <a:lnTo>
                    <a:pt x="975" y="180"/>
                  </a:lnTo>
                  <a:lnTo>
                    <a:pt x="836" y="166"/>
                  </a:lnTo>
                  <a:lnTo>
                    <a:pt x="700" y="249"/>
                  </a:lnTo>
                  <a:lnTo>
                    <a:pt x="566" y="397"/>
                  </a:lnTo>
                  <a:lnTo>
                    <a:pt x="505" y="540"/>
                  </a:lnTo>
                  <a:lnTo>
                    <a:pt x="255" y="700"/>
                  </a:lnTo>
                  <a:lnTo>
                    <a:pt x="160" y="660"/>
                  </a:lnTo>
                  <a:lnTo>
                    <a:pt x="70" y="730"/>
                  </a:lnTo>
                  <a:lnTo>
                    <a:pt x="0" y="960"/>
                  </a:lnTo>
                  <a:lnTo>
                    <a:pt x="10" y="1185"/>
                  </a:lnTo>
                  <a:lnTo>
                    <a:pt x="105" y="1330"/>
                  </a:lnTo>
                  <a:lnTo>
                    <a:pt x="97" y="1543"/>
                  </a:lnTo>
                  <a:lnTo>
                    <a:pt x="250" y="1699"/>
                  </a:lnTo>
                  <a:lnTo>
                    <a:pt x="440" y="1576"/>
                  </a:lnTo>
                  <a:lnTo>
                    <a:pt x="604" y="1759"/>
                  </a:lnTo>
                  <a:lnTo>
                    <a:pt x="697" y="1755"/>
                  </a:lnTo>
                  <a:lnTo>
                    <a:pt x="791" y="1596"/>
                  </a:lnTo>
                  <a:lnTo>
                    <a:pt x="935" y="1713"/>
                  </a:lnTo>
                  <a:lnTo>
                    <a:pt x="904" y="1845"/>
                  </a:lnTo>
                  <a:lnTo>
                    <a:pt x="776" y="2131"/>
                  </a:lnTo>
                  <a:lnTo>
                    <a:pt x="896" y="2560"/>
                  </a:lnTo>
                  <a:lnTo>
                    <a:pt x="985" y="3196"/>
                  </a:lnTo>
                  <a:lnTo>
                    <a:pt x="1080" y="3151"/>
                  </a:lnTo>
                  <a:lnTo>
                    <a:pt x="1185" y="3076"/>
                  </a:lnTo>
                  <a:lnTo>
                    <a:pt x="1285" y="3101"/>
                  </a:lnTo>
                  <a:lnTo>
                    <a:pt x="1380" y="3061"/>
                  </a:lnTo>
                  <a:lnTo>
                    <a:pt x="1320" y="3001"/>
                  </a:lnTo>
                  <a:lnTo>
                    <a:pt x="1330" y="2941"/>
                  </a:lnTo>
                  <a:lnTo>
                    <a:pt x="1450" y="2936"/>
                  </a:lnTo>
                  <a:lnTo>
                    <a:pt x="1435" y="2861"/>
                  </a:lnTo>
                  <a:lnTo>
                    <a:pt x="1615" y="2711"/>
                  </a:lnTo>
                  <a:lnTo>
                    <a:pt x="1795" y="2596"/>
                  </a:lnTo>
                  <a:lnTo>
                    <a:pt x="1780" y="2471"/>
                  </a:lnTo>
                  <a:lnTo>
                    <a:pt x="1860" y="2351"/>
                  </a:lnTo>
                  <a:lnTo>
                    <a:pt x="1965" y="2321"/>
                  </a:lnTo>
                  <a:lnTo>
                    <a:pt x="2085" y="2296"/>
                  </a:lnTo>
                  <a:lnTo>
                    <a:pt x="2115" y="2261"/>
                  </a:lnTo>
                  <a:lnTo>
                    <a:pt x="2185" y="2266"/>
                  </a:lnTo>
                  <a:lnTo>
                    <a:pt x="2185" y="2201"/>
                  </a:lnTo>
                  <a:lnTo>
                    <a:pt x="2170" y="2126"/>
                  </a:lnTo>
                  <a:lnTo>
                    <a:pt x="2095" y="2071"/>
                  </a:lnTo>
                  <a:lnTo>
                    <a:pt x="2130" y="1961"/>
                  </a:lnTo>
                  <a:lnTo>
                    <a:pt x="2215" y="1916"/>
                  </a:lnTo>
                  <a:lnTo>
                    <a:pt x="2235" y="1816"/>
                  </a:lnTo>
                  <a:lnTo>
                    <a:pt x="2310" y="1676"/>
                  </a:lnTo>
                  <a:lnTo>
                    <a:pt x="2265" y="1606"/>
                  </a:lnTo>
                  <a:lnTo>
                    <a:pt x="2350" y="1455"/>
                  </a:lnTo>
                  <a:lnTo>
                    <a:pt x="2325" y="1305"/>
                  </a:lnTo>
                  <a:lnTo>
                    <a:pt x="2475" y="1245"/>
                  </a:lnTo>
                  <a:lnTo>
                    <a:pt x="2518" y="1156"/>
                  </a:lnTo>
                  <a:lnTo>
                    <a:pt x="2170" y="1105"/>
                  </a:lnTo>
                  <a:lnTo>
                    <a:pt x="2065" y="1170"/>
                  </a:lnTo>
                  <a:lnTo>
                    <a:pt x="1900" y="1290"/>
                  </a:lnTo>
                  <a:lnTo>
                    <a:pt x="1815" y="1140"/>
                  </a:lnTo>
                  <a:lnTo>
                    <a:pt x="1660" y="1170"/>
                  </a:lnTo>
                  <a:lnTo>
                    <a:pt x="1570" y="1060"/>
                  </a:lnTo>
                  <a:lnTo>
                    <a:pt x="1450" y="840"/>
                  </a:lnTo>
                  <a:lnTo>
                    <a:pt x="1315" y="825"/>
                  </a:lnTo>
                  <a:lnTo>
                    <a:pt x="1210" y="660"/>
                  </a:lnTo>
                  <a:lnTo>
                    <a:pt x="1165" y="480"/>
                  </a:lnTo>
                  <a:lnTo>
                    <a:pt x="1150" y="340"/>
                  </a:lnTo>
                  <a:lnTo>
                    <a:pt x="1240" y="160"/>
                  </a:lnTo>
                  <a:lnTo>
                    <a:pt x="1285" y="15"/>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22" name="Freeform 6">
              <a:extLst>
                <a:ext uri="{FF2B5EF4-FFF2-40B4-BE49-F238E27FC236}">
                  <a16:creationId xmlns:a16="http://schemas.microsoft.com/office/drawing/2014/main" id="{7D47E4AA-14A5-44EF-833C-9937D5A5E5C7}"/>
                </a:ext>
              </a:extLst>
            </p:cNvPr>
            <p:cNvSpPr>
              <a:spLocks/>
            </p:cNvSpPr>
            <p:nvPr/>
          </p:nvSpPr>
          <p:spPr bwMode="auto">
            <a:xfrm>
              <a:off x="7950314" y="3736243"/>
              <a:ext cx="1249064" cy="1444934"/>
            </a:xfrm>
            <a:custGeom>
              <a:avLst/>
              <a:gdLst/>
              <a:ahLst/>
              <a:cxnLst>
                <a:cxn ang="0">
                  <a:pos x="3415" y="0"/>
                </a:cxn>
                <a:cxn ang="0">
                  <a:pos x="3340" y="65"/>
                </a:cxn>
                <a:cxn ang="0">
                  <a:pos x="3295" y="140"/>
                </a:cxn>
                <a:cxn ang="0">
                  <a:pos x="3280" y="260"/>
                </a:cxn>
                <a:cxn ang="0">
                  <a:pos x="3285" y="645"/>
                </a:cxn>
                <a:cxn ang="0">
                  <a:pos x="3090" y="975"/>
                </a:cxn>
                <a:cxn ang="0">
                  <a:pos x="2925" y="1130"/>
                </a:cxn>
                <a:cxn ang="0">
                  <a:pos x="2700" y="1190"/>
                </a:cxn>
                <a:cxn ang="0">
                  <a:pos x="2730" y="1340"/>
                </a:cxn>
                <a:cxn ang="0">
                  <a:pos x="2595" y="1770"/>
                </a:cxn>
                <a:cxn ang="0">
                  <a:pos x="2395" y="2180"/>
                </a:cxn>
                <a:cxn ang="0">
                  <a:pos x="2220" y="2435"/>
                </a:cxn>
                <a:cxn ang="0">
                  <a:pos x="2065" y="2615"/>
                </a:cxn>
                <a:cxn ang="0">
                  <a:pos x="1735" y="2850"/>
                </a:cxn>
                <a:cxn ang="0">
                  <a:pos x="1575" y="3005"/>
                </a:cxn>
                <a:cxn ang="0">
                  <a:pos x="1510" y="3135"/>
                </a:cxn>
                <a:cxn ang="0">
                  <a:pos x="1390" y="3155"/>
                </a:cxn>
                <a:cxn ang="0">
                  <a:pos x="1125" y="3420"/>
                </a:cxn>
                <a:cxn ang="0">
                  <a:pos x="925" y="3500"/>
                </a:cxn>
                <a:cxn ang="0">
                  <a:pos x="775" y="3600"/>
                </a:cxn>
                <a:cxn ang="0">
                  <a:pos x="730" y="3720"/>
                </a:cxn>
                <a:cxn ang="0">
                  <a:pos x="450" y="3915"/>
                </a:cxn>
                <a:cxn ang="0">
                  <a:pos x="315" y="3900"/>
                </a:cxn>
                <a:cxn ang="0">
                  <a:pos x="120" y="3990"/>
                </a:cxn>
                <a:cxn ang="0">
                  <a:pos x="0" y="4190"/>
                </a:cxn>
                <a:cxn ang="0">
                  <a:pos x="155" y="4298"/>
                </a:cxn>
                <a:cxn ang="0">
                  <a:pos x="175" y="4460"/>
                </a:cxn>
                <a:cxn ang="0">
                  <a:pos x="270" y="4500"/>
                </a:cxn>
                <a:cxn ang="0">
                  <a:pos x="520" y="4340"/>
                </a:cxn>
                <a:cxn ang="0">
                  <a:pos x="580" y="4200"/>
                </a:cxn>
                <a:cxn ang="0">
                  <a:pos x="715" y="4050"/>
                </a:cxn>
                <a:cxn ang="0">
                  <a:pos x="850" y="3965"/>
                </a:cxn>
                <a:cxn ang="0">
                  <a:pos x="990" y="3980"/>
                </a:cxn>
                <a:cxn ang="0">
                  <a:pos x="1120" y="3930"/>
                </a:cxn>
                <a:cxn ang="0">
                  <a:pos x="1223" y="3800"/>
                </a:cxn>
                <a:cxn ang="0">
                  <a:pos x="1300" y="3815"/>
                </a:cxn>
                <a:cxn ang="0">
                  <a:pos x="1440" y="3650"/>
                </a:cxn>
                <a:cxn ang="0">
                  <a:pos x="1575" y="3480"/>
                </a:cxn>
                <a:cxn ang="0">
                  <a:pos x="1885" y="3225"/>
                </a:cxn>
                <a:cxn ang="0">
                  <a:pos x="2205" y="3020"/>
                </a:cxn>
                <a:cxn ang="0">
                  <a:pos x="2680" y="2600"/>
                </a:cxn>
                <a:cxn ang="0">
                  <a:pos x="2940" y="2565"/>
                </a:cxn>
                <a:cxn ang="0">
                  <a:pos x="3235" y="2295"/>
                </a:cxn>
                <a:cxn ang="0">
                  <a:pos x="3640" y="1895"/>
                </a:cxn>
                <a:cxn ang="0">
                  <a:pos x="3550" y="1830"/>
                </a:cxn>
                <a:cxn ang="0">
                  <a:pos x="3495" y="1665"/>
                </a:cxn>
                <a:cxn ang="0">
                  <a:pos x="3300" y="1550"/>
                </a:cxn>
                <a:cxn ang="0">
                  <a:pos x="3295" y="1290"/>
                </a:cxn>
                <a:cxn ang="0">
                  <a:pos x="3360" y="1125"/>
                </a:cxn>
                <a:cxn ang="0">
                  <a:pos x="3655" y="795"/>
                </a:cxn>
                <a:cxn ang="0">
                  <a:pos x="3890" y="565"/>
                </a:cxn>
                <a:cxn ang="0">
                  <a:pos x="3750" y="500"/>
                </a:cxn>
                <a:cxn ang="0">
                  <a:pos x="3660" y="340"/>
                </a:cxn>
                <a:cxn ang="0">
                  <a:pos x="3505" y="315"/>
                </a:cxn>
                <a:cxn ang="0">
                  <a:pos x="3415" y="0"/>
                </a:cxn>
              </a:cxnLst>
              <a:rect l="0" t="0" r="r" b="b"/>
              <a:pathLst>
                <a:path w="3890" h="4500">
                  <a:moveTo>
                    <a:pt x="3415" y="0"/>
                  </a:moveTo>
                  <a:lnTo>
                    <a:pt x="3340" y="65"/>
                  </a:lnTo>
                  <a:lnTo>
                    <a:pt x="3295" y="140"/>
                  </a:lnTo>
                  <a:lnTo>
                    <a:pt x="3280" y="260"/>
                  </a:lnTo>
                  <a:lnTo>
                    <a:pt x="3285" y="645"/>
                  </a:lnTo>
                  <a:lnTo>
                    <a:pt x="3090" y="975"/>
                  </a:lnTo>
                  <a:lnTo>
                    <a:pt x="2925" y="1130"/>
                  </a:lnTo>
                  <a:lnTo>
                    <a:pt x="2700" y="1190"/>
                  </a:lnTo>
                  <a:lnTo>
                    <a:pt x="2730" y="1340"/>
                  </a:lnTo>
                  <a:lnTo>
                    <a:pt x="2595" y="1770"/>
                  </a:lnTo>
                  <a:lnTo>
                    <a:pt x="2395" y="2180"/>
                  </a:lnTo>
                  <a:lnTo>
                    <a:pt x="2220" y="2435"/>
                  </a:lnTo>
                  <a:lnTo>
                    <a:pt x="2065" y="2615"/>
                  </a:lnTo>
                  <a:lnTo>
                    <a:pt x="1735" y="2850"/>
                  </a:lnTo>
                  <a:lnTo>
                    <a:pt x="1575" y="3005"/>
                  </a:lnTo>
                  <a:lnTo>
                    <a:pt x="1510" y="3135"/>
                  </a:lnTo>
                  <a:lnTo>
                    <a:pt x="1390" y="3155"/>
                  </a:lnTo>
                  <a:lnTo>
                    <a:pt x="1125" y="3420"/>
                  </a:lnTo>
                  <a:lnTo>
                    <a:pt x="925" y="3500"/>
                  </a:lnTo>
                  <a:lnTo>
                    <a:pt x="775" y="3600"/>
                  </a:lnTo>
                  <a:lnTo>
                    <a:pt x="730" y="3720"/>
                  </a:lnTo>
                  <a:lnTo>
                    <a:pt x="450" y="3915"/>
                  </a:lnTo>
                  <a:lnTo>
                    <a:pt x="315" y="3900"/>
                  </a:lnTo>
                  <a:lnTo>
                    <a:pt x="120" y="3990"/>
                  </a:lnTo>
                  <a:lnTo>
                    <a:pt x="0" y="4190"/>
                  </a:lnTo>
                  <a:lnTo>
                    <a:pt x="155" y="4298"/>
                  </a:lnTo>
                  <a:lnTo>
                    <a:pt x="175" y="4460"/>
                  </a:lnTo>
                  <a:lnTo>
                    <a:pt x="270" y="4500"/>
                  </a:lnTo>
                  <a:lnTo>
                    <a:pt x="520" y="4340"/>
                  </a:lnTo>
                  <a:lnTo>
                    <a:pt x="580" y="4200"/>
                  </a:lnTo>
                  <a:lnTo>
                    <a:pt x="715" y="4050"/>
                  </a:lnTo>
                  <a:lnTo>
                    <a:pt x="850" y="3965"/>
                  </a:lnTo>
                  <a:lnTo>
                    <a:pt x="990" y="3980"/>
                  </a:lnTo>
                  <a:lnTo>
                    <a:pt x="1120" y="3930"/>
                  </a:lnTo>
                  <a:lnTo>
                    <a:pt x="1223" y="3800"/>
                  </a:lnTo>
                  <a:lnTo>
                    <a:pt x="1300" y="3815"/>
                  </a:lnTo>
                  <a:lnTo>
                    <a:pt x="1440" y="3650"/>
                  </a:lnTo>
                  <a:lnTo>
                    <a:pt x="1575" y="3480"/>
                  </a:lnTo>
                  <a:lnTo>
                    <a:pt x="1885" y="3225"/>
                  </a:lnTo>
                  <a:lnTo>
                    <a:pt x="2205" y="3020"/>
                  </a:lnTo>
                  <a:lnTo>
                    <a:pt x="2680" y="2600"/>
                  </a:lnTo>
                  <a:lnTo>
                    <a:pt x="2940" y="2565"/>
                  </a:lnTo>
                  <a:lnTo>
                    <a:pt x="3235" y="2295"/>
                  </a:lnTo>
                  <a:lnTo>
                    <a:pt x="3640" y="1895"/>
                  </a:lnTo>
                  <a:lnTo>
                    <a:pt x="3550" y="1830"/>
                  </a:lnTo>
                  <a:lnTo>
                    <a:pt x="3495" y="1665"/>
                  </a:lnTo>
                  <a:lnTo>
                    <a:pt x="3300" y="1550"/>
                  </a:lnTo>
                  <a:lnTo>
                    <a:pt x="3295" y="1290"/>
                  </a:lnTo>
                  <a:lnTo>
                    <a:pt x="3360" y="1125"/>
                  </a:lnTo>
                  <a:lnTo>
                    <a:pt x="3655" y="795"/>
                  </a:lnTo>
                  <a:lnTo>
                    <a:pt x="3890" y="565"/>
                  </a:lnTo>
                  <a:lnTo>
                    <a:pt x="3750" y="500"/>
                  </a:lnTo>
                  <a:lnTo>
                    <a:pt x="3660" y="340"/>
                  </a:lnTo>
                  <a:lnTo>
                    <a:pt x="3505" y="315"/>
                  </a:lnTo>
                  <a:lnTo>
                    <a:pt x="3415" y="0"/>
                  </a:lnTo>
                  <a:close/>
                </a:path>
              </a:pathLst>
            </a:custGeom>
            <a:solidFill>
              <a:schemeClr val="bg2">
                <a:lumMod val="90000"/>
              </a:schemeClr>
            </a:solidFill>
            <a:ln w="1270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23" name="Freeform 7">
              <a:extLst>
                <a:ext uri="{FF2B5EF4-FFF2-40B4-BE49-F238E27FC236}">
                  <a16:creationId xmlns:a16="http://schemas.microsoft.com/office/drawing/2014/main" id="{B4AB41EE-09DF-4C71-8FC5-914F023DCB79}"/>
                </a:ext>
              </a:extLst>
            </p:cNvPr>
            <p:cNvSpPr>
              <a:spLocks/>
            </p:cNvSpPr>
            <p:nvPr/>
          </p:nvSpPr>
          <p:spPr bwMode="auto">
            <a:xfrm>
              <a:off x="8332353" y="4178807"/>
              <a:ext cx="1249064" cy="1181635"/>
            </a:xfrm>
            <a:custGeom>
              <a:avLst/>
              <a:gdLst/>
              <a:ahLst/>
              <a:cxnLst>
                <a:cxn ang="0">
                  <a:pos x="2540" y="345"/>
                </a:cxn>
                <a:cxn ang="0">
                  <a:pos x="2092" y="863"/>
                </a:cxn>
                <a:cxn ang="0">
                  <a:pos x="1519" y="1188"/>
                </a:cxn>
                <a:cxn ang="0">
                  <a:pos x="715" y="1818"/>
                </a:cxn>
                <a:cxn ang="0">
                  <a:pos x="274" y="2243"/>
                </a:cxn>
                <a:cxn ang="0">
                  <a:pos x="93" y="2544"/>
                </a:cxn>
                <a:cxn ang="0">
                  <a:pos x="15" y="2867"/>
                </a:cxn>
                <a:cxn ang="0">
                  <a:pos x="166" y="3216"/>
                </a:cxn>
                <a:cxn ang="0">
                  <a:pos x="420" y="3450"/>
                </a:cxn>
                <a:cxn ang="0">
                  <a:pos x="666" y="3531"/>
                </a:cxn>
                <a:cxn ang="0">
                  <a:pos x="915" y="3561"/>
                </a:cxn>
                <a:cxn ang="0">
                  <a:pos x="1370" y="3545"/>
                </a:cxn>
                <a:cxn ang="0">
                  <a:pos x="1380" y="3200"/>
                </a:cxn>
                <a:cxn ang="0">
                  <a:pos x="1485" y="2765"/>
                </a:cxn>
                <a:cxn ang="0">
                  <a:pos x="1890" y="2505"/>
                </a:cxn>
                <a:cxn ang="0">
                  <a:pos x="2180" y="2255"/>
                </a:cxn>
                <a:cxn ang="0">
                  <a:pos x="2300" y="2265"/>
                </a:cxn>
                <a:cxn ang="0">
                  <a:pos x="2525" y="2255"/>
                </a:cxn>
                <a:cxn ang="0">
                  <a:pos x="2765" y="2270"/>
                </a:cxn>
                <a:cxn ang="0">
                  <a:pos x="2955" y="2300"/>
                </a:cxn>
                <a:cxn ang="0">
                  <a:pos x="2975" y="2040"/>
                </a:cxn>
                <a:cxn ang="0">
                  <a:pos x="2775" y="2040"/>
                </a:cxn>
                <a:cxn ang="0">
                  <a:pos x="2780" y="1545"/>
                </a:cxn>
                <a:cxn ang="0">
                  <a:pos x="2865" y="1410"/>
                </a:cxn>
                <a:cxn ang="0">
                  <a:pos x="3095" y="1250"/>
                </a:cxn>
                <a:cxn ang="0">
                  <a:pos x="3465" y="575"/>
                </a:cxn>
                <a:cxn ang="0">
                  <a:pos x="3600" y="420"/>
                </a:cxn>
                <a:cxn ang="0">
                  <a:pos x="3750" y="180"/>
                </a:cxn>
                <a:cxn ang="0">
                  <a:pos x="3667" y="0"/>
                </a:cxn>
                <a:cxn ang="0">
                  <a:pos x="3382" y="198"/>
                </a:cxn>
                <a:cxn ang="0">
                  <a:pos x="3202" y="378"/>
                </a:cxn>
                <a:cxn ang="0">
                  <a:pos x="2854" y="476"/>
                </a:cxn>
              </a:cxnLst>
              <a:rect l="0" t="0" r="r" b="b"/>
              <a:pathLst>
                <a:path w="3892" h="3678">
                  <a:moveTo>
                    <a:pt x="2682" y="222"/>
                  </a:moveTo>
                  <a:lnTo>
                    <a:pt x="2540" y="345"/>
                  </a:lnTo>
                  <a:lnTo>
                    <a:pt x="2476" y="485"/>
                  </a:lnTo>
                  <a:lnTo>
                    <a:pt x="2092" y="863"/>
                  </a:lnTo>
                  <a:lnTo>
                    <a:pt x="1774" y="1157"/>
                  </a:lnTo>
                  <a:lnTo>
                    <a:pt x="1519" y="1188"/>
                  </a:lnTo>
                  <a:lnTo>
                    <a:pt x="1039" y="1611"/>
                  </a:lnTo>
                  <a:lnTo>
                    <a:pt x="715" y="1818"/>
                  </a:lnTo>
                  <a:lnTo>
                    <a:pt x="406" y="2075"/>
                  </a:lnTo>
                  <a:lnTo>
                    <a:pt x="274" y="2243"/>
                  </a:lnTo>
                  <a:lnTo>
                    <a:pt x="135" y="2405"/>
                  </a:lnTo>
                  <a:lnTo>
                    <a:pt x="93" y="2544"/>
                  </a:lnTo>
                  <a:lnTo>
                    <a:pt x="0" y="2730"/>
                  </a:lnTo>
                  <a:lnTo>
                    <a:pt x="15" y="2867"/>
                  </a:lnTo>
                  <a:lnTo>
                    <a:pt x="61" y="3053"/>
                  </a:lnTo>
                  <a:lnTo>
                    <a:pt x="166" y="3216"/>
                  </a:lnTo>
                  <a:lnTo>
                    <a:pt x="298" y="3230"/>
                  </a:lnTo>
                  <a:lnTo>
                    <a:pt x="420" y="3450"/>
                  </a:lnTo>
                  <a:lnTo>
                    <a:pt x="510" y="3560"/>
                  </a:lnTo>
                  <a:lnTo>
                    <a:pt x="666" y="3531"/>
                  </a:lnTo>
                  <a:lnTo>
                    <a:pt x="750" y="3678"/>
                  </a:lnTo>
                  <a:lnTo>
                    <a:pt x="915" y="3561"/>
                  </a:lnTo>
                  <a:lnTo>
                    <a:pt x="1021" y="3494"/>
                  </a:lnTo>
                  <a:lnTo>
                    <a:pt x="1370" y="3545"/>
                  </a:lnTo>
                  <a:lnTo>
                    <a:pt x="1400" y="3365"/>
                  </a:lnTo>
                  <a:lnTo>
                    <a:pt x="1380" y="3200"/>
                  </a:lnTo>
                  <a:lnTo>
                    <a:pt x="1415" y="2945"/>
                  </a:lnTo>
                  <a:lnTo>
                    <a:pt x="1485" y="2765"/>
                  </a:lnTo>
                  <a:lnTo>
                    <a:pt x="1655" y="2655"/>
                  </a:lnTo>
                  <a:lnTo>
                    <a:pt x="1890" y="2505"/>
                  </a:lnTo>
                  <a:lnTo>
                    <a:pt x="2190" y="2340"/>
                  </a:lnTo>
                  <a:lnTo>
                    <a:pt x="2180" y="2255"/>
                  </a:lnTo>
                  <a:lnTo>
                    <a:pt x="2235" y="2220"/>
                  </a:lnTo>
                  <a:lnTo>
                    <a:pt x="2300" y="2265"/>
                  </a:lnTo>
                  <a:lnTo>
                    <a:pt x="2460" y="2190"/>
                  </a:lnTo>
                  <a:lnTo>
                    <a:pt x="2525" y="2255"/>
                  </a:lnTo>
                  <a:lnTo>
                    <a:pt x="2660" y="2205"/>
                  </a:lnTo>
                  <a:lnTo>
                    <a:pt x="2765" y="2270"/>
                  </a:lnTo>
                  <a:lnTo>
                    <a:pt x="2865" y="2225"/>
                  </a:lnTo>
                  <a:lnTo>
                    <a:pt x="2955" y="2300"/>
                  </a:lnTo>
                  <a:lnTo>
                    <a:pt x="3000" y="2210"/>
                  </a:lnTo>
                  <a:lnTo>
                    <a:pt x="2975" y="2040"/>
                  </a:lnTo>
                  <a:lnTo>
                    <a:pt x="2855" y="2015"/>
                  </a:lnTo>
                  <a:lnTo>
                    <a:pt x="2775" y="2040"/>
                  </a:lnTo>
                  <a:lnTo>
                    <a:pt x="2700" y="1980"/>
                  </a:lnTo>
                  <a:lnTo>
                    <a:pt x="2780" y="1545"/>
                  </a:lnTo>
                  <a:lnTo>
                    <a:pt x="2725" y="1425"/>
                  </a:lnTo>
                  <a:lnTo>
                    <a:pt x="2865" y="1410"/>
                  </a:lnTo>
                  <a:lnTo>
                    <a:pt x="2970" y="1325"/>
                  </a:lnTo>
                  <a:lnTo>
                    <a:pt x="3095" y="1250"/>
                  </a:lnTo>
                  <a:lnTo>
                    <a:pt x="3410" y="635"/>
                  </a:lnTo>
                  <a:lnTo>
                    <a:pt x="3465" y="575"/>
                  </a:lnTo>
                  <a:lnTo>
                    <a:pt x="3540" y="600"/>
                  </a:lnTo>
                  <a:lnTo>
                    <a:pt x="3600" y="420"/>
                  </a:lnTo>
                  <a:lnTo>
                    <a:pt x="3680" y="410"/>
                  </a:lnTo>
                  <a:lnTo>
                    <a:pt x="3750" y="180"/>
                  </a:lnTo>
                  <a:lnTo>
                    <a:pt x="3892" y="6"/>
                  </a:lnTo>
                  <a:lnTo>
                    <a:pt x="3667" y="0"/>
                  </a:lnTo>
                  <a:lnTo>
                    <a:pt x="3498" y="63"/>
                  </a:lnTo>
                  <a:lnTo>
                    <a:pt x="3382" y="198"/>
                  </a:lnTo>
                  <a:lnTo>
                    <a:pt x="3330" y="347"/>
                  </a:lnTo>
                  <a:lnTo>
                    <a:pt x="3202" y="378"/>
                  </a:lnTo>
                  <a:lnTo>
                    <a:pt x="2991" y="630"/>
                  </a:lnTo>
                  <a:lnTo>
                    <a:pt x="2854" y="476"/>
                  </a:lnTo>
                  <a:lnTo>
                    <a:pt x="2682" y="222"/>
                  </a:lnTo>
                  <a:close/>
                </a:path>
              </a:pathLst>
            </a:custGeom>
            <a:solidFill>
              <a:schemeClr val="bg2">
                <a:lumMod val="90000"/>
              </a:schemeClr>
            </a:solidFill>
            <a:ln w="190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sp>
          <p:nvSpPr>
            <p:cNvPr id="124" name="Freeform 8">
              <a:extLst>
                <a:ext uri="{FF2B5EF4-FFF2-40B4-BE49-F238E27FC236}">
                  <a16:creationId xmlns:a16="http://schemas.microsoft.com/office/drawing/2014/main" id="{63EF229C-2A70-4367-A5BE-F671F47FA2DD}"/>
                </a:ext>
              </a:extLst>
            </p:cNvPr>
            <p:cNvSpPr>
              <a:spLocks/>
            </p:cNvSpPr>
            <p:nvPr/>
          </p:nvSpPr>
          <p:spPr bwMode="auto">
            <a:xfrm>
              <a:off x="7839536" y="6020529"/>
              <a:ext cx="181419" cy="218346"/>
            </a:xfrm>
            <a:custGeom>
              <a:avLst/>
              <a:gdLst/>
              <a:ahLst/>
              <a:cxnLst>
                <a:cxn ang="0">
                  <a:pos x="15" y="136"/>
                </a:cxn>
                <a:cxn ang="0">
                  <a:pos x="0" y="121"/>
                </a:cxn>
                <a:cxn ang="0">
                  <a:pos x="15" y="93"/>
                </a:cxn>
                <a:cxn ang="0">
                  <a:pos x="12" y="73"/>
                </a:cxn>
                <a:cxn ang="0">
                  <a:pos x="27" y="78"/>
                </a:cxn>
                <a:cxn ang="0">
                  <a:pos x="30" y="57"/>
                </a:cxn>
                <a:cxn ang="0">
                  <a:pos x="38" y="39"/>
                </a:cxn>
                <a:cxn ang="0">
                  <a:pos x="20" y="24"/>
                </a:cxn>
                <a:cxn ang="0">
                  <a:pos x="30" y="0"/>
                </a:cxn>
                <a:cxn ang="0">
                  <a:pos x="54" y="0"/>
                </a:cxn>
                <a:cxn ang="0">
                  <a:pos x="83" y="15"/>
                </a:cxn>
                <a:cxn ang="0">
                  <a:pos x="99" y="39"/>
                </a:cxn>
                <a:cxn ang="0">
                  <a:pos x="77" y="40"/>
                </a:cxn>
                <a:cxn ang="0">
                  <a:pos x="63" y="48"/>
                </a:cxn>
                <a:cxn ang="0">
                  <a:pos x="89" y="63"/>
                </a:cxn>
                <a:cxn ang="0">
                  <a:pos x="113" y="63"/>
                </a:cxn>
                <a:cxn ang="0">
                  <a:pos x="113" y="81"/>
                </a:cxn>
                <a:cxn ang="0">
                  <a:pos x="59" y="102"/>
                </a:cxn>
                <a:cxn ang="0">
                  <a:pos x="23" y="112"/>
                </a:cxn>
                <a:cxn ang="0">
                  <a:pos x="15" y="136"/>
                </a:cxn>
              </a:cxnLst>
              <a:rect l="0" t="0" r="r" b="b"/>
              <a:pathLst>
                <a:path w="113" h="136">
                  <a:moveTo>
                    <a:pt x="15" y="136"/>
                  </a:moveTo>
                  <a:lnTo>
                    <a:pt x="0" y="121"/>
                  </a:lnTo>
                  <a:lnTo>
                    <a:pt x="15" y="93"/>
                  </a:lnTo>
                  <a:lnTo>
                    <a:pt x="12" y="73"/>
                  </a:lnTo>
                  <a:lnTo>
                    <a:pt x="27" y="78"/>
                  </a:lnTo>
                  <a:lnTo>
                    <a:pt x="30" y="57"/>
                  </a:lnTo>
                  <a:lnTo>
                    <a:pt x="38" y="39"/>
                  </a:lnTo>
                  <a:lnTo>
                    <a:pt x="20" y="24"/>
                  </a:lnTo>
                  <a:lnTo>
                    <a:pt x="30" y="0"/>
                  </a:lnTo>
                  <a:lnTo>
                    <a:pt x="54" y="0"/>
                  </a:lnTo>
                  <a:lnTo>
                    <a:pt x="83" y="15"/>
                  </a:lnTo>
                  <a:lnTo>
                    <a:pt x="99" y="39"/>
                  </a:lnTo>
                  <a:lnTo>
                    <a:pt x="77" y="40"/>
                  </a:lnTo>
                  <a:lnTo>
                    <a:pt x="63" y="48"/>
                  </a:lnTo>
                  <a:lnTo>
                    <a:pt x="89" y="63"/>
                  </a:lnTo>
                  <a:lnTo>
                    <a:pt x="113" y="63"/>
                  </a:lnTo>
                  <a:lnTo>
                    <a:pt x="113" y="81"/>
                  </a:lnTo>
                  <a:lnTo>
                    <a:pt x="59" y="102"/>
                  </a:lnTo>
                  <a:lnTo>
                    <a:pt x="23" y="112"/>
                  </a:lnTo>
                  <a:lnTo>
                    <a:pt x="15" y="136"/>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25" name="Freeform 9">
              <a:extLst>
                <a:ext uri="{FF2B5EF4-FFF2-40B4-BE49-F238E27FC236}">
                  <a16:creationId xmlns:a16="http://schemas.microsoft.com/office/drawing/2014/main" id="{E4664297-444A-4A62-85F5-AB6770589FB6}"/>
                </a:ext>
              </a:extLst>
            </p:cNvPr>
            <p:cNvSpPr>
              <a:spLocks/>
            </p:cNvSpPr>
            <p:nvPr/>
          </p:nvSpPr>
          <p:spPr bwMode="auto">
            <a:xfrm>
              <a:off x="9159240" y="1326103"/>
              <a:ext cx="614899" cy="765814"/>
            </a:xfrm>
            <a:custGeom>
              <a:avLst/>
              <a:gdLst/>
              <a:ahLst/>
              <a:cxnLst>
                <a:cxn ang="0">
                  <a:pos x="27" y="30"/>
                </a:cxn>
                <a:cxn ang="0">
                  <a:pos x="77" y="113"/>
                </a:cxn>
                <a:cxn ang="0">
                  <a:pos x="98" y="170"/>
                </a:cxn>
                <a:cxn ang="0">
                  <a:pos x="86" y="206"/>
                </a:cxn>
                <a:cxn ang="0">
                  <a:pos x="101" y="225"/>
                </a:cxn>
                <a:cxn ang="0">
                  <a:pos x="131" y="252"/>
                </a:cxn>
                <a:cxn ang="0">
                  <a:pos x="170" y="204"/>
                </a:cxn>
                <a:cxn ang="0">
                  <a:pos x="167" y="239"/>
                </a:cxn>
                <a:cxn ang="0">
                  <a:pos x="186" y="338"/>
                </a:cxn>
                <a:cxn ang="0">
                  <a:pos x="264" y="446"/>
                </a:cxn>
                <a:cxn ang="0">
                  <a:pos x="291" y="455"/>
                </a:cxn>
                <a:cxn ang="0">
                  <a:pos x="305" y="440"/>
                </a:cxn>
                <a:cxn ang="0">
                  <a:pos x="327" y="419"/>
                </a:cxn>
                <a:cxn ang="0">
                  <a:pos x="338" y="450"/>
                </a:cxn>
                <a:cxn ang="0">
                  <a:pos x="375" y="393"/>
                </a:cxn>
                <a:cxn ang="0">
                  <a:pos x="342" y="339"/>
                </a:cxn>
                <a:cxn ang="0">
                  <a:pos x="324" y="321"/>
                </a:cxn>
                <a:cxn ang="0">
                  <a:pos x="368" y="351"/>
                </a:cxn>
                <a:cxn ang="0">
                  <a:pos x="366" y="321"/>
                </a:cxn>
                <a:cxn ang="0">
                  <a:pos x="350" y="239"/>
                </a:cxn>
                <a:cxn ang="0">
                  <a:pos x="323" y="213"/>
                </a:cxn>
                <a:cxn ang="0">
                  <a:pos x="318" y="183"/>
                </a:cxn>
                <a:cxn ang="0">
                  <a:pos x="296" y="204"/>
                </a:cxn>
                <a:cxn ang="0">
                  <a:pos x="282" y="200"/>
                </a:cxn>
                <a:cxn ang="0">
                  <a:pos x="266" y="185"/>
                </a:cxn>
                <a:cxn ang="0">
                  <a:pos x="255" y="162"/>
                </a:cxn>
                <a:cxn ang="0">
                  <a:pos x="212" y="167"/>
                </a:cxn>
                <a:cxn ang="0">
                  <a:pos x="195" y="131"/>
                </a:cxn>
                <a:cxn ang="0">
                  <a:pos x="158" y="137"/>
                </a:cxn>
                <a:cxn ang="0">
                  <a:pos x="162" y="98"/>
                </a:cxn>
                <a:cxn ang="0">
                  <a:pos x="132" y="117"/>
                </a:cxn>
                <a:cxn ang="0">
                  <a:pos x="114" y="135"/>
                </a:cxn>
                <a:cxn ang="0">
                  <a:pos x="90" y="93"/>
                </a:cxn>
                <a:cxn ang="0">
                  <a:pos x="83" y="63"/>
                </a:cxn>
                <a:cxn ang="0">
                  <a:pos x="60" y="33"/>
                </a:cxn>
                <a:cxn ang="0">
                  <a:pos x="78" y="24"/>
                </a:cxn>
                <a:cxn ang="0">
                  <a:pos x="69" y="6"/>
                </a:cxn>
                <a:cxn ang="0">
                  <a:pos x="38" y="9"/>
                </a:cxn>
                <a:cxn ang="0">
                  <a:pos x="0" y="11"/>
                </a:cxn>
              </a:cxnLst>
              <a:rect l="0" t="0" r="r" b="b"/>
              <a:pathLst>
                <a:path w="383" h="477">
                  <a:moveTo>
                    <a:pt x="6" y="23"/>
                  </a:moveTo>
                  <a:lnTo>
                    <a:pt x="27" y="30"/>
                  </a:lnTo>
                  <a:lnTo>
                    <a:pt x="54" y="78"/>
                  </a:lnTo>
                  <a:lnTo>
                    <a:pt x="77" y="113"/>
                  </a:lnTo>
                  <a:lnTo>
                    <a:pt x="95" y="138"/>
                  </a:lnTo>
                  <a:lnTo>
                    <a:pt x="98" y="170"/>
                  </a:lnTo>
                  <a:lnTo>
                    <a:pt x="83" y="174"/>
                  </a:lnTo>
                  <a:lnTo>
                    <a:pt x="86" y="206"/>
                  </a:lnTo>
                  <a:lnTo>
                    <a:pt x="104" y="203"/>
                  </a:lnTo>
                  <a:lnTo>
                    <a:pt x="101" y="225"/>
                  </a:lnTo>
                  <a:lnTo>
                    <a:pt x="117" y="227"/>
                  </a:lnTo>
                  <a:lnTo>
                    <a:pt x="131" y="252"/>
                  </a:lnTo>
                  <a:lnTo>
                    <a:pt x="162" y="221"/>
                  </a:lnTo>
                  <a:lnTo>
                    <a:pt x="170" y="204"/>
                  </a:lnTo>
                  <a:lnTo>
                    <a:pt x="194" y="221"/>
                  </a:lnTo>
                  <a:lnTo>
                    <a:pt x="167" y="239"/>
                  </a:lnTo>
                  <a:lnTo>
                    <a:pt x="143" y="269"/>
                  </a:lnTo>
                  <a:lnTo>
                    <a:pt x="186" y="338"/>
                  </a:lnTo>
                  <a:lnTo>
                    <a:pt x="249" y="416"/>
                  </a:lnTo>
                  <a:lnTo>
                    <a:pt x="264" y="446"/>
                  </a:lnTo>
                  <a:lnTo>
                    <a:pt x="273" y="477"/>
                  </a:lnTo>
                  <a:lnTo>
                    <a:pt x="291" y="455"/>
                  </a:lnTo>
                  <a:lnTo>
                    <a:pt x="260" y="410"/>
                  </a:lnTo>
                  <a:lnTo>
                    <a:pt x="305" y="440"/>
                  </a:lnTo>
                  <a:lnTo>
                    <a:pt x="303" y="417"/>
                  </a:lnTo>
                  <a:lnTo>
                    <a:pt x="327" y="419"/>
                  </a:lnTo>
                  <a:lnTo>
                    <a:pt x="321" y="440"/>
                  </a:lnTo>
                  <a:lnTo>
                    <a:pt x="338" y="450"/>
                  </a:lnTo>
                  <a:lnTo>
                    <a:pt x="383" y="414"/>
                  </a:lnTo>
                  <a:lnTo>
                    <a:pt x="375" y="393"/>
                  </a:lnTo>
                  <a:lnTo>
                    <a:pt x="357" y="381"/>
                  </a:lnTo>
                  <a:lnTo>
                    <a:pt x="342" y="339"/>
                  </a:lnTo>
                  <a:lnTo>
                    <a:pt x="324" y="338"/>
                  </a:lnTo>
                  <a:lnTo>
                    <a:pt x="324" y="321"/>
                  </a:lnTo>
                  <a:lnTo>
                    <a:pt x="357" y="335"/>
                  </a:lnTo>
                  <a:lnTo>
                    <a:pt x="368" y="351"/>
                  </a:lnTo>
                  <a:lnTo>
                    <a:pt x="378" y="338"/>
                  </a:lnTo>
                  <a:lnTo>
                    <a:pt x="366" y="321"/>
                  </a:lnTo>
                  <a:lnTo>
                    <a:pt x="366" y="290"/>
                  </a:lnTo>
                  <a:lnTo>
                    <a:pt x="350" y="239"/>
                  </a:lnTo>
                  <a:lnTo>
                    <a:pt x="336" y="242"/>
                  </a:lnTo>
                  <a:lnTo>
                    <a:pt x="323" y="213"/>
                  </a:lnTo>
                  <a:lnTo>
                    <a:pt x="330" y="189"/>
                  </a:lnTo>
                  <a:lnTo>
                    <a:pt x="318" y="183"/>
                  </a:lnTo>
                  <a:lnTo>
                    <a:pt x="311" y="198"/>
                  </a:lnTo>
                  <a:lnTo>
                    <a:pt x="296" y="204"/>
                  </a:lnTo>
                  <a:lnTo>
                    <a:pt x="290" y="230"/>
                  </a:lnTo>
                  <a:lnTo>
                    <a:pt x="282" y="200"/>
                  </a:lnTo>
                  <a:lnTo>
                    <a:pt x="267" y="195"/>
                  </a:lnTo>
                  <a:lnTo>
                    <a:pt x="266" y="185"/>
                  </a:lnTo>
                  <a:lnTo>
                    <a:pt x="291" y="173"/>
                  </a:lnTo>
                  <a:lnTo>
                    <a:pt x="255" y="162"/>
                  </a:lnTo>
                  <a:lnTo>
                    <a:pt x="239" y="146"/>
                  </a:lnTo>
                  <a:lnTo>
                    <a:pt x="212" y="167"/>
                  </a:lnTo>
                  <a:lnTo>
                    <a:pt x="210" y="143"/>
                  </a:lnTo>
                  <a:lnTo>
                    <a:pt x="195" y="131"/>
                  </a:lnTo>
                  <a:lnTo>
                    <a:pt x="174" y="143"/>
                  </a:lnTo>
                  <a:lnTo>
                    <a:pt x="158" y="137"/>
                  </a:lnTo>
                  <a:lnTo>
                    <a:pt x="152" y="122"/>
                  </a:lnTo>
                  <a:lnTo>
                    <a:pt x="162" y="98"/>
                  </a:lnTo>
                  <a:lnTo>
                    <a:pt x="140" y="96"/>
                  </a:lnTo>
                  <a:lnTo>
                    <a:pt x="132" y="117"/>
                  </a:lnTo>
                  <a:lnTo>
                    <a:pt x="132" y="137"/>
                  </a:lnTo>
                  <a:lnTo>
                    <a:pt x="114" y="135"/>
                  </a:lnTo>
                  <a:lnTo>
                    <a:pt x="116" y="111"/>
                  </a:lnTo>
                  <a:lnTo>
                    <a:pt x="90" y="93"/>
                  </a:lnTo>
                  <a:lnTo>
                    <a:pt x="102" y="81"/>
                  </a:lnTo>
                  <a:lnTo>
                    <a:pt x="83" y="63"/>
                  </a:lnTo>
                  <a:lnTo>
                    <a:pt x="75" y="44"/>
                  </a:lnTo>
                  <a:lnTo>
                    <a:pt x="60" y="33"/>
                  </a:lnTo>
                  <a:lnTo>
                    <a:pt x="59" y="24"/>
                  </a:lnTo>
                  <a:lnTo>
                    <a:pt x="78" y="24"/>
                  </a:lnTo>
                  <a:lnTo>
                    <a:pt x="77" y="0"/>
                  </a:lnTo>
                  <a:lnTo>
                    <a:pt x="69" y="6"/>
                  </a:lnTo>
                  <a:lnTo>
                    <a:pt x="50" y="2"/>
                  </a:lnTo>
                  <a:lnTo>
                    <a:pt x="38" y="9"/>
                  </a:lnTo>
                  <a:lnTo>
                    <a:pt x="12" y="6"/>
                  </a:lnTo>
                  <a:lnTo>
                    <a:pt x="0" y="11"/>
                  </a:lnTo>
                  <a:lnTo>
                    <a:pt x="6" y="23"/>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26" name="Freeform 11">
              <a:extLst>
                <a:ext uri="{FF2B5EF4-FFF2-40B4-BE49-F238E27FC236}">
                  <a16:creationId xmlns:a16="http://schemas.microsoft.com/office/drawing/2014/main" id="{25975449-C2EF-469D-AF45-A440F5FD443E}"/>
                </a:ext>
              </a:extLst>
            </p:cNvPr>
            <p:cNvSpPr>
              <a:spLocks/>
            </p:cNvSpPr>
            <p:nvPr/>
          </p:nvSpPr>
          <p:spPr bwMode="auto">
            <a:xfrm>
              <a:off x="9737216" y="2124025"/>
              <a:ext cx="573156" cy="1078883"/>
            </a:xfrm>
            <a:custGeom>
              <a:avLst/>
              <a:gdLst/>
              <a:ahLst/>
              <a:cxnLst>
                <a:cxn ang="0">
                  <a:pos x="150" y="1055"/>
                </a:cxn>
                <a:cxn ang="0">
                  <a:pos x="240" y="1505"/>
                </a:cxn>
                <a:cxn ang="0">
                  <a:pos x="165" y="1605"/>
                </a:cxn>
                <a:cxn ang="0">
                  <a:pos x="295" y="1746"/>
                </a:cxn>
                <a:cxn ang="0">
                  <a:pos x="310" y="1911"/>
                </a:cxn>
                <a:cxn ang="0">
                  <a:pos x="130" y="1941"/>
                </a:cxn>
                <a:cxn ang="0">
                  <a:pos x="15" y="2301"/>
                </a:cxn>
                <a:cxn ang="0">
                  <a:pos x="205" y="2674"/>
                </a:cxn>
                <a:cxn ang="0">
                  <a:pos x="414" y="2524"/>
                </a:cxn>
                <a:cxn ang="0">
                  <a:pos x="805" y="2389"/>
                </a:cxn>
                <a:cxn ang="0">
                  <a:pos x="991" y="2514"/>
                </a:cxn>
                <a:cxn ang="0">
                  <a:pos x="900" y="2811"/>
                </a:cxn>
                <a:cxn ang="0">
                  <a:pos x="960" y="2976"/>
                </a:cxn>
                <a:cxn ang="0">
                  <a:pos x="910" y="3361"/>
                </a:cxn>
                <a:cxn ang="0">
                  <a:pos x="1360" y="3156"/>
                </a:cxn>
                <a:cxn ang="0">
                  <a:pos x="1555" y="2881"/>
                </a:cxn>
                <a:cxn ang="0">
                  <a:pos x="1750" y="2541"/>
                </a:cxn>
                <a:cxn ang="0">
                  <a:pos x="1590" y="2106"/>
                </a:cxn>
                <a:cxn ang="0">
                  <a:pos x="1390" y="1836"/>
                </a:cxn>
                <a:cxn ang="0">
                  <a:pos x="1180" y="1355"/>
                </a:cxn>
                <a:cxn ang="0">
                  <a:pos x="1315" y="1085"/>
                </a:cxn>
                <a:cxn ang="0">
                  <a:pos x="1240" y="900"/>
                </a:cxn>
                <a:cxn ang="0">
                  <a:pos x="1260" y="525"/>
                </a:cxn>
                <a:cxn ang="0">
                  <a:pos x="1075" y="485"/>
                </a:cxn>
                <a:cxn ang="0">
                  <a:pos x="1215" y="320"/>
                </a:cxn>
                <a:cxn ang="0">
                  <a:pos x="745" y="0"/>
                </a:cxn>
                <a:cxn ang="0">
                  <a:pos x="805" y="470"/>
                </a:cxn>
                <a:cxn ang="0">
                  <a:pos x="870" y="780"/>
                </a:cxn>
                <a:cxn ang="0">
                  <a:pos x="745" y="870"/>
                </a:cxn>
                <a:cxn ang="0">
                  <a:pos x="453" y="799"/>
                </a:cxn>
                <a:cxn ang="0">
                  <a:pos x="210" y="829"/>
                </a:cxn>
                <a:cxn ang="0">
                  <a:pos x="75" y="695"/>
                </a:cxn>
              </a:cxnLst>
              <a:rect l="0" t="0" r="r" b="b"/>
              <a:pathLst>
                <a:path w="1785" h="3361">
                  <a:moveTo>
                    <a:pt x="0" y="725"/>
                  </a:moveTo>
                  <a:lnTo>
                    <a:pt x="150" y="1055"/>
                  </a:lnTo>
                  <a:lnTo>
                    <a:pt x="190" y="1250"/>
                  </a:lnTo>
                  <a:lnTo>
                    <a:pt x="240" y="1505"/>
                  </a:lnTo>
                  <a:lnTo>
                    <a:pt x="355" y="1530"/>
                  </a:lnTo>
                  <a:lnTo>
                    <a:pt x="165" y="1605"/>
                  </a:lnTo>
                  <a:lnTo>
                    <a:pt x="175" y="1761"/>
                  </a:lnTo>
                  <a:lnTo>
                    <a:pt x="295" y="1746"/>
                  </a:lnTo>
                  <a:lnTo>
                    <a:pt x="160" y="1861"/>
                  </a:lnTo>
                  <a:lnTo>
                    <a:pt x="310" y="1911"/>
                  </a:lnTo>
                  <a:lnTo>
                    <a:pt x="280" y="1951"/>
                  </a:lnTo>
                  <a:lnTo>
                    <a:pt x="130" y="1941"/>
                  </a:lnTo>
                  <a:lnTo>
                    <a:pt x="105" y="2151"/>
                  </a:lnTo>
                  <a:lnTo>
                    <a:pt x="15" y="2301"/>
                  </a:lnTo>
                  <a:lnTo>
                    <a:pt x="22" y="2626"/>
                  </a:lnTo>
                  <a:lnTo>
                    <a:pt x="205" y="2674"/>
                  </a:lnTo>
                  <a:lnTo>
                    <a:pt x="345" y="2659"/>
                  </a:lnTo>
                  <a:lnTo>
                    <a:pt x="414" y="2524"/>
                  </a:lnTo>
                  <a:lnTo>
                    <a:pt x="670" y="2481"/>
                  </a:lnTo>
                  <a:lnTo>
                    <a:pt x="805" y="2389"/>
                  </a:lnTo>
                  <a:lnTo>
                    <a:pt x="939" y="2389"/>
                  </a:lnTo>
                  <a:lnTo>
                    <a:pt x="991" y="2514"/>
                  </a:lnTo>
                  <a:lnTo>
                    <a:pt x="895" y="2601"/>
                  </a:lnTo>
                  <a:lnTo>
                    <a:pt x="900" y="2811"/>
                  </a:lnTo>
                  <a:lnTo>
                    <a:pt x="900" y="2941"/>
                  </a:lnTo>
                  <a:lnTo>
                    <a:pt x="960" y="2976"/>
                  </a:lnTo>
                  <a:lnTo>
                    <a:pt x="925" y="3141"/>
                  </a:lnTo>
                  <a:lnTo>
                    <a:pt x="910" y="3361"/>
                  </a:lnTo>
                  <a:lnTo>
                    <a:pt x="1060" y="3351"/>
                  </a:lnTo>
                  <a:lnTo>
                    <a:pt x="1360" y="3156"/>
                  </a:lnTo>
                  <a:lnTo>
                    <a:pt x="1588" y="2991"/>
                  </a:lnTo>
                  <a:lnTo>
                    <a:pt x="1555" y="2881"/>
                  </a:lnTo>
                  <a:lnTo>
                    <a:pt x="1615" y="2706"/>
                  </a:lnTo>
                  <a:lnTo>
                    <a:pt x="1750" y="2541"/>
                  </a:lnTo>
                  <a:lnTo>
                    <a:pt x="1785" y="2311"/>
                  </a:lnTo>
                  <a:lnTo>
                    <a:pt x="1590" y="2106"/>
                  </a:lnTo>
                  <a:lnTo>
                    <a:pt x="1435" y="2031"/>
                  </a:lnTo>
                  <a:lnTo>
                    <a:pt x="1390" y="1836"/>
                  </a:lnTo>
                  <a:lnTo>
                    <a:pt x="1290" y="1550"/>
                  </a:lnTo>
                  <a:lnTo>
                    <a:pt x="1180" y="1355"/>
                  </a:lnTo>
                  <a:lnTo>
                    <a:pt x="1195" y="1215"/>
                  </a:lnTo>
                  <a:lnTo>
                    <a:pt x="1315" y="1085"/>
                  </a:lnTo>
                  <a:lnTo>
                    <a:pt x="1315" y="965"/>
                  </a:lnTo>
                  <a:lnTo>
                    <a:pt x="1240" y="900"/>
                  </a:lnTo>
                  <a:lnTo>
                    <a:pt x="1230" y="690"/>
                  </a:lnTo>
                  <a:lnTo>
                    <a:pt x="1260" y="525"/>
                  </a:lnTo>
                  <a:lnTo>
                    <a:pt x="1170" y="450"/>
                  </a:lnTo>
                  <a:lnTo>
                    <a:pt x="1075" y="485"/>
                  </a:lnTo>
                  <a:lnTo>
                    <a:pt x="1065" y="465"/>
                  </a:lnTo>
                  <a:lnTo>
                    <a:pt x="1215" y="320"/>
                  </a:lnTo>
                  <a:lnTo>
                    <a:pt x="915" y="65"/>
                  </a:lnTo>
                  <a:lnTo>
                    <a:pt x="745" y="0"/>
                  </a:lnTo>
                  <a:lnTo>
                    <a:pt x="810" y="285"/>
                  </a:lnTo>
                  <a:lnTo>
                    <a:pt x="805" y="470"/>
                  </a:lnTo>
                  <a:lnTo>
                    <a:pt x="885" y="570"/>
                  </a:lnTo>
                  <a:lnTo>
                    <a:pt x="870" y="780"/>
                  </a:lnTo>
                  <a:lnTo>
                    <a:pt x="945" y="885"/>
                  </a:lnTo>
                  <a:lnTo>
                    <a:pt x="745" y="870"/>
                  </a:lnTo>
                  <a:lnTo>
                    <a:pt x="693" y="739"/>
                  </a:lnTo>
                  <a:lnTo>
                    <a:pt x="453" y="799"/>
                  </a:lnTo>
                  <a:lnTo>
                    <a:pt x="195" y="904"/>
                  </a:lnTo>
                  <a:lnTo>
                    <a:pt x="210" y="829"/>
                  </a:lnTo>
                  <a:lnTo>
                    <a:pt x="142" y="798"/>
                  </a:lnTo>
                  <a:lnTo>
                    <a:pt x="75" y="695"/>
                  </a:lnTo>
                  <a:lnTo>
                    <a:pt x="0" y="725"/>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405" tIns="45703" rIns="91405" bIns="4570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27" name="Freeform 12">
              <a:extLst>
                <a:ext uri="{FF2B5EF4-FFF2-40B4-BE49-F238E27FC236}">
                  <a16:creationId xmlns:a16="http://schemas.microsoft.com/office/drawing/2014/main" id="{CC14815B-4CBB-4C7B-B0A8-FC97F1451A2B}"/>
                </a:ext>
              </a:extLst>
            </p:cNvPr>
            <p:cNvSpPr>
              <a:spLocks/>
            </p:cNvSpPr>
            <p:nvPr/>
          </p:nvSpPr>
          <p:spPr bwMode="auto">
            <a:xfrm>
              <a:off x="10116107" y="2498102"/>
              <a:ext cx="674302" cy="589211"/>
            </a:xfrm>
            <a:custGeom>
              <a:avLst/>
              <a:gdLst/>
              <a:ahLst/>
              <a:cxnLst>
                <a:cxn ang="0">
                  <a:pos x="2056" y="246"/>
                </a:cxn>
                <a:cxn ang="0">
                  <a:pos x="2101" y="487"/>
                </a:cxn>
                <a:cxn ang="0">
                  <a:pos x="1911" y="850"/>
                </a:cxn>
                <a:cxn ang="0">
                  <a:pos x="1785" y="771"/>
                </a:cxn>
                <a:cxn ang="0">
                  <a:pos x="1371" y="1210"/>
                </a:cxn>
                <a:cxn ang="0">
                  <a:pos x="1180" y="1444"/>
                </a:cxn>
                <a:cxn ang="0">
                  <a:pos x="1042" y="1527"/>
                </a:cxn>
                <a:cxn ang="0">
                  <a:pos x="931" y="1481"/>
                </a:cxn>
                <a:cxn ang="0">
                  <a:pos x="846" y="1521"/>
                </a:cxn>
                <a:cxn ang="0">
                  <a:pos x="796" y="1691"/>
                </a:cxn>
                <a:cxn ang="0">
                  <a:pos x="696" y="1721"/>
                </a:cxn>
                <a:cxn ang="0">
                  <a:pos x="676" y="1611"/>
                </a:cxn>
                <a:cxn ang="0">
                  <a:pos x="561" y="1631"/>
                </a:cxn>
                <a:cxn ang="0">
                  <a:pos x="546" y="1746"/>
                </a:cxn>
                <a:cxn ang="0">
                  <a:pos x="556" y="1836"/>
                </a:cxn>
                <a:cxn ang="0">
                  <a:pos x="411" y="1826"/>
                </a:cxn>
                <a:cxn ang="0">
                  <a:pos x="376" y="1721"/>
                </a:cxn>
                <a:cxn ang="0">
                  <a:pos x="433" y="1545"/>
                </a:cxn>
                <a:cxn ang="0">
                  <a:pos x="568" y="1384"/>
                </a:cxn>
                <a:cxn ang="0">
                  <a:pos x="606" y="1147"/>
                </a:cxn>
                <a:cxn ang="0">
                  <a:pos x="411" y="941"/>
                </a:cxn>
                <a:cxn ang="0">
                  <a:pos x="256" y="866"/>
                </a:cxn>
                <a:cxn ang="0">
                  <a:pos x="213" y="676"/>
                </a:cxn>
                <a:cxn ang="0">
                  <a:pos x="111" y="387"/>
                </a:cxn>
                <a:cxn ang="0">
                  <a:pos x="0" y="193"/>
                </a:cxn>
                <a:cxn ang="0">
                  <a:pos x="15" y="54"/>
                </a:cxn>
                <a:cxn ang="0">
                  <a:pos x="66" y="0"/>
                </a:cxn>
                <a:cxn ang="0">
                  <a:pos x="216" y="216"/>
                </a:cxn>
                <a:cxn ang="0">
                  <a:pos x="381" y="261"/>
                </a:cxn>
                <a:cxn ang="0">
                  <a:pos x="571" y="366"/>
                </a:cxn>
                <a:cxn ang="0">
                  <a:pos x="1141" y="621"/>
                </a:cxn>
                <a:cxn ang="0">
                  <a:pos x="1176" y="696"/>
                </a:cxn>
                <a:cxn ang="0">
                  <a:pos x="1291" y="666"/>
                </a:cxn>
                <a:cxn ang="0">
                  <a:pos x="1476" y="671"/>
                </a:cxn>
                <a:cxn ang="0">
                  <a:pos x="1681" y="386"/>
                </a:cxn>
                <a:cxn ang="0">
                  <a:pos x="1896" y="306"/>
                </a:cxn>
                <a:cxn ang="0">
                  <a:pos x="1996" y="206"/>
                </a:cxn>
                <a:cxn ang="0">
                  <a:pos x="2056" y="246"/>
                </a:cxn>
              </a:cxnLst>
              <a:rect l="0" t="0" r="r" b="b"/>
              <a:pathLst>
                <a:path w="2101" h="1836">
                  <a:moveTo>
                    <a:pt x="2056" y="246"/>
                  </a:moveTo>
                  <a:lnTo>
                    <a:pt x="2101" y="487"/>
                  </a:lnTo>
                  <a:lnTo>
                    <a:pt x="1911" y="850"/>
                  </a:lnTo>
                  <a:lnTo>
                    <a:pt x="1785" y="771"/>
                  </a:lnTo>
                  <a:lnTo>
                    <a:pt x="1371" y="1210"/>
                  </a:lnTo>
                  <a:lnTo>
                    <a:pt x="1180" y="1444"/>
                  </a:lnTo>
                  <a:lnTo>
                    <a:pt x="1042" y="1527"/>
                  </a:lnTo>
                  <a:lnTo>
                    <a:pt x="931" y="1481"/>
                  </a:lnTo>
                  <a:lnTo>
                    <a:pt x="846" y="1521"/>
                  </a:lnTo>
                  <a:lnTo>
                    <a:pt x="796" y="1691"/>
                  </a:lnTo>
                  <a:lnTo>
                    <a:pt x="696" y="1721"/>
                  </a:lnTo>
                  <a:lnTo>
                    <a:pt x="676" y="1611"/>
                  </a:lnTo>
                  <a:lnTo>
                    <a:pt x="561" y="1631"/>
                  </a:lnTo>
                  <a:lnTo>
                    <a:pt x="546" y="1746"/>
                  </a:lnTo>
                  <a:lnTo>
                    <a:pt x="556" y="1836"/>
                  </a:lnTo>
                  <a:lnTo>
                    <a:pt x="411" y="1826"/>
                  </a:lnTo>
                  <a:lnTo>
                    <a:pt x="376" y="1721"/>
                  </a:lnTo>
                  <a:lnTo>
                    <a:pt x="433" y="1545"/>
                  </a:lnTo>
                  <a:lnTo>
                    <a:pt x="568" y="1384"/>
                  </a:lnTo>
                  <a:lnTo>
                    <a:pt x="606" y="1147"/>
                  </a:lnTo>
                  <a:lnTo>
                    <a:pt x="411" y="941"/>
                  </a:lnTo>
                  <a:lnTo>
                    <a:pt x="256" y="866"/>
                  </a:lnTo>
                  <a:lnTo>
                    <a:pt x="213" y="676"/>
                  </a:lnTo>
                  <a:lnTo>
                    <a:pt x="111" y="387"/>
                  </a:lnTo>
                  <a:lnTo>
                    <a:pt x="0" y="193"/>
                  </a:lnTo>
                  <a:lnTo>
                    <a:pt x="15" y="54"/>
                  </a:lnTo>
                  <a:lnTo>
                    <a:pt x="66" y="0"/>
                  </a:lnTo>
                  <a:lnTo>
                    <a:pt x="216" y="216"/>
                  </a:lnTo>
                  <a:lnTo>
                    <a:pt x="381" y="261"/>
                  </a:lnTo>
                  <a:lnTo>
                    <a:pt x="571" y="366"/>
                  </a:lnTo>
                  <a:lnTo>
                    <a:pt x="1141" y="621"/>
                  </a:lnTo>
                  <a:lnTo>
                    <a:pt x="1176" y="696"/>
                  </a:lnTo>
                  <a:lnTo>
                    <a:pt x="1291" y="666"/>
                  </a:lnTo>
                  <a:lnTo>
                    <a:pt x="1476" y="671"/>
                  </a:lnTo>
                  <a:lnTo>
                    <a:pt x="1681" y="386"/>
                  </a:lnTo>
                  <a:lnTo>
                    <a:pt x="1896" y="306"/>
                  </a:lnTo>
                  <a:lnTo>
                    <a:pt x="1996" y="206"/>
                  </a:lnTo>
                  <a:lnTo>
                    <a:pt x="2056" y="246"/>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28" name="Freeform 13">
              <a:extLst>
                <a:ext uri="{FF2B5EF4-FFF2-40B4-BE49-F238E27FC236}">
                  <a16:creationId xmlns:a16="http://schemas.microsoft.com/office/drawing/2014/main" id="{35C5493B-604B-4BA3-ADBF-0B685E6CA996}"/>
                </a:ext>
              </a:extLst>
            </p:cNvPr>
            <p:cNvSpPr>
              <a:spLocks/>
            </p:cNvSpPr>
            <p:nvPr/>
          </p:nvSpPr>
          <p:spPr bwMode="auto">
            <a:xfrm>
              <a:off x="9766112" y="2891446"/>
              <a:ext cx="499304" cy="870171"/>
            </a:xfrm>
            <a:custGeom>
              <a:avLst/>
              <a:gdLst/>
              <a:ahLst/>
              <a:cxnLst>
                <a:cxn ang="0">
                  <a:pos x="339" y="2596"/>
                </a:cxn>
                <a:cxn ang="0">
                  <a:pos x="429" y="2641"/>
                </a:cxn>
                <a:cxn ang="0">
                  <a:pos x="669" y="2641"/>
                </a:cxn>
                <a:cxn ang="0">
                  <a:pos x="884" y="2642"/>
                </a:cxn>
                <a:cxn ang="0">
                  <a:pos x="998" y="2711"/>
                </a:cxn>
                <a:cxn ang="0">
                  <a:pos x="1136" y="2621"/>
                </a:cxn>
                <a:cxn ang="0">
                  <a:pos x="1391" y="2656"/>
                </a:cxn>
                <a:cxn ang="0">
                  <a:pos x="1514" y="2491"/>
                </a:cxn>
                <a:cxn ang="0">
                  <a:pos x="1554" y="2371"/>
                </a:cxn>
                <a:cxn ang="0">
                  <a:pos x="1469" y="2221"/>
                </a:cxn>
                <a:cxn ang="0">
                  <a:pos x="1509" y="1991"/>
                </a:cxn>
                <a:cxn ang="0">
                  <a:pos x="1304" y="1771"/>
                </a:cxn>
                <a:cxn ang="0">
                  <a:pos x="1344" y="1481"/>
                </a:cxn>
                <a:cxn ang="0">
                  <a:pos x="1329" y="1202"/>
                </a:cxn>
                <a:cxn ang="0">
                  <a:pos x="1269" y="765"/>
                </a:cxn>
                <a:cxn ang="0">
                  <a:pos x="971" y="961"/>
                </a:cxn>
                <a:cxn ang="0">
                  <a:pos x="819" y="970"/>
                </a:cxn>
                <a:cxn ang="0">
                  <a:pos x="833" y="758"/>
                </a:cxn>
                <a:cxn ang="0">
                  <a:pos x="870" y="587"/>
                </a:cxn>
                <a:cxn ang="0">
                  <a:pos x="809" y="551"/>
                </a:cxn>
                <a:cxn ang="0">
                  <a:pos x="807" y="389"/>
                </a:cxn>
                <a:cxn ang="0">
                  <a:pos x="804" y="214"/>
                </a:cxn>
                <a:cxn ang="0">
                  <a:pos x="899" y="124"/>
                </a:cxn>
                <a:cxn ang="0">
                  <a:pos x="849" y="0"/>
                </a:cxn>
                <a:cxn ang="0">
                  <a:pos x="714" y="0"/>
                </a:cxn>
                <a:cxn ang="0">
                  <a:pos x="579" y="90"/>
                </a:cxn>
                <a:cxn ang="0">
                  <a:pos x="324" y="135"/>
                </a:cxn>
                <a:cxn ang="0">
                  <a:pos x="254" y="270"/>
                </a:cxn>
                <a:cxn ang="0">
                  <a:pos x="114" y="285"/>
                </a:cxn>
                <a:cxn ang="0">
                  <a:pos x="135" y="505"/>
                </a:cxn>
                <a:cxn ang="0">
                  <a:pos x="0" y="748"/>
                </a:cxn>
                <a:cxn ang="0">
                  <a:pos x="39" y="871"/>
                </a:cxn>
                <a:cxn ang="0">
                  <a:pos x="149" y="970"/>
                </a:cxn>
                <a:cxn ang="0">
                  <a:pos x="191" y="1133"/>
                </a:cxn>
                <a:cxn ang="0">
                  <a:pos x="233" y="1333"/>
                </a:cxn>
                <a:cxn ang="0">
                  <a:pos x="165" y="1466"/>
                </a:cxn>
                <a:cxn ang="0">
                  <a:pos x="59" y="1576"/>
                </a:cxn>
                <a:cxn ang="0">
                  <a:pos x="224" y="1646"/>
                </a:cxn>
                <a:cxn ang="0">
                  <a:pos x="354" y="1886"/>
                </a:cxn>
                <a:cxn ang="0">
                  <a:pos x="444" y="2141"/>
                </a:cxn>
                <a:cxn ang="0">
                  <a:pos x="339" y="2596"/>
                </a:cxn>
              </a:cxnLst>
              <a:rect l="0" t="0" r="r" b="b"/>
              <a:pathLst>
                <a:path w="1554" h="2711">
                  <a:moveTo>
                    <a:pt x="339" y="2596"/>
                  </a:moveTo>
                  <a:lnTo>
                    <a:pt x="429" y="2641"/>
                  </a:lnTo>
                  <a:lnTo>
                    <a:pt x="669" y="2641"/>
                  </a:lnTo>
                  <a:lnTo>
                    <a:pt x="884" y="2642"/>
                  </a:lnTo>
                  <a:lnTo>
                    <a:pt x="998" y="2711"/>
                  </a:lnTo>
                  <a:lnTo>
                    <a:pt x="1136" y="2621"/>
                  </a:lnTo>
                  <a:lnTo>
                    <a:pt x="1391" y="2656"/>
                  </a:lnTo>
                  <a:lnTo>
                    <a:pt x="1514" y="2491"/>
                  </a:lnTo>
                  <a:lnTo>
                    <a:pt x="1554" y="2371"/>
                  </a:lnTo>
                  <a:lnTo>
                    <a:pt x="1469" y="2221"/>
                  </a:lnTo>
                  <a:lnTo>
                    <a:pt x="1509" y="1991"/>
                  </a:lnTo>
                  <a:lnTo>
                    <a:pt x="1304" y="1771"/>
                  </a:lnTo>
                  <a:lnTo>
                    <a:pt x="1344" y="1481"/>
                  </a:lnTo>
                  <a:lnTo>
                    <a:pt x="1329" y="1202"/>
                  </a:lnTo>
                  <a:lnTo>
                    <a:pt x="1269" y="765"/>
                  </a:lnTo>
                  <a:lnTo>
                    <a:pt x="971" y="961"/>
                  </a:lnTo>
                  <a:lnTo>
                    <a:pt x="819" y="970"/>
                  </a:lnTo>
                  <a:lnTo>
                    <a:pt x="833" y="758"/>
                  </a:lnTo>
                  <a:lnTo>
                    <a:pt x="870" y="587"/>
                  </a:lnTo>
                  <a:lnTo>
                    <a:pt x="809" y="551"/>
                  </a:lnTo>
                  <a:lnTo>
                    <a:pt x="807" y="389"/>
                  </a:lnTo>
                  <a:lnTo>
                    <a:pt x="804" y="214"/>
                  </a:lnTo>
                  <a:lnTo>
                    <a:pt x="899" y="124"/>
                  </a:lnTo>
                  <a:lnTo>
                    <a:pt x="849" y="0"/>
                  </a:lnTo>
                  <a:lnTo>
                    <a:pt x="714" y="0"/>
                  </a:lnTo>
                  <a:lnTo>
                    <a:pt x="579" y="90"/>
                  </a:lnTo>
                  <a:lnTo>
                    <a:pt x="324" y="135"/>
                  </a:lnTo>
                  <a:lnTo>
                    <a:pt x="254" y="270"/>
                  </a:lnTo>
                  <a:lnTo>
                    <a:pt x="114" y="285"/>
                  </a:lnTo>
                  <a:lnTo>
                    <a:pt x="135" y="505"/>
                  </a:lnTo>
                  <a:lnTo>
                    <a:pt x="0" y="748"/>
                  </a:lnTo>
                  <a:lnTo>
                    <a:pt x="39" y="871"/>
                  </a:lnTo>
                  <a:lnTo>
                    <a:pt x="149" y="970"/>
                  </a:lnTo>
                  <a:lnTo>
                    <a:pt x="191" y="1133"/>
                  </a:lnTo>
                  <a:lnTo>
                    <a:pt x="233" y="1333"/>
                  </a:lnTo>
                  <a:lnTo>
                    <a:pt x="165" y="1466"/>
                  </a:lnTo>
                  <a:lnTo>
                    <a:pt x="59" y="1576"/>
                  </a:lnTo>
                  <a:lnTo>
                    <a:pt x="224" y="1646"/>
                  </a:lnTo>
                  <a:lnTo>
                    <a:pt x="354" y="1886"/>
                  </a:lnTo>
                  <a:lnTo>
                    <a:pt x="444" y="2141"/>
                  </a:lnTo>
                  <a:lnTo>
                    <a:pt x="339" y="2596"/>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29" name="Freeform 14">
              <a:extLst>
                <a:ext uri="{FF2B5EF4-FFF2-40B4-BE49-F238E27FC236}">
                  <a16:creationId xmlns:a16="http://schemas.microsoft.com/office/drawing/2014/main" id="{6B19B25F-F81B-4CEB-9601-EA9C5AEE78ED}"/>
                </a:ext>
              </a:extLst>
            </p:cNvPr>
            <p:cNvSpPr>
              <a:spLocks/>
            </p:cNvSpPr>
            <p:nvPr/>
          </p:nvSpPr>
          <p:spPr bwMode="auto">
            <a:xfrm>
              <a:off x="9475519" y="2966903"/>
              <a:ext cx="366050" cy="430269"/>
            </a:xfrm>
            <a:custGeom>
              <a:avLst/>
              <a:gdLst/>
              <a:ahLst/>
              <a:cxnLst>
                <a:cxn ang="0">
                  <a:pos x="0" y="118"/>
                </a:cxn>
                <a:cxn ang="0">
                  <a:pos x="9" y="179"/>
                </a:cxn>
                <a:cxn ang="0">
                  <a:pos x="45" y="189"/>
                </a:cxn>
                <a:cxn ang="0">
                  <a:pos x="94" y="213"/>
                </a:cxn>
                <a:cxn ang="0">
                  <a:pos x="145" y="264"/>
                </a:cxn>
                <a:cxn ang="0">
                  <a:pos x="193" y="268"/>
                </a:cxn>
                <a:cxn ang="0">
                  <a:pos x="214" y="246"/>
                </a:cxn>
                <a:cxn ang="0">
                  <a:pos x="228" y="219"/>
                </a:cxn>
                <a:cxn ang="0">
                  <a:pos x="219" y="178"/>
                </a:cxn>
                <a:cxn ang="0">
                  <a:pos x="211" y="147"/>
                </a:cxn>
                <a:cxn ang="0">
                  <a:pos x="189" y="127"/>
                </a:cxn>
                <a:cxn ang="0">
                  <a:pos x="181" y="103"/>
                </a:cxn>
                <a:cxn ang="0">
                  <a:pos x="208" y="55"/>
                </a:cxn>
                <a:cxn ang="0">
                  <a:pos x="204" y="10"/>
                </a:cxn>
                <a:cxn ang="0">
                  <a:pos x="168" y="0"/>
                </a:cxn>
                <a:cxn ang="0">
                  <a:pos x="141" y="37"/>
                </a:cxn>
                <a:cxn ang="0">
                  <a:pos x="117" y="55"/>
                </a:cxn>
                <a:cxn ang="0">
                  <a:pos x="67" y="64"/>
                </a:cxn>
                <a:cxn ang="0">
                  <a:pos x="33" y="87"/>
                </a:cxn>
                <a:cxn ang="0">
                  <a:pos x="0" y="118"/>
                </a:cxn>
              </a:cxnLst>
              <a:rect l="0" t="0" r="r" b="b"/>
              <a:pathLst>
                <a:path w="228" h="268">
                  <a:moveTo>
                    <a:pt x="0" y="118"/>
                  </a:moveTo>
                  <a:lnTo>
                    <a:pt x="9" y="179"/>
                  </a:lnTo>
                  <a:lnTo>
                    <a:pt x="45" y="189"/>
                  </a:lnTo>
                  <a:lnTo>
                    <a:pt x="94" y="213"/>
                  </a:lnTo>
                  <a:lnTo>
                    <a:pt x="145" y="264"/>
                  </a:lnTo>
                  <a:lnTo>
                    <a:pt x="193" y="268"/>
                  </a:lnTo>
                  <a:lnTo>
                    <a:pt x="214" y="246"/>
                  </a:lnTo>
                  <a:lnTo>
                    <a:pt x="228" y="219"/>
                  </a:lnTo>
                  <a:lnTo>
                    <a:pt x="219" y="178"/>
                  </a:lnTo>
                  <a:lnTo>
                    <a:pt x="211" y="147"/>
                  </a:lnTo>
                  <a:lnTo>
                    <a:pt x="189" y="127"/>
                  </a:lnTo>
                  <a:lnTo>
                    <a:pt x="181" y="103"/>
                  </a:lnTo>
                  <a:lnTo>
                    <a:pt x="208" y="55"/>
                  </a:lnTo>
                  <a:lnTo>
                    <a:pt x="204" y="10"/>
                  </a:lnTo>
                  <a:lnTo>
                    <a:pt x="168" y="0"/>
                  </a:lnTo>
                  <a:lnTo>
                    <a:pt x="141" y="37"/>
                  </a:lnTo>
                  <a:lnTo>
                    <a:pt x="117" y="55"/>
                  </a:lnTo>
                  <a:lnTo>
                    <a:pt x="67" y="64"/>
                  </a:lnTo>
                  <a:lnTo>
                    <a:pt x="33" y="87"/>
                  </a:lnTo>
                  <a:lnTo>
                    <a:pt x="0" y="118"/>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30" name="Freeform 15">
              <a:extLst>
                <a:ext uri="{FF2B5EF4-FFF2-40B4-BE49-F238E27FC236}">
                  <a16:creationId xmlns:a16="http://schemas.microsoft.com/office/drawing/2014/main" id="{C625F0D0-AAEA-4A5E-AA8E-12D81B7432A1}"/>
                </a:ext>
              </a:extLst>
            </p:cNvPr>
            <p:cNvSpPr>
              <a:spLocks/>
            </p:cNvSpPr>
            <p:nvPr/>
          </p:nvSpPr>
          <p:spPr bwMode="auto">
            <a:xfrm>
              <a:off x="10173904" y="2962086"/>
              <a:ext cx="563524" cy="695174"/>
            </a:xfrm>
            <a:custGeom>
              <a:avLst/>
              <a:gdLst/>
              <a:ahLst/>
              <a:cxnLst>
                <a:cxn ang="0">
                  <a:pos x="286" y="2151"/>
                </a:cxn>
                <a:cxn ang="0">
                  <a:pos x="426" y="2166"/>
                </a:cxn>
                <a:cxn ang="0">
                  <a:pos x="556" y="1866"/>
                </a:cxn>
                <a:cxn ang="0">
                  <a:pos x="721" y="1726"/>
                </a:cxn>
                <a:cxn ang="0">
                  <a:pos x="706" y="1551"/>
                </a:cxn>
                <a:cxn ang="0">
                  <a:pos x="876" y="1146"/>
                </a:cxn>
                <a:cxn ang="0">
                  <a:pos x="816" y="1080"/>
                </a:cxn>
                <a:cxn ang="0">
                  <a:pos x="736" y="920"/>
                </a:cxn>
                <a:cxn ang="0">
                  <a:pos x="771" y="800"/>
                </a:cxn>
                <a:cxn ang="0">
                  <a:pos x="876" y="660"/>
                </a:cxn>
                <a:cxn ang="0">
                  <a:pos x="1041" y="545"/>
                </a:cxn>
                <a:cxn ang="0">
                  <a:pos x="1261" y="530"/>
                </a:cxn>
                <a:cxn ang="0">
                  <a:pos x="1476" y="530"/>
                </a:cxn>
                <a:cxn ang="0">
                  <a:pos x="1606" y="540"/>
                </a:cxn>
                <a:cxn ang="0">
                  <a:pos x="1506" y="650"/>
                </a:cxn>
                <a:cxn ang="0">
                  <a:pos x="1636" y="675"/>
                </a:cxn>
                <a:cxn ang="0">
                  <a:pos x="1756" y="605"/>
                </a:cxn>
                <a:cxn ang="0">
                  <a:pos x="1701" y="500"/>
                </a:cxn>
                <a:cxn ang="0">
                  <a:pos x="1666" y="375"/>
                </a:cxn>
                <a:cxn ang="0">
                  <a:pos x="1456" y="320"/>
                </a:cxn>
                <a:cxn ang="0">
                  <a:pos x="1336" y="185"/>
                </a:cxn>
                <a:cxn ang="0">
                  <a:pos x="1261" y="65"/>
                </a:cxn>
                <a:cxn ang="0">
                  <a:pos x="1171" y="30"/>
                </a:cxn>
                <a:cxn ang="0">
                  <a:pos x="996" y="0"/>
                </a:cxn>
                <a:cxn ang="0">
                  <a:pos x="861" y="80"/>
                </a:cxn>
                <a:cxn ang="0">
                  <a:pos x="751" y="35"/>
                </a:cxn>
                <a:cxn ang="0">
                  <a:pos x="666" y="73"/>
                </a:cxn>
                <a:cxn ang="0">
                  <a:pos x="615" y="244"/>
                </a:cxn>
                <a:cxn ang="0">
                  <a:pos x="516" y="274"/>
                </a:cxn>
                <a:cxn ang="0">
                  <a:pos x="496" y="168"/>
                </a:cxn>
                <a:cxn ang="0">
                  <a:pos x="379" y="184"/>
                </a:cxn>
                <a:cxn ang="0">
                  <a:pos x="366" y="310"/>
                </a:cxn>
                <a:cxn ang="0">
                  <a:pos x="375" y="391"/>
                </a:cxn>
                <a:cxn ang="0">
                  <a:pos x="231" y="382"/>
                </a:cxn>
                <a:cxn ang="0">
                  <a:pos x="0" y="547"/>
                </a:cxn>
                <a:cxn ang="0">
                  <a:pos x="61" y="975"/>
                </a:cxn>
                <a:cxn ang="0">
                  <a:pos x="76" y="1266"/>
                </a:cxn>
                <a:cxn ang="0">
                  <a:pos x="36" y="1552"/>
                </a:cxn>
                <a:cxn ang="0">
                  <a:pos x="240" y="1770"/>
                </a:cxn>
                <a:cxn ang="0">
                  <a:pos x="201" y="2004"/>
                </a:cxn>
                <a:cxn ang="0">
                  <a:pos x="286" y="2151"/>
                </a:cxn>
              </a:cxnLst>
              <a:rect l="0" t="0" r="r" b="b"/>
              <a:pathLst>
                <a:path w="1756" h="2166">
                  <a:moveTo>
                    <a:pt x="286" y="2151"/>
                  </a:moveTo>
                  <a:lnTo>
                    <a:pt x="426" y="2166"/>
                  </a:lnTo>
                  <a:lnTo>
                    <a:pt x="556" y="1866"/>
                  </a:lnTo>
                  <a:lnTo>
                    <a:pt x="721" y="1726"/>
                  </a:lnTo>
                  <a:lnTo>
                    <a:pt x="706" y="1551"/>
                  </a:lnTo>
                  <a:lnTo>
                    <a:pt x="876" y="1146"/>
                  </a:lnTo>
                  <a:lnTo>
                    <a:pt x="816" y="1080"/>
                  </a:lnTo>
                  <a:lnTo>
                    <a:pt x="736" y="920"/>
                  </a:lnTo>
                  <a:lnTo>
                    <a:pt x="771" y="800"/>
                  </a:lnTo>
                  <a:lnTo>
                    <a:pt x="876" y="660"/>
                  </a:lnTo>
                  <a:lnTo>
                    <a:pt x="1041" y="545"/>
                  </a:lnTo>
                  <a:lnTo>
                    <a:pt x="1261" y="530"/>
                  </a:lnTo>
                  <a:lnTo>
                    <a:pt x="1476" y="530"/>
                  </a:lnTo>
                  <a:lnTo>
                    <a:pt x="1606" y="540"/>
                  </a:lnTo>
                  <a:lnTo>
                    <a:pt x="1506" y="650"/>
                  </a:lnTo>
                  <a:lnTo>
                    <a:pt x="1636" y="675"/>
                  </a:lnTo>
                  <a:lnTo>
                    <a:pt x="1756" y="605"/>
                  </a:lnTo>
                  <a:lnTo>
                    <a:pt x="1701" y="500"/>
                  </a:lnTo>
                  <a:lnTo>
                    <a:pt x="1666" y="375"/>
                  </a:lnTo>
                  <a:lnTo>
                    <a:pt x="1456" y="320"/>
                  </a:lnTo>
                  <a:lnTo>
                    <a:pt x="1336" y="185"/>
                  </a:lnTo>
                  <a:lnTo>
                    <a:pt x="1261" y="65"/>
                  </a:lnTo>
                  <a:lnTo>
                    <a:pt x="1171" y="30"/>
                  </a:lnTo>
                  <a:lnTo>
                    <a:pt x="996" y="0"/>
                  </a:lnTo>
                  <a:lnTo>
                    <a:pt x="861" y="80"/>
                  </a:lnTo>
                  <a:lnTo>
                    <a:pt x="751" y="35"/>
                  </a:lnTo>
                  <a:lnTo>
                    <a:pt x="666" y="73"/>
                  </a:lnTo>
                  <a:lnTo>
                    <a:pt x="615" y="244"/>
                  </a:lnTo>
                  <a:lnTo>
                    <a:pt x="516" y="274"/>
                  </a:lnTo>
                  <a:lnTo>
                    <a:pt x="496" y="168"/>
                  </a:lnTo>
                  <a:lnTo>
                    <a:pt x="379" y="184"/>
                  </a:lnTo>
                  <a:lnTo>
                    <a:pt x="366" y="310"/>
                  </a:lnTo>
                  <a:lnTo>
                    <a:pt x="375" y="391"/>
                  </a:lnTo>
                  <a:lnTo>
                    <a:pt x="231" y="382"/>
                  </a:lnTo>
                  <a:lnTo>
                    <a:pt x="0" y="547"/>
                  </a:lnTo>
                  <a:lnTo>
                    <a:pt x="61" y="975"/>
                  </a:lnTo>
                  <a:lnTo>
                    <a:pt x="76" y="1266"/>
                  </a:lnTo>
                  <a:lnTo>
                    <a:pt x="36" y="1552"/>
                  </a:lnTo>
                  <a:lnTo>
                    <a:pt x="240" y="1770"/>
                  </a:lnTo>
                  <a:lnTo>
                    <a:pt x="201" y="2004"/>
                  </a:lnTo>
                  <a:lnTo>
                    <a:pt x="286" y="2151"/>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33" name="Freeform 16">
              <a:extLst>
                <a:ext uri="{FF2B5EF4-FFF2-40B4-BE49-F238E27FC236}">
                  <a16:creationId xmlns:a16="http://schemas.microsoft.com/office/drawing/2014/main" id="{0B606ADD-A212-4996-8EBD-6644C4F7C373}"/>
                </a:ext>
              </a:extLst>
            </p:cNvPr>
            <p:cNvSpPr>
              <a:spLocks/>
            </p:cNvSpPr>
            <p:nvPr/>
          </p:nvSpPr>
          <p:spPr bwMode="auto">
            <a:xfrm>
              <a:off x="10495000" y="2568743"/>
              <a:ext cx="422242" cy="513755"/>
            </a:xfrm>
            <a:custGeom>
              <a:avLst/>
              <a:gdLst/>
              <a:ahLst/>
              <a:cxnLst>
                <a:cxn ang="0">
                  <a:pos x="665" y="1598"/>
                </a:cxn>
                <a:cxn ang="0">
                  <a:pos x="456" y="1545"/>
                </a:cxn>
                <a:cxn ang="0">
                  <a:pos x="336" y="1409"/>
                </a:cxn>
                <a:cxn ang="0">
                  <a:pos x="261" y="1291"/>
                </a:cxn>
                <a:cxn ang="0">
                  <a:pos x="168" y="1255"/>
                </a:cxn>
                <a:cxn ang="0">
                  <a:pos x="0" y="1225"/>
                </a:cxn>
                <a:cxn ang="0">
                  <a:pos x="191" y="990"/>
                </a:cxn>
                <a:cxn ang="0">
                  <a:pos x="606" y="550"/>
                </a:cxn>
                <a:cxn ang="0">
                  <a:pos x="731" y="630"/>
                </a:cxn>
                <a:cxn ang="0">
                  <a:pos x="921" y="265"/>
                </a:cxn>
                <a:cxn ang="0">
                  <a:pos x="875" y="25"/>
                </a:cxn>
                <a:cxn ang="0">
                  <a:pos x="971" y="0"/>
                </a:cxn>
                <a:cxn ang="0">
                  <a:pos x="1091" y="0"/>
                </a:cxn>
                <a:cxn ang="0">
                  <a:pos x="1176" y="90"/>
                </a:cxn>
                <a:cxn ang="0">
                  <a:pos x="1271" y="130"/>
                </a:cxn>
                <a:cxn ang="0">
                  <a:pos x="1316" y="250"/>
                </a:cxn>
                <a:cxn ang="0">
                  <a:pos x="1221" y="285"/>
                </a:cxn>
                <a:cxn ang="0">
                  <a:pos x="1136" y="510"/>
                </a:cxn>
                <a:cxn ang="0">
                  <a:pos x="1086" y="820"/>
                </a:cxn>
                <a:cxn ang="0">
                  <a:pos x="1061" y="1135"/>
                </a:cxn>
                <a:cxn ang="0">
                  <a:pos x="951" y="1245"/>
                </a:cxn>
                <a:cxn ang="0">
                  <a:pos x="731" y="1335"/>
                </a:cxn>
                <a:cxn ang="0">
                  <a:pos x="701" y="1410"/>
                </a:cxn>
                <a:cxn ang="0">
                  <a:pos x="665" y="1598"/>
                </a:cxn>
              </a:cxnLst>
              <a:rect l="0" t="0" r="r" b="b"/>
              <a:pathLst>
                <a:path w="1316" h="1598">
                  <a:moveTo>
                    <a:pt x="665" y="1598"/>
                  </a:moveTo>
                  <a:lnTo>
                    <a:pt x="456" y="1545"/>
                  </a:lnTo>
                  <a:lnTo>
                    <a:pt x="336" y="1409"/>
                  </a:lnTo>
                  <a:lnTo>
                    <a:pt x="261" y="1291"/>
                  </a:lnTo>
                  <a:lnTo>
                    <a:pt x="168" y="1255"/>
                  </a:lnTo>
                  <a:lnTo>
                    <a:pt x="0" y="1225"/>
                  </a:lnTo>
                  <a:lnTo>
                    <a:pt x="191" y="990"/>
                  </a:lnTo>
                  <a:lnTo>
                    <a:pt x="606" y="550"/>
                  </a:lnTo>
                  <a:lnTo>
                    <a:pt x="731" y="630"/>
                  </a:lnTo>
                  <a:lnTo>
                    <a:pt x="921" y="265"/>
                  </a:lnTo>
                  <a:lnTo>
                    <a:pt x="875" y="25"/>
                  </a:lnTo>
                  <a:lnTo>
                    <a:pt x="971" y="0"/>
                  </a:lnTo>
                  <a:lnTo>
                    <a:pt x="1091" y="0"/>
                  </a:lnTo>
                  <a:lnTo>
                    <a:pt x="1176" y="90"/>
                  </a:lnTo>
                  <a:lnTo>
                    <a:pt x="1271" y="130"/>
                  </a:lnTo>
                  <a:lnTo>
                    <a:pt x="1316" y="250"/>
                  </a:lnTo>
                  <a:lnTo>
                    <a:pt x="1221" y="285"/>
                  </a:lnTo>
                  <a:lnTo>
                    <a:pt x="1136" y="510"/>
                  </a:lnTo>
                  <a:lnTo>
                    <a:pt x="1086" y="820"/>
                  </a:lnTo>
                  <a:lnTo>
                    <a:pt x="1061" y="1135"/>
                  </a:lnTo>
                  <a:lnTo>
                    <a:pt x="951" y="1245"/>
                  </a:lnTo>
                  <a:lnTo>
                    <a:pt x="731" y="1335"/>
                  </a:lnTo>
                  <a:lnTo>
                    <a:pt x="701" y="1410"/>
                  </a:lnTo>
                  <a:lnTo>
                    <a:pt x="665" y="1598"/>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34" name="Freeform 17">
              <a:extLst>
                <a:ext uri="{FF2B5EF4-FFF2-40B4-BE49-F238E27FC236}">
                  <a16:creationId xmlns:a16="http://schemas.microsoft.com/office/drawing/2014/main" id="{77F7AA0A-B9DD-438A-A350-56FE255FA466}"/>
                </a:ext>
              </a:extLst>
            </p:cNvPr>
            <p:cNvSpPr>
              <a:spLocks/>
            </p:cNvSpPr>
            <p:nvPr/>
          </p:nvSpPr>
          <p:spPr bwMode="auto">
            <a:xfrm>
              <a:off x="9737214" y="3724693"/>
              <a:ext cx="475223" cy="354811"/>
            </a:xfrm>
            <a:custGeom>
              <a:avLst/>
              <a:gdLst/>
              <a:ahLst/>
              <a:cxnLst>
                <a:cxn ang="0">
                  <a:pos x="475" y="1104"/>
                </a:cxn>
                <a:cxn ang="0">
                  <a:pos x="450" y="824"/>
                </a:cxn>
                <a:cxn ang="0">
                  <a:pos x="355" y="804"/>
                </a:cxn>
                <a:cxn ang="0">
                  <a:pos x="180" y="804"/>
                </a:cxn>
                <a:cxn ang="0">
                  <a:pos x="0" y="609"/>
                </a:cxn>
                <a:cxn ang="0">
                  <a:pos x="195" y="429"/>
                </a:cxn>
                <a:cxn ang="0">
                  <a:pos x="430" y="0"/>
                </a:cxn>
                <a:cxn ang="0">
                  <a:pos x="523" y="44"/>
                </a:cxn>
                <a:cxn ang="0">
                  <a:pos x="975" y="44"/>
                </a:cxn>
                <a:cxn ang="0">
                  <a:pos x="1090" y="114"/>
                </a:cxn>
                <a:cxn ang="0">
                  <a:pos x="1230" y="24"/>
                </a:cxn>
                <a:cxn ang="0">
                  <a:pos x="1482" y="60"/>
                </a:cxn>
                <a:cxn ang="0">
                  <a:pos x="1320" y="404"/>
                </a:cxn>
                <a:cxn ang="0">
                  <a:pos x="1105" y="744"/>
                </a:cxn>
                <a:cxn ang="0">
                  <a:pos x="960" y="809"/>
                </a:cxn>
                <a:cxn ang="0">
                  <a:pos x="750" y="969"/>
                </a:cxn>
                <a:cxn ang="0">
                  <a:pos x="475" y="1104"/>
                </a:cxn>
              </a:cxnLst>
              <a:rect l="0" t="0" r="r" b="b"/>
              <a:pathLst>
                <a:path w="1482" h="1104">
                  <a:moveTo>
                    <a:pt x="475" y="1104"/>
                  </a:moveTo>
                  <a:lnTo>
                    <a:pt x="450" y="824"/>
                  </a:lnTo>
                  <a:lnTo>
                    <a:pt x="355" y="804"/>
                  </a:lnTo>
                  <a:lnTo>
                    <a:pt x="180" y="804"/>
                  </a:lnTo>
                  <a:lnTo>
                    <a:pt x="0" y="609"/>
                  </a:lnTo>
                  <a:lnTo>
                    <a:pt x="195" y="429"/>
                  </a:lnTo>
                  <a:lnTo>
                    <a:pt x="430" y="0"/>
                  </a:lnTo>
                  <a:lnTo>
                    <a:pt x="523" y="44"/>
                  </a:lnTo>
                  <a:lnTo>
                    <a:pt x="975" y="44"/>
                  </a:lnTo>
                  <a:lnTo>
                    <a:pt x="1090" y="114"/>
                  </a:lnTo>
                  <a:lnTo>
                    <a:pt x="1230" y="24"/>
                  </a:lnTo>
                  <a:lnTo>
                    <a:pt x="1482" y="60"/>
                  </a:lnTo>
                  <a:lnTo>
                    <a:pt x="1320" y="404"/>
                  </a:lnTo>
                  <a:lnTo>
                    <a:pt x="1105" y="744"/>
                  </a:lnTo>
                  <a:lnTo>
                    <a:pt x="960" y="809"/>
                  </a:lnTo>
                  <a:lnTo>
                    <a:pt x="750" y="969"/>
                  </a:lnTo>
                  <a:lnTo>
                    <a:pt x="475" y="1104"/>
                  </a:lnTo>
                  <a:close/>
                </a:path>
              </a:pathLst>
            </a:custGeom>
            <a:solidFill>
              <a:srgbClr val="00B050"/>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sp>
          <p:nvSpPr>
            <p:cNvPr id="135" name="Freeform 18">
              <a:extLst>
                <a:ext uri="{FF2B5EF4-FFF2-40B4-BE49-F238E27FC236}">
                  <a16:creationId xmlns:a16="http://schemas.microsoft.com/office/drawing/2014/main" id="{2E4CE98A-AD78-49F9-8AE4-2D2FF6DC3344}"/>
                </a:ext>
              </a:extLst>
            </p:cNvPr>
            <p:cNvSpPr>
              <a:spLocks/>
            </p:cNvSpPr>
            <p:nvPr/>
          </p:nvSpPr>
          <p:spPr bwMode="auto">
            <a:xfrm>
              <a:off x="9971615" y="1966687"/>
              <a:ext cx="78668" cy="115595"/>
            </a:xfrm>
            <a:custGeom>
              <a:avLst/>
              <a:gdLst/>
              <a:ahLst/>
              <a:cxnLst>
                <a:cxn ang="0">
                  <a:pos x="43" y="72"/>
                </a:cxn>
                <a:cxn ang="0">
                  <a:pos x="13" y="44"/>
                </a:cxn>
                <a:cxn ang="0">
                  <a:pos x="0" y="30"/>
                </a:cxn>
                <a:cxn ang="0">
                  <a:pos x="6" y="8"/>
                </a:cxn>
                <a:cxn ang="0">
                  <a:pos x="15" y="0"/>
                </a:cxn>
                <a:cxn ang="0">
                  <a:pos x="43" y="30"/>
                </a:cxn>
                <a:cxn ang="0">
                  <a:pos x="36" y="42"/>
                </a:cxn>
                <a:cxn ang="0">
                  <a:pos x="49" y="60"/>
                </a:cxn>
                <a:cxn ang="0">
                  <a:pos x="43" y="72"/>
                </a:cxn>
              </a:cxnLst>
              <a:rect l="0" t="0" r="r" b="b"/>
              <a:pathLst>
                <a:path w="49" h="72">
                  <a:moveTo>
                    <a:pt x="43" y="72"/>
                  </a:moveTo>
                  <a:lnTo>
                    <a:pt x="13" y="44"/>
                  </a:lnTo>
                  <a:lnTo>
                    <a:pt x="0" y="30"/>
                  </a:lnTo>
                  <a:lnTo>
                    <a:pt x="6" y="8"/>
                  </a:lnTo>
                  <a:lnTo>
                    <a:pt x="15" y="0"/>
                  </a:lnTo>
                  <a:lnTo>
                    <a:pt x="43" y="30"/>
                  </a:lnTo>
                  <a:lnTo>
                    <a:pt x="36" y="42"/>
                  </a:lnTo>
                  <a:lnTo>
                    <a:pt x="49" y="60"/>
                  </a:lnTo>
                  <a:lnTo>
                    <a:pt x="43" y="72"/>
                  </a:lnTo>
                  <a:close/>
                </a:path>
              </a:pathLst>
            </a:custGeom>
            <a:solidFill>
              <a:srgbClr val="FF0000"/>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sp>
          <p:nvSpPr>
            <p:cNvPr id="137" name="Freeform 19">
              <a:extLst>
                <a:ext uri="{FF2B5EF4-FFF2-40B4-BE49-F238E27FC236}">
                  <a16:creationId xmlns:a16="http://schemas.microsoft.com/office/drawing/2014/main" id="{4D8012D3-C624-46E1-AA2D-DFA9209104A3}"/>
                </a:ext>
              </a:extLst>
            </p:cNvPr>
            <p:cNvSpPr>
              <a:spLocks/>
            </p:cNvSpPr>
            <p:nvPr/>
          </p:nvSpPr>
          <p:spPr bwMode="auto">
            <a:xfrm>
              <a:off x="9862441" y="2234803"/>
              <a:ext cx="64218" cy="25688"/>
            </a:xfrm>
            <a:custGeom>
              <a:avLst/>
              <a:gdLst/>
              <a:ahLst/>
              <a:cxnLst>
                <a:cxn ang="0">
                  <a:pos x="26" y="16"/>
                </a:cxn>
                <a:cxn ang="0">
                  <a:pos x="5" y="16"/>
                </a:cxn>
                <a:cxn ang="0">
                  <a:pos x="0" y="1"/>
                </a:cxn>
                <a:cxn ang="0">
                  <a:pos x="40" y="0"/>
                </a:cxn>
                <a:cxn ang="0">
                  <a:pos x="26" y="16"/>
                </a:cxn>
              </a:cxnLst>
              <a:rect l="0" t="0" r="r" b="b"/>
              <a:pathLst>
                <a:path w="40" h="16">
                  <a:moveTo>
                    <a:pt x="26" y="16"/>
                  </a:moveTo>
                  <a:lnTo>
                    <a:pt x="5" y="16"/>
                  </a:lnTo>
                  <a:lnTo>
                    <a:pt x="0" y="1"/>
                  </a:lnTo>
                  <a:lnTo>
                    <a:pt x="40" y="0"/>
                  </a:lnTo>
                  <a:lnTo>
                    <a:pt x="26" y="16"/>
                  </a:lnTo>
                  <a:close/>
                </a:path>
              </a:pathLst>
            </a:custGeom>
            <a:solidFill>
              <a:srgbClr val="FF0000"/>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39" name="Freeform 20">
              <a:extLst>
                <a:ext uri="{FF2B5EF4-FFF2-40B4-BE49-F238E27FC236}">
                  <a16:creationId xmlns:a16="http://schemas.microsoft.com/office/drawing/2014/main" id="{C914EFCB-1669-4850-A5D6-191EAF8F1934}"/>
                </a:ext>
              </a:extLst>
            </p:cNvPr>
            <p:cNvSpPr>
              <a:spLocks/>
            </p:cNvSpPr>
            <p:nvPr/>
          </p:nvSpPr>
          <p:spPr bwMode="auto">
            <a:xfrm>
              <a:off x="9008327" y="3613914"/>
              <a:ext cx="337151" cy="722466"/>
            </a:xfrm>
            <a:custGeom>
              <a:avLst/>
              <a:gdLst/>
              <a:ahLst/>
              <a:cxnLst>
                <a:cxn ang="0">
                  <a:pos x="24" y="71"/>
                </a:cxn>
                <a:cxn ang="0">
                  <a:pos x="69" y="23"/>
                </a:cxn>
                <a:cxn ang="0">
                  <a:pos x="78" y="36"/>
                </a:cxn>
                <a:cxn ang="0">
                  <a:pos x="87" y="14"/>
                </a:cxn>
                <a:cxn ang="0">
                  <a:pos x="118" y="3"/>
                </a:cxn>
                <a:cxn ang="0">
                  <a:pos x="159" y="0"/>
                </a:cxn>
                <a:cxn ang="0">
                  <a:pos x="156" y="17"/>
                </a:cxn>
                <a:cxn ang="0">
                  <a:pos x="117" y="26"/>
                </a:cxn>
                <a:cxn ang="0">
                  <a:pos x="100" y="47"/>
                </a:cxn>
                <a:cxn ang="0">
                  <a:pos x="108" y="68"/>
                </a:cxn>
                <a:cxn ang="0">
                  <a:pos x="136" y="80"/>
                </a:cxn>
                <a:cxn ang="0">
                  <a:pos x="169" y="71"/>
                </a:cxn>
                <a:cxn ang="0">
                  <a:pos x="166" y="84"/>
                </a:cxn>
                <a:cxn ang="0">
                  <a:pos x="164" y="139"/>
                </a:cxn>
                <a:cxn ang="0">
                  <a:pos x="172" y="168"/>
                </a:cxn>
                <a:cxn ang="0">
                  <a:pos x="183" y="192"/>
                </a:cxn>
                <a:cxn ang="0">
                  <a:pos x="210" y="190"/>
                </a:cxn>
                <a:cxn ang="0">
                  <a:pos x="201" y="214"/>
                </a:cxn>
                <a:cxn ang="0">
                  <a:pos x="210" y="227"/>
                </a:cxn>
                <a:cxn ang="0">
                  <a:pos x="205" y="263"/>
                </a:cxn>
                <a:cxn ang="0">
                  <a:pos x="166" y="294"/>
                </a:cxn>
                <a:cxn ang="0">
                  <a:pos x="129" y="348"/>
                </a:cxn>
                <a:cxn ang="0">
                  <a:pos x="110" y="397"/>
                </a:cxn>
                <a:cxn ang="0">
                  <a:pos x="82" y="423"/>
                </a:cxn>
                <a:cxn ang="0">
                  <a:pos x="69" y="450"/>
                </a:cxn>
                <a:cxn ang="0">
                  <a:pos x="51" y="437"/>
                </a:cxn>
                <a:cxn ang="0">
                  <a:pos x="40" y="404"/>
                </a:cxn>
                <a:cxn ang="0">
                  <a:pos x="1" y="381"/>
                </a:cxn>
                <a:cxn ang="0">
                  <a:pos x="0" y="329"/>
                </a:cxn>
                <a:cxn ang="0">
                  <a:pos x="13" y="295"/>
                </a:cxn>
                <a:cxn ang="0">
                  <a:pos x="73" y="229"/>
                </a:cxn>
                <a:cxn ang="0">
                  <a:pos x="119" y="184"/>
                </a:cxn>
                <a:cxn ang="0">
                  <a:pos x="91" y="171"/>
                </a:cxn>
                <a:cxn ang="0">
                  <a:pos x="73" y="139"/>
                </a:cxn>
                <a:cxn ang="0">
                  <a:pos x="42" y="134"/>
                </a:cxn>
                <a:cxn ang="0">
                  <a:pos x="24" y="71"/>
                </a:cxn>
              </a:cxnLst>
              <a:rect l="0" t="0" r="r" b="b"/>
              <a:pathLst>
                <a:path w="210" h="450">
                  <a:moveTo>
                    <a:pt x="24" y="71"/>
                  </a:moveTo>
                  <a:lnTo>
                    <a:pt x="69" y="23"/>
                  </a:lnTo>
                  <a:lnTo>
                    <a:pt x="78" y="36"/>
                  </a:lnTo>
                  <a:lnTo>
                    <a:pt x="87" y="14"/>
                  </a:lnTo>
                  <a:lnTo>
                    <a:pt x="118" y="3"/>
                  </a:lnTo>
                  <a:lnTo>
                    <a:pt x="159" y="0"/>
                  </a:lnTo>
                  <a:lnTo>
                    <a:pt x="156" y="17"/>
                  </a:lnTo>
                  <a:lnTo>
                    <a:pt x="117" y="26"/>
                  </a:lnTo>
                  <a:lnTo>
                    <a:pt x="100" y="47"/>
                  </a:lnTo>
                  <a:lnTo>
                    <a:pt x="108" y="68"/>
                  </a:lnTo>
                  <a:lnTo>
                    <a:pt x="136" y="80"/>
                  </a:lnTo>
                  <a:lnTo>
                    <a:pt x="169" y="71"/>
                  </a:lnTo>
                  <a:lnTo>
                    <a:pt x="166" y="84"/>
                  </a:lnTo>
                  <a:lnTo>
                    <a:pt x="164" y="139"/>
                  </a:lnTo>
                  <a:lnTo>
                    <a:pt x="172" y="168"/>
                  </a:lnTo>
                  <a:lnTo>
                    <a:pt x="183" y="192"/>
                  </a:lnTo>
                  <a:lnTo>
                    <a:pt x="210" y="190"/>
                  </a:lnTo>
                  <a:lnTo>
                    <a:pt x="201" y="214"/>
                  </a:lnTo>
                  <a:lnTo>
                    <a:pt x="210" y="227"/>
                  </a:lnTo>
                  <a:lnTo>
                    <a:pt x="205" y="263"/>
                  </a:lnTo>
                  <a:lnTo>
                    <a:pt x="166" y="294"/>
                  </a:lnTo>
                  <a:lnTo>
                    <a:pt x="129" y="348"/>
                  </a:lnTo>
                  <a:lnTo>
                    <a:pt x="110" y="397"/>
                  </a:lnTo>
                  <a:lnTo>
                    <a:pt x="82" y="423"/>
                  </a:lnTo>
                  <a:lnTo>
                    <a:pt x="69" y="450"/>
                  </a:lnTo>
                  <a:lnTo>
                    <a:pt x="51" y="437"/>
                  </a:lnTo>
                  <a:lnTo>
                    <a:pt x="40" y="404"/>
                  </a:lnTo>
                  <a:lnTo>
                    <a:pt x="1" y="381"/>
                  </a:lnTo>
                  <a:lnTo>
                    <a:pt x="0" y="329"/>
                  </a:lnTo>
                  <a:lnTo>
                    <a:pt x="13" y="295"/>
                  </a:lnTo>
                  <a:lnTo>
                    <a:pt x="73" y="229"/>
                  </a:lnTo>
                  <a:lnTo>
                    <a:pt x="119" y="184"/>
                  </a:lnTo>
                  <a:lnTo>
                    <a:pt x="91" y="171"/>
                  </a:lnTo>
                  <a:lnTo>
                    <a:pt x="73" y="139"/>
                  </a:lnTo>
                  <a:lnTo>
                    <a:pt x="42" y="134"/>
                  </a:lnTo>
                  <a:lnTo>
                    <a:pt x="24" y="71"/>
                  </a:lnTo>
                  <a:close/>
                </a:path>
              </a:pathLst>
            </a:custGeom>
            <a:solidFill>
              <a:srgbClr val="FF0000"/>
            </a:solidFill>
            <a:ln w="6350" cmpd="sng">
              <a:solidFill>
                <a:srgbClr val="FF0000"/>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40" name="Freeform 21">
              <a:extLst>
                <a:ext uri="{FF2B5EF4-FFF2-40B4-BE49-F238E27FC236}">
                  <a16:creationId xmlns:a16="http://schemas.microsoft.com/office/drawing/2014/main" id="{DF6956ED-C0EF-43E3-B10E-96FD9AD718BC}"/>
                </a:ext>
              </a:extLst>
            </p:cNvPr>
            <p:cNvSpPr>
              <a:spLocks/>
            </p:cNvSpPr>
            <p:nvPr/>
          </p:nvSpPr>
          <p:spPr bwMode="auto">
            <a:xfrm>
              <a:off x="9184927" y="3830651"/>
              <a:ext cx="468802" cy="552285"/>
            </a:xfrm>
            <a:custGeom>
              <a:avLst/>
              <a:gdLst/>
              <a:ahLst/>
              <a:cxnLst>
                <a:cxn ang="0">
                  <a:pos x="242" y="219"/>
                </a:cxn>
                <a:cxn ang="0">
                  <a:pos x="277" y="150"/>
                </a:cxn>
                <a:cxn ang="0">
                  <a:pos x="256" y="137"/>
                </a:cxn>
                <a:cxn ang="0">
                  <a:pos x="245" y="120"/>
                </a:cxn>
                <a:cxn ang="0">
                  <a:pos x="241" y="89"/>
                </a:cxn>
                <a:cxn ang="0">
                  <a:pos x="256" y="74"/>
                </a:cxn>
                <a:cxn ang="0">
                  <a:pos x="275" y="65"/>
                </a:cxn>
                <a:cxn ang="0">
                  <a:pos x="275" y="47"/>
                </a:cxn>
                <a:cxn ang="0">
                  <a:pos x="292" y="35"/>
                </a:cxn>
                <a:cxn ang="0">
                  <a:pos x="272" y="26"/>
                </a:cxn>
                <a:cxn ang="0">
                  <a:pos x="275" y="0"/>
                </a:cxn>
                <a:cxn ang="0">
                  <a:pos x="223" y="6"/>
                </a:cxn>
                <a:cxn ang="0">
                  <a:pos x="241" y="26"/>
                </a:cxn>
                <a:cxn ang="0">
                  <a:pos x="221" y="51"/>
                </a:cxn>
                <a:cxn ang="0">
                  <a:pos x="203" y="59"/>
                </a:cxn>
                <a:cxn ang="0">
                  <a:pos x="188" y="51"/>
                </a:cxn>
                <a:cxn ang="0">
                  <a:pos x="191" y="30"/>
                </a:cxn>
                <a:cxn ang="0">
                  <a:pos x="188" y="8"/>
                </a:cxn>
                <a:cxn ang="0">
                  <a:pos x="152" y="4"/>
                </a:cxn>
                <a:cxn ang="0">
                  <a:pos x="158" y="19"/>
                </a:cxn>
                <a:cxn ang="0">
                  <a:pos x="154" y="43"/>
                </a:cxn>
                <a:cxn ang="0">
                  <a:pos x="142" y="58"/>
                </a:cxn>
                <a:cxn ang="0">
                  <a:pos x="125" y="76"/>
                </a:cxn>
                <a:cxn ang="0">
                  <a:pos x="97" y="99"/>
                </a:cxn>
                <a:cxn ang="0">
                  <a:pos x="95" y="128"/>
                </a:cxn>
                <a:cxn ang="0">
                  <a:pos x="55" y="160"/>
                </a:cxn>
                <a:cxn ang="0">
                  <a:pos x="19" y="213"/>
                </a:cxn>
                <a:cxn ang="0">
                  <a:pos x="0" y="262"/>
                </a:cxn>
                <a:cxn ang="0">
                  <a:pos x="34" y="312"/>
                </a:cxn>
                <a:cxn ang="0">
                  <a:pos x="62" y="344"/>
                </a:cxn>
                <a:cxn ang="0">
                  <a:pos x="104" y="294"/>
                </a:cxn>
                <a:cxn ang="0">
                  <a:pos x="130" y="287"/>
                </a:cxn>
                <a:cxn ang="0">
                  <a:pos x="140" y="258"/>
                </a:cxn>
                <a:cxn ang="0">
                  <a:pos x="163" y="231"/>
                </a:cxn>
                <a:cxn ang="0">
                  <a:pos x="197" y="218"/>
                </a:cxn>
                <a:cxn ang="0">
                  <a:pos x="242" y="219"/>
                </a:cxn>
              </a:cxnLst>
              <a:rect l="0" t="0" r="r" b="b"/>
              <a:pathLst>
                <a:path w="292" h="344">
                  <a:moveTo>
                    <a:pt x="242" y="219"/>
                  </a:moveTo>
                  <a:lnTo>
                    <a:pt x="277" y="150"/>
                  </a:lnTo>
                  <a:lnTo>
                    <a:pt x="256" y="137"/>
                  </a:lnTo>
                  <a:lnTo>
                    <a:pt x="245" y="120"/>
                  </a:lnTo>
                  <a:lnTo>
                    <a:pt x="241" y="89"/>
                  </a:lnTo>
                  <a:lnTo>
                    <a:pt x="256" y="74"/>
                  </a:lnTo>
                  <a:lnTo>
                    <a:pt x="275" y="65"/>
                  </a:lnTo>
                  <a:lnTo>
                    <a:pt x="275" y="47"/>
                  </a:lnTo>
                  <a:lnTo>
                    <a:pt x="292" y="35"/>
                  </a:lnTo>
                  <a:lnTo>
                    <a:pt x="272" y="26"/>
                  </a:lnTo>
                  <a:lnTo>
                    <a:pt x="275" y="0"/>
                  </a:lnTo>
                  <a:lnTo>
                    <a:pt x="223" y="6"/>
                  </a:lnTo>
                  <a:lnTo>
                    <a:pt x="241" y="26"/>
                  </a:lnTo>
                  <a:lnTo>
                    <a:pt x="221" y="51"/>
                  </a:lnTo>
                  <a:lnTo>
                    <a:pt x="203" y="59"/>
                  </a:lnTo>
                  <a:lnTo>
                    <a:pt x="188" y="51"/>
                  </a:lnTo>
                  <a:lnTo>
                    <a:pt x="191" y="30"/>
                  </a:lnTo>
                  <a:lnTo>
                    <a:pt x="188" y="8"/>
                  </a:lnTo>
                  <a:lnTo>
                    <a:pt x="152" y="4"/>
                  </a:lnTo>
                  <a:lnTo>
                    <a:pt x="158" y="19"/>
                  </a:lnTo>
                  <a:lnTo>
                    <a:pt x="154" y="43"/>
                  </a:lnTo>
                  <a:lnTo>
                    <a:pt x="142" y="58"/>
                  </a:lnTo>
                  <a:lnTo>
                    <a:pt x="125" y="76"/>
                  </a:lnTo>
                  <a:lnTo>
                    <a:pt x="97" y="99"/>
                  </a:lnTo>
                  <a:lnTo>
                    <a:pt x="95" y="128"/>
                  </a:lnTo>
                  <a:lnTo>
                    <a:pt x="55" y="160"/>
                  </a:lnTo>
                  <a:lnTo>
                    <a:pt x="19" y="213"/>
                  </a:lnTo>
                  <a:lnTo>
                    <a:pt x="0" y="262"/>
                  </a:lnTo>
                  <a:lnTo>
                    <a:pt x="34" y="312"/>
                  </a:lnTo>
                  <a:lnTo>
                    <a:pt x="62" y="344"/>
                  </a:lnTo>
                  <a:lnTo>
                    <a:pt x="104" y="294"/>
                  </a:lnTo>
                  <a:lnTo>
                    <a:pt x="130" y="287"/>
                  </a:lnTo>
                  <a:lnTo>
                    <a:pt x="140" y="258"/>
                  </a:lnTo>
                  <a:lnTo>
                    <a:pt x="163" y="231"/>
                  </a:lnTo>
                  <a:lnTo>
                    <a:pt x="197" y="218"/>
                  </a:lnTo>
                  <a:lnTo>
                    <a:pt x="242" y="219"/>
                  </a:lnTo>
                  <a:close/>
                </a:path>
              </a:pathLst>
            </a:custGeom>
            <a:solidFill>
              <a:srgbClr val="FF0000"/>
            </a:solidFill>
            <a:ln w="6350" cmpd="sng">
              <a:solidFill>
                <a:srgbClr val="FF0000"/>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43" name="Freeform 22">
              <a:extLst>
                <a:ext uri="{FF2B5EF4-FFF2-40B4-BE49-F238E27FC236}">
                  <a16:creationId xmlns:a16="http://schemas.microsoft.com/office/drawing/2014/main" id="{2A3BE4EF-2C89-42D1-A8C5-B1B284EE488A}"/>
                </a:ext>
              </a:extLst>
            </p:cNvPr>
            <p:cNvSpPr>
              <a:spLocks/>
            </p:cNvSpPr>
            <p:nvPr/>
          </p:nvSpPr>
          <p:spPr bwMode="auto">
            <a:xfrm>
              <a:off x="9154585" y="3839136"/>
              <a:ext cx="302349" cy="425910"/>
            </a:xfrm>
            <a:custGeom>
              <a:avLst/>
              <a:gdLst>
                <a:gd name="connsiteX0" fmla="*/ 754 w 10000"/>
                <a:gd name="connsiteY0" fmla="*/ 11199 h 11199"/>
                <a:gd name="connsiteX1" fmla="*/ 0 w 10000"/>
                <a:gd name="connsiteY1" fmla="*/ 7766 h 11199"/>
                <a:gd name="connsiteX2" fmla="*/ 1791 w 10000"/>
                <a:gd name="connsiteY2" fmla="*/ 5426 h 11199"/>
                <a:gd name="connsiteX3" fmla="*/ 4627 w 10000"/>
                <a:gd name="connsiteY3" fmla="*/ 3511 h 11199"/>
                <a:gd name="connsiteX4" fmla="*/ 8657 w 10000"/>
                <a:gd name="connsiteY4" fmla="*/ 0 h 11199"/>
                <a:gd name="connsiteX5" fmla="*/ 10000 w 10000"/>
                <a:gd name="connsiteY5" fmla="*/ 1596 h 11199"/>
                <a:gd name="connsiteX6" fmla="*/ 9552 w 10000"/>
                <a:gd name="connsiteY6" fmla="*/ 4468 h 11199"/>
                <a:gd name="connsiteX7" fmla="*/ 7313 w 10000"/>
                <a:gd name="connsiteY7" fmla="*/ 6064 h 11199"/>
                <a:gd name="connsiteX8" fmla="*/ 5522 w 10000"/>
                <a:gd name="connsiteY8" fmla="*/ 7660 h 11199"/>
                <a:gd name="connsiteX9" fmla="*/ 754 w 10000"/>
                <a:gd name="connsiteY9" fmla="*/ 11199 h 11199"/>
                <a:gd name="connsiteX0" fmla="*/ 1848 w 11094"/>
                <a:gd name="connsiteY0" fmla="*/ 11199 h 11199"/>
                <a:gd name="connsiteX1" fmla="*/ 0 w 11094"/>
                <a:gd name="connsiteY1" fmla="*/ 10104 h 11199"/>
                <a:gd name="connsiteX2" fmla="*/ 2885 w 11094"/>
                <a:gd name="connsiteY2" fmla="*/ 5426 h 11199"/>
                <a:gd name="connsiteX3" fmla="*/ 5721 w 11094"/>
                <a:gd name="connsiteY3" fmla="*/ 3511 h 11199"/>
                <a:gd name="connsiteX4" fmla="*/ 9751 w 11094"/>
                <a:gd name="connsiteY4" fmla="*/ 0 h 11199"/>
                <a:gd name="connsiteX5" fmla="*/ 11094 w 11094"/>
                <a:gd name="connsiteY5" fmla="*/ 1596 h 11199"/>
                <a:gd name="connsiteX6" fmla="*/ 10646 w 11094"/>
                <a:gd name="connsiteY6" fmla="*/ 4468 h 11199"/>
                <a:gd name="connsiteX7" fmla="*/ 8407 w 11094"/>
                <a:gd name="connsiteY7" fmla="*/ 6064 h 11199"/>
                <a:gd name="connsiteX8" fmla="*/ 6616 w 11094"/>
                <a:gd name="connsiteY8" fmla="*/ 7660 h 11199"/>
                <a:gd name="connsiteX9" fmla="*/ 1848 w 11094"/>
                <a:gd name="connsiteY9" fmla="*/ 11199 h 1119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9751 w 11094"/>
                <a:gd name="connsiteY4" fmla="*/ 0 h 11139"/>
                <a:gd name="connsiteX5" fmla="*/ 11094 w 11094"/>
                <a:gd name="connsiteY5" fmla="*/ 1596 h 11139"/>
                <a:gd name="connsiteX6" fmla="*/ 10646 w 11094"/>
                <a:gd name="connsiteY6" fmla="*/ 4468 h 11139"/>
                <a:gd name="connsiteX7" fmla="*/ 8407 w 11094"/>
                <a:gd name="connsiteY7" fmla="*/ 6064 h 11139"/>
                <a:gd name="connsiteX8" fmla="*/ 6616 w 11094"/>
                <a:gd name="connsiteY8" fmla="*/ 7660 h 11139"/>
                <a:gd name="connsiteX9" fmla="*/ 2353 w 11094"/>
                <a:gd name="connsiteY9" fmla="*/ 11139 h 1113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6692 w 11094"/>
                <a:gd name="connsiteY4" fmla="*/ 2266 h 11139"/>
                <a:gd name="connsiteX5" fmla="*/ 9751 w 11094"/>
                <a:gd name="connsiteY5" fmla="*/ 0 h 11139"/>
                <a:gd name="connsiteX6" fmla="*/ 11094 w 11094"/>
                <a:gd name="connsiteY6" fmla="*/ 1596 h 11139"/>
                <a:gd name="connsiteX7" fmla="*/ 10646 w 11094"/>
                <a:gd name="connsiteY7" fmla="*/ 4468 h 11139"/>
                <a:gd name="connsiteX8" fmla="*/ 8407 w 11094"/>
                <a:gd name="connsiteY8" fmla="*/ 6064 h 11139"/>
                <a:gd name="connsiteX9" fmla="*/ 6616 w 11094"/>
                <a:gd name="connsiteY9" fmla="*/ 7660 h 11139"/>
                <a:gd name="connsiteX10" fmla="*/ 2353 w 11094"/>
                <a:gd name="connsiteY10" fmla="*/ 11139 h 1113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6692 w 11094"/>
                <a:gd name="connsiteY4" fmla="*/ 2266 h 11139"/>
                <a:gd name="connsiteX5" fmla="*/ 9751 w 11094"/>
                <a:gd name="connsiteY5" fmla="*/ 0 h 11139"/>
                <a:gd name="connsiteX6" fmla="*/ 10729 w 11094"/>
                <a:gd name="connsiteY6" fmla="*/ 347 h 11139"/>
                <a:gd name="connsiteX7" fmla="*/ 11094 w 11094"/>
                <a:gd name="connsiteY7" fmla="*/ 1596 h 11139"/>
                <a:gd name="connsiteX8" fmla="*/ 10646 w 11094"/>
                <a:gd name="connsiteY8" fmla="*/ 4468 h 11139"/>
                <a:gd name="connsiteX9" fmla="*/ 8407 w 11094"/>
                <a:gd name="connsiteY9" fmla="*/ 6064 h 11139"/>
                <a:gd name="connsiteX10" fmla="*/ 6616 w 11094"/>
                <a:gd name="connsiteY10" fmla="*/ 7660 h 11139"/>
                <a:gd name="connsiteX11" fmla="*/ 2353 w 11094"/>
                <a:gd name="connsiteY11" fmla="*/ 11139 h 1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4" h="11139">
                  <a:moveTo>
                    <a:pt x="2353" y="11139"/>
                  </a:moveTo>
                  <a:lnTo>
                    <a:pt x="0" y="10104"/>
                  </a:lnTo>
                  <a:lnTo>
                    <a:pt x="2885" y="5426"/>
                  </a:lnTo>
                  <a:lnTo>
                    <a:pt x="5721" y="3511"/>
                  </a:lnTo>
                  <a:cubicBezTo>
                    <a:pt x="6129" y="3156"/>
                    <a:pt x="6284" y="2621"/>
                    <a:pt x="6692" y="2266"/>
                  </a:cubicBezTo>
                  <a:lnTo>
                    <a:pt x="9751" y="0"/>
                  </a:lnTo>
                  <a:cubicBezTo>
                    <a:pt x="9993" y="296"/>
                    <a:pt x="10487" y="51"/>
                    <a:pt x="10729" y="347"/>
                  </a:cubicBezTo>
                  <a:cubicBezTo>
                    <a:pt x="10851" y="763"/>
                    <a:pt x="10972" y="1180"/>
                    <a:pt x="11094" y="1596"/>
                  </a:cubicBezTo>
                  <a:cubicBezTo>
                    <a:pt x="10945" y="2553"/>
                    <a:pt x="10795" y="3511"/>
                    <a:pt x="10646" y="4468"/>
                  </a:cubicBezTo>
                  <a:lnTo>
                    <a:pt x="8407" y="6064"/>
                  </a:lnTo>
                  <a:lnTo>
                    <a:pt x="6616" y="7660"/>
                  </a:lnTo>
                  <a:lnTo>
                    <a:pt x="2353" y="11139"/>
                  </a:lnTo>
                  <a:close/>
                </a:path>
              </a:pathLst>
            </a:custGeom>
            <a:solidFill>
              <a:srgbClr val="FF0000"/>
            </a:solidFill>
            <a:ln w="6350" cmpd="sng">
              <a:solidFill>
                <a:srgbClr val="FF0000"/>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44" name="任意多边形 106">
              <a:extLst>
                <a:ext uri="{FF2B5EF4-FFF2-40B4-BE49-F238E27FC236}">
                  <a16:creationId xmlns:a16="http://schemas.microsoft.com/office/drawing/2014/main" id="{D6B9152B-821C-4091-A4C1-C09B734B9FC3}"/>
                </a:ext>
              </a:extLst>
            </p:cNvPr>
            <p:cNvSpPr/>
            <p:nvPr/>
          </p:nvSpPr>
          <p:spPr>
            <a:xfrm>
              <a:off x="9879345" y="2013439"/>
              <a:ext cx="45812" cy="45984"/>
            </a:xfrm>
            <a:custGeom>
              <a:avLst/>
              <a:gdLst>
                <a:gd name="connsiteX0" fmla="*/ 19050 w 54769"/>
                <a:gd name="connsiteY0" fmla="*/ 61912 h 61912"/>
                <a:gd name="connsiteX1" fmla="*/ 54769 w 54769"/>
                <a:gd name="connsiteY1" fmla="*/ 0 h 61912"/>
                <a:gd name="connsiteX2" fmla="*/ 0 w 54769"/>
                <a:gd name="connsiteY2" fmla="*/ 0 h 61912"/>
                <a:gd name="connsiteX3" fmla="*/ 19050 w 54769"/>
                <a:gd name="connsiteY3" fmla="*/ 61912 h 61912"/>
                <a:gd name="connsiteX0" fmla="*/ 33898 w 69617"/>
                <a:gd name="connsiteY0" fmla="*/ 61912 h 61912"/>
                <a:gd name="connsiteX1" fmla="*/ 69617 w 69617"/>
                <a:gd name="connsiteY1" fmla="*/ 0 h 61912"/>
                <a:gd name="connsiteX2" fmla="*/ 14848 w 69617"/>
                <a:gd name="connsiteY2" fmla="*/ 0 h 61912"/>
                <a:gd name="connsiteX3" fmla="*/ 30 w 69617"/>
                <a:gd name="connsiteY3" fmla="*/ 28287 h 61912"/>
                <a:gd name="connsiteX4" fmla="*/ 33898 w 69617"/>
                <a:gd name="connsiteY4" fmla="*/ 61912 h 61912"/>
                <a:gd name="connsiteX0" fmla="*/ 37187 w 72906"/>
                <a:gd name="connsiteY0" fmla="*/ 61957 h 61957"/>
                <a:gd name="connsiteX1" fmla="*/ 72906 w 72906"/>
                <a:gd name="connsiteY1" fmla="*/ 45 h 61957"/>
                <a:gd name="connsiteX2" fmla="*/ 18137 w 72906"/>
                <a:gd name="connsiteY2" fmla="*/ 45 h 61957"/>
                <a:gd name="connsiteX3" fmla="*/ 4272 w 72906"/>
                <a:gd name="connsiteY3" fmla="*/ 16428 h 61957"/>
                <a:gd name="connsiteX4" fmla="*/ 3319 w 72906"/>
                <a:gd name="connsiteY4" fmla="*/ 28332 h 61957"/>
                <a:gd name="connsiteX5" fmla="*/ 37187 w 72906"/>
                <a:gd name="connsiteY5" fmla="*/ 61957 h 61957"/>
                <a:gd name="connsiteX0" fmla="*/ 33868 w 69587"/>
                <a:gd name="connsiteY0" fmla="*/ 61957 h 61957"/>
                <a:gd name="connsiteX1" fmla="*/ 69587 w 69587"/>
                <a:gd name="connsiteY1" fmla="*/ 45 h 61957"/>
                <a:gd name="connsiteX2" fmla="*/ 14818 w 69587"/>
                <a:gd name="connsiteY2" fmla="*/ 45 h 61957"/>
                <a:gd name="connsiteX3" fmla="*/ 953 w 69587"/>
                <a:gd name="connsiteY3" fmla="*/ 16428 h 61957"/>
                <a:gd name="connsiteX4" fmla="*/ 0 w 69587"/>
                <a:gd name="connsiteY4" fmla="*/ 28332 h 61957"/>
                <a:gd name="connsiteX5" fmla="*/ 33868 w 69587"/>
                <a:gd name="connsiteY5" fmla="*/ 61957 h 61957"/>
                <a:gd name="connsiteX0" fmla="*/ 33868 w 69587"/>
                <a:gd name="connsiteY0" fmla="*/ 61912 h 61912"/>
                <a:gd name="connsiteX1" fmla="*/ 69587 w 69587"/>
                <a:gd name="connsiteY1" fmla="*/ 0 h 61912"/>
                <a:gd name="connsiteX2" fmla="*/ 14818 w 69587"/>
                <a:gd name="connsiteY2" fmla="*/ 0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9433 w 69587"/>
                <a:gd name="connsiteY2" fmla="*/ 11416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33868 w 69587"/>
                <a:gd name="connsiteY6"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33868 w 69587"/>
                <a:gd name="connsiteY7"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19048 w 69587"/>
                <a:gd name="connsiteY7" fmla="*/ 37334 h 61912"/>
                <a:gd name="connsiteX8" fmla="*/ 33868 w 69587"/>
                <a:gd name="connsiteY8" fmla="*/ 61912 h 61912"/>
                <a:gd name="connsiteX0" fmla="*/ 33868 w 69587"/>
                <a:gd name="connsiteY0" fmla="*/ 61912 h 63048"/>
                <a:gd name="connsiteX1" fmla="*/ 69587 w 69587"/>
                <a:gd name="connsiteY1" fmla="*/ 0 h 63048"/>
                <a:gd name="connsiteX2" fmla="*/ 20952 w 69587"/>
                <a:gd name="connsiteY2" fmla="*/ 11621 h 63048"/>
                <a:gd name="connsiteX3" fmla="*/ 9433 w 69587"/>
                <a:gd name="connsiteY3" fmla="*/ 11416 h 63048"/>
                <a:gd name="connsiteX4" fmla="*/ 953 w 69587"/>
                <a:gd name="connsiteY4" fmla="*/ 16383 h 63048"/>
                <a:gd name="connsiteX5" fmla="*/ 0 w 69587"/>
                <a:gd name="connsiteY5" fmla="*/ 28287 h 63048"/>
                <a:gd name="connsiteX6" fmla="*/ 8572 w 69587"/>
                <a:gd name="connsiteY6" fmla="*/ 29715 h 63048"/>
                <a:gd name="connsiteX7" fmla="*/ 19048 w 69587"/>
                <a:gd name="connsiteY7" fmla="*/ 37334 h 63048"/>
                <a:gd name="connsiteX8" fmla="*/ 23333 w 69587"/>
                <a:gd name="connsiteY8" fmla="*/ 63048 h 63048"/>
                <a:gd name="connsiteX9" fmla="*/ 33868 w 69587"/>
                <a:gd name="connsiteY9" fmla="*/ 61912 h 63048"/>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3333 w 69587"/>
                <a:gd name="connsiteY9" fmla="*/ 63048 h 66381"/>
                <a:gd name="connsiteX10" fmla="*/ 33868 w 69587"/>
                <a:gd name="connsiteY10" fmla="*/ 61912 h 66381"/>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7143 w 69587"/>
                <a:gd name="connsiteY9" fmla="*/ 42572 h 66381"/>
                <a:gd name="connsiteX10" fmla="*/ 23333 w 69587"/>
                <a:gd name="connsiteY10" fmla="*/ 63048 h 66381"/>
                <a:gd name="connsiteX11" fmla="*/ 33868 w 69587"/>
                <a:gd name="connsiteY11" fmla="*/ 61912 h 66381"/>
                <a:gd name="connsiteX0" fmla="*/ 33868 w 69587"/>
                <a:gd name="connsiteY0" fmla="*/ 61912 h 66381"/>
                <a:gd name="connsiteX1" fmla="*/ 44761 w 69587"/>
                <a:gd name="connsiteY1" fmla="*/ 66381 h 66381"/>
                <a:gd name="connsiteX2" fmla="*/ 53809 w 69587"/>
                <a:gd name="connsiteY2" fmla="*/ 61619 h 66381"/>
                <a:gd name="connsiteX3" fmla="*/ 69587 w 69587"/>
                <a:gd name="connsiteY3" fmla="*/ 0 h 66381"/>
                <a:gd name="connsiteX4" fmla="*/ 20952 w 69587"/>
                <a:gd name="connsiteY4" fmla="*/ 11621 h 66381"/>
                <a:gd name="connsiteX5" fmla="*/ 9433 w 69587"/>
                <a:gd name="connsiteY5" fmla="*/ 11416 h 66381"/>
                <a:gd name="connsiteX6" fmla="*/ 953 w 69587"/>
                <a:gd name="connsiteY6" fmla="*/ 16383 h 66381"/>
                <a:gd name="connsiteX7" fmla="*/ 0 w 69587"/>
                <a:gd name="connsiteY7" fmla="*/ 28287 h 66381"/>
                <a:gd name="connsiteX8" fmla="*/ 8572 w 69587"/>
                <a:gd name="connsiteY8" fmla="*/ 29715 h 66381"/>
                <a:gd name="connsiteX9" fmla="*/ 19048 w 69587"/>
                <a:gd name="connsiteY9" fmla="*/ 37334 h 66381"/>
                <a:gd name="connsiteX10" fmla="*/ 27143 w 69587"/>
                <a:gd name="connsiteY10" fmla="*/ 42572 h 66381"/>
                <a:gd name="connsiteX11" fmla="*/ 23333 w 69587"/>
                <a:gd name="connsiteY11" fmla="*/ 63048 h 66381"/>
                <a:gd name="connsiteX12" fmla="*/ 33868 w 69587"/>
                <a:gd name="connsiteY12"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69587 w 69587"/>
                <a:gd name="connsiteY4" fmla="*/ 0 h 66381"/>
                <a:gd name="connsiteX5" fmla="*/ 20952 w 69587"/>
                <a:gd name="connsiteY5" fmla="*/ 11621 h 66381"/>
                <a:gd name="connsiteX6" fmla="*/ 9433 w 69587"/>
                <a:gd name="connsiteY6" fmla="*/ 11416 h 66381"/>
                <a:gd name="connsiteX7" fmla="*/ 953 w 69587"/>
                <a:gd name="connsiteY7" fmla="*/ 16383 h 66381"/>
                <a:gd name="connsiteX8" fmla="*/ 0 w 69587"/>
                <a:gd name="connsiteY8" fmla="*/ 28287 h 66381"/>
                <a:gd name="connsiteX9" fmla="*/ 8572 w 69587"/>
                <a:gd name="connsiteY9" fmla="*/ 29715 h 66381"/>
                <a:gd name="connsiteX10" fmla="*/ 19048 w 69587"/>
                <a:gd name="connsiteY10" fmla="*/ 37334 h 66381"/>
                <a:gd name="connsiteX11" fmla="*/ 27143 w 69587"/>
                <a:gd name="connsiteY11" fmla="*/ 42572 h 66381"/>
                <a:gd name="connsiteX12" fmla="*/ 23333 w 69587"/>
                <a:gd name="connsiteY12" fmla="*/ 63048 h 66381"/>
                <a:gd name="connsiteX13" fmla="*/ 33868 w 69587"/>
                <a:gd name="connsiteY13"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0952 w 69587"/>
                <a:gd name="connsiteY6" fmla="*/ 11621 h 66381"/>
                <a:gd name="connsiteX7" fmla="*/ 9433 w 69587"/>
                <a:gd name="connsiteY7" fmla="*/ 11416 h 66381"/>
                <a:gd name="connsiteX8" fmla="*/ 953 w 69587"/>
                <a:gd name="connsiteY8" fmla="*/ 16383 h 66381"/>
                <a:gd name="connsiteX9" fmla="*/ 0 w 69587"/>
                <a:gd name="connsiteY9" fmla="*/ 28287 h 66381"/>
                <a:gd name="connsiteX10" fmla="*/ 8572 w 69587"/>
                <a:gd name="connsiteY10" fmla="*/ 29715 h 66381"/>
                <a:gd name="connsiteX11" fmla="*/ 19048 w 69587"/>
                <a:gd name="connsiteY11" fmla="*/ 37334 h 66381"/>
                <a:gd name="connsiteX12" fmla="*/ 27143 w 69587"/>
                <a:gd name="connsiteY12" fmla="*/ 42572 h 66381"/>
                <a:gd name="connsiteX13" fmla="*/ 23333 w 69587"/>
                <a:gd name="connsiteY13" fmla="*/ 63048 h 66381"/>
                <a:gd name="connsiteX14" fmla="*/ 33868 w 69587"/>
                <a:gd name="connsiteY14"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8571 w 69587"/>
                <a:gd name="connsiteY6" fmla="*/ 18763 h 66381"/>
                <a:gd name="connsiteX7" fmla="*/ 20952 w 69587"/>
                <a:gd name="connsiteY7" fmla="*/ 11621 h 66381"/>
                <a:gd name="connsiteX8" fmla="*/ 9433 w 69587"/>
                <a:gd name="connsiteY8" fmla="*/ 11416 h 66381"/>
                <a:gd name="connsiteX9" fmla="*/ 953 w 69587"/>
                <a:gd name="connsiteY9" fmla="*/ 16383 h 66381"/>
                <a:gd name="connsiteX10" fmla="*/ 0 w 69587"/>
                <a:gd name="connsiteY10" fmla="*/ 28287 h 66381"/>
                <a:gd name="connsiteX11" fmla="*/ 8572 w 69587"/>
                <a:gd name="connsiteY11" fmla="*/ 29715 h 66381"/>
                <a:gd name="connsiteX12" fmla="*/ 19048 w 69587"/>
                <a:gd name="connsiteY12" fmla="*/ 37334 h 66381"/>
                <a:gd name="connsiteX13" fmla="*/ 27143 w 69587"/>
                <a:gd name="connsiteY13" fmla="*/ 42572 h 66381"/>
                <a:gd name="connsiteX14" fmla="*/ 23333 w 69587"/>
                <a:gd name="connsiteY14" fmla="*/ 63048 h 66381"/>
                <a:gd name="connsiteX15" fmla="*/ 33868 w 69587"/>
                <a:gd name="connsiteY15"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32857 w 69587"/>
                <a:gd name="connsiteY6" fmla="*/ 26858 h 66381"/>
                <a:gd name="connsiteX7" fmla="*/ 28571 w 69587"/>
                <a:gd name="connsiteY7" fmla="*/ 18763 h 66381"/>
                <a:gd name="connsiteX8" fmla="*/ 20952 w 69587"/>
                <a:gd name="connsiteY8" fmla="*/ 11621 h 66381"/>
                <a:gd name="connsiteX9" fmla="*/ 9433 w 69587"/>
                <a:gd name="connsiteY9" fmla="*/ 11416 h 66381"/>
                <a:gd name="connsiteX10" fmla="*/ 953 w 69587"/>
                <a:gd name="connsiteY10" fmla="*/ 16383 h 66381"/>
                <a:gd name="connsiteX11" fmla="*/ 0 w 69587"/>
                <a:gd name="connsiteY11" fmla="*/ 28287 h 66381"/>
                <a:gd name="connsiteX12" fmla="*/ 8572 w 69587"/>
                <a:gd name="connsiteY12" fmla="*/ 29715 h 66381"/>
                <a:gd name="connsiteX13" fmla="*/ 19048 w 69587"/>
                <a:gd name="connsiteY13" fmla="*/ 37334 h 66381"/>
                <a:gd name="connsiteX14" fmla="*/ 27143 w 69587"/>
                <a:gd name="connsiteY14" fmla="*/ 42572 h 66381"/>
                <a:gd name="connsiteX15" fmla="*/ 23333 w 69587"/>
                <a:gd name="connsiteY15" fmla="*/ 63048 h 66381"/>
                <a:gd name="connsiteX16" fmla="*/ 33868 w 69587"/>
                <a:gd name="connsiteY16"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44285 w 69587"/>
                <a:gd name="connsiteY6" fmla="*/ 25430 h 66381"/>
                <a:gd name="connsiteX7" fmla="*/ 32857 w 69587"/>
                <a:gd name="connsiteY7" fmla="*/ 26858 h 66381"/>
                <a:gd name="connsiteX8" fmla="*/ 28571 w 69587"/>
                <a:gd name="connsiteY8" fmla="*/ 18763 h 66381"/>
                <a:gd name="connsiteX9" fmla="*/ 20952 w 69587"/>
                <a:gd name="connsiteY9" fmla="*/ 11621 h 66381"/>
                <a:gd name="connsiteX10" fmla="*/ 9433 w 69587"/>
                <a:gd name="connsiteY10" fmla="*/ 11416 h 66381"/>
                <a:gd name="connsiteX11" fmla="*/ 953 w 69587"/>
                <a:gd name="connsiteY11" fmla="*/ 16383 h 66381"/>
                <a:gd name="connsiteX12" fmla="*/ 0 w 69587"/>
                <a:gd name="connsiteY12" fmla="*/ 28287 h 66381"/>
                <a:gd name="connsiteX13" fmla="*/ 8572 w 69587"/>
                <a:gd name="connsiteY13" fmla="*/ 29715 h 66381"/>
                <a:gd name="connsiteX14" fmla="*/ 19048 w 69587"/>
                <a:gd name="connsiteY14" fmla="*/ 37334 h 66381"/>
                <a:gd name="connsiteX15" fmla="*/ 27143 w 69587"/>
                <a:gd name="connsiteY15" fmla="*/ 42572 h 66381"/>
                <a:gd name="connsiteX16" fmla="*/ 23333 w 69587"/>
                <a:gd name="connsiteY16" fmla="*/ 63048 h 66381"/>
                <a:gd name="connsiteX17" fmla="*/ 33868 w 69587"/>
                <a:gd name="connsiteY17" fmla="*/ 61912 h 66381"/>
                <a:gd name="connsiteX0" fmla="*/ 33868 w 54761"/>
                <a:gd name="connsiteY0" fmla="*/ 50496 h 54965"/>
                <a:gd name="connsiteX1" fmla="*/ 44761 w 54761"/>
                <a:gd name="connsiteY1" fmla="*/ 54965 h 54965"/>
                <a:gd name="connsiteX2" fmla="*/ 53809 w 54761"/>
                <a:gd name="connsiteY2" fmla="*/ 50203 h 54965"/>
                <a:gd name="connsiteX3" fmla="*/ 54761 w 54761"/>
                <a:gd name="connsiteY3" fmla="*/ 37823 h 54965"/>
                <a:gd name="connsiteX4" fmla="*/ 53333 w 54761"/>
                <a:gd name="connsiteY4" fmla="*/ 24966 h 54965"/>
                <a:gd name="connsiteX5" fmla="*/ 51345 w 54761"/>
                <a:gd name="connsiteY5" fmla="*/ 14285 h 54965"/>
                <a:gd name="connsiteX6" fmla="*/ 44285 w 54761"/>
                <a:gd name="connsiteY6" fmla="*/ 14014 h 54965"/>
                <a:gd name="connsiteX7" fmla="*/ 32857 w 54761"/>
                <a:gd name="connsiteY7" fmla="*/ 15442 h 54965"/>
                <a:gd name="connsiteX8" fmla="*/ 28571 w 54761"/>
                <a:gd name="connsiteY8" fmla="*/ 7347 h 54965"/>
                <a:gd name="connsiteX9" fmla="*/ 20952 w 54761"/>
                <a:gd name="connsiteY9" fmla="*/ 205 h 54965"/>
                <a:gd name="connsiteX10" fmla="*/ 9433 w 54761"/>
                <a:gd name="connsiteY10" fmla="*/ 0 h 54965"/>
                <a:gd name="connsiteX11" fmla="*/ 953 w 54761"/>
                <a:gd name="connsiteY11" fmla="*/ 4967 h 54965"/>
                <a:gd name="connsiteX12" fmla="*/ 0 w 54761"/>
                <a:gd name="connsiteY12" fmla="*/ 16871 h 54965"/>
                <a:gd name="connsiteX13" fmla="*/ 8572 w 54761"/>
                <a:gd name="connsiteY13" fmla="*/ 18299 h 54965"/>
                <a:gd name="connsiteX14" fmla="*/ 19048 w 54761"/>
                <a:gd name="connsiteY14" fmla="*/ 25918 h 54965"/>
                <a:gd name="connsiteX15" fmla="*/ 27143 w 54761"/>
                <a:gd name="connsiteY15" fmla="*/ 31156 h 54965"/>
                <a:gd name="connsiteX16" fmla="*/ 23333 w 54761"/>
                <a:gd name="connsiteY16" fmla="*/ 51632 h 54965"/>
                <a:gd name="connsiteX17" fmla="*/ 33868 w 54761"/>
                <a:gd name="connsiteY17" fmla="*/ 50496 h 5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761" h="54965">
                  <a:moveTo>
                    <a:pt x="33868" y="50496"/>
                  </a:moveTo>
                  <a:lnTo>
                    <a:pt x="44761" y="54965"/>
                  </a:lnTo>
                  <a:lnTo>
                    <a:pt x="53809" y="50203"/>
                  </a:lnTo>
                  <a:cubicBezTo>
                    <a:pt x="54126" y="46076"/>
                    <a:pt x="54444" y="41950"/>
                    <a:pt x="54761" y="37823"/>
                  </a:cubicBezTo>
                  <a:lnTo>
                    <a:pt x="53333" y="24966"/>
                  </a:lnTo>
                  <a:lnTo>
                    <a:pt x="51345" y="14285"/>
                  </a:lnTo>
                  <a:lnTo>
                    <a:pt x="44285" y="14014"/>
                  </a:lnTo>
                  <a:lnTo>
                    <a:pt x="32857" y="15442"/>
                  </a:lnTo>
                  <a:lnTo>
                    <a:pt x="28571" y="7347"/>
                  </a:lnTo>
                  <a:lnTo>
                    <a:pt x="20952" y="205"/>
                  </a:lnTo>
                  <a:lnTo>
                    <a:pt x="9433" y="0"/>
                  </a:lnTo>
                  <a:lnTo>
                    <a:pt x="953" y="4967"/>
                  </a:lnTo>
                  <a:cubicBezTo>
                    <a:pt x="635" y="8935"/>
                    <a:pt x="318" y="12903"/>
                    <a:pt x="0" y="16871"/>
                  </a:cubicBezTo>
                  <a:lnTo>
                    <a:pt x="8572" y="18299"/>
                  </a:lnTo>
                  <a:lnTo>
                    <a:pt x="19048" y="25918"/>
                  </a:lnTo>
                  <a:lnTo>
                    <a:pt x="27143" y="31156"/>
                  </a:lnTo>
                  <a:lnTo>
                    <a:pt x="23333" y="51632"/>
                  </a:lnTo>
                  <a:lnTo>
                    <a:pt x="33868" y="50496"/>
                  </a:lnTo>
                  <a:close/>
                </a:path>
              </a:pathLst>
            </a:custGeom>
            <a:solidFill>
              <a:srgbClr val="FF0000"/>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sp>
          <p:nvSpPr>
            <p:cNvPr id="145" name="Freeform 10">
              <a:extLst>
                <a:ext uri="{FF2B5EF4-FFF2-40B4-BE49-F238E27FC236}">
                  <a16:creationId xmlns:a16="http://schemas.microsoft.com/office/drawing/2014/main" id="{F6879E8D-F12A-49D3-883A-21A05D8B20FB}"/>
                </a:ext>
              </a:extLst>
            </p:cNvPr>
            <p:cNvSpPr>
              <a:spLocks/>
            </p:cNvSpPr>
            <p:nvPr/>
          </p:nvSpPr>
          <p:spPr bwMode="auto">
            <a:xfrm>
              <a:off x="9624832" y="1990771"/>
              <a:ext cx="335544" cy="423847"/>
            </a:xfrm>
            <a:custGeom>
              <a:avLst/>
              <a:gdLst/>
              <a:ahLst/>
              <a:cxnLst>
                <a:cxn ang="0">
                  <a:pos x="490" y="1209"/>
                </a:cxn>
                <a:cxn ang="0">
                  <a:pos x="561" y="1244"/>
                </a:cxn>
                <a:cxn ang="0">
                  <a:pos x="546" y="1319"/>
                </a:cxn>
                <a:cxn ang="0">
                  <a:pos x="801" y="1214"/>
                </a:cxn>
                <a:cxn ang="0">
                  <a:pos x="1044" y="1153"/>
                </a:cxn>
                <a:cxn ang="0">
                  <a:pos x="1006" y="969"/>
                </a:cxn>
                <a:cxn ang="0">
                  <a:pos x="861" y="924"/>
                </a:cxn>
                <a:cxn ang="0">
                  <a:pos x="751" y="929"/>
                </a:cxn>
                <a:cxn ang="0">
                  <a:pos x="651" y="869"/>
                </a:cxn>
                <a:cxn ang="0">
                  <a:pos x="681" y="759"/>
                </a:cxn>
                <a:cxn ang="0">
                  <a:pos x="751" y="674"/>
                </a:cxn>
                <a:cxn ang="0">
                  <a:pos x="716" y="529"/>
                </a:cxn>
                <a:cxn ang="0">
                  <a:pos x="631" y="579"/>
                </a:cxn>
                <a:cxn ang="0">
                  <a:pos x="576" y="504"/>
                </a:cxn>
                <a:cxn ang="0">
                  <a:pos x="546" y="374"/>
                </a:cxn>
                <a:cxn ang="0">
                  <a:pos x="636" y="354"/>
                </a:cxn>
                <a:cxn ang="0">
                  <a:pos x="681" y="264"/>
                </a:cxn>
                <a:cxn ang="0">
                  <a:pos x="601" y="164"/>
                </a:cxn>
                <a:cxn ang="0">
                  <a:pos x="466" y="0"/>
                </a:cxn>
                <a:cxn ang="0">
                  <a:pos x="241" y="178"/>
                </a:cxn>
                <a:cxn ang="0">
                  <a:pos x="210" y="294"/>
                </a:cxn>
                <a:cxn ang="0">
                  <a:pos x="255" y="339"/>
                </a:cxn>
                <a:cxn ang="0">
                  <a:pos x="260" y="519"/>
                </a:cxn>
                <a:cxn ang="0">
                  <a:pos x="215" y="554"/>
                </a:cxn>
                <a:cxn ang="0">
                  <a:pos x="155" y="429"/>
                </a:cxn>
                <a:cxn ang="0">
                  <a:pos x="95" y="339"/>
                </a:cxn>
                <a:cxn ang="0">
                  <a:pos x="0" y="414"/>
                </a:cxn>
                <a:cxn ang="0">
                  <a:pos x="185" y="689"/>
                </a:cxn>
                <a:cxn ang="0">
                  <a:pos x="305" y="1029"/>
                </a:cxn>
                <a:cxn ang="0">
                  <a:pos x="405" y="1019"/>
                </a:cxn>
                <a:cxn ang="0">
                  <a:pos x="485" y="939"/>
                </a:cxn>
                <a:cxn ang="0">
                  <a:pos x="601" y="1139"/>
                </a:cxn>
                <a:cxn ang="0">
                  <a:pos x="490" y="1209"/>
                </a:cxn>
              </a:cxnLst>
              <a:rect l="0" t="0" r="r" b="b"/>
              <a:pathLst>
                <a:path w="1044" h="1319">
                  <a:moveTo>
                    <a:pt x="490" y="1209"/>
                  </a:moveTo>
                  <a:lnTo>
                    <a:pt x="561" y="1244"/>
                  </a:lnTo>
                  <a:lnTo>
                    <a:pt x="546" y="1319"/>
                  </a:lnTo>
                  <a:lnTo>
                    <a:pt x="801" y="1214"/>
                  </a:lnTo>
                  <a:lnTo>
                    <a:pt x="1044" y="1153"/>
                  </a:lnTo>
                  <a:lnTo>
                    <a:pt x="1006" y="969"/>
                  </a:lnTo>
                  <a:lnTo>
                    <a:pt x="861" y="924"/>
                  </a:lnTo>
                  <a:lnTo>
                    <a:pt x="751" y="929"/>
                  </a:lnTo>
                  <a:lnTo>
                    <a:pt x="651" y="869"/>
                  </a:lnTo>
                  <a:lnTo>
                    <a:pt x="681" y="759"/>
                  </a:lnTo>
                  <a:lnTo>
                    <a:pt x="751" y="674"/>
                  </a:lnTo>
                  <a:lnTo>
                    <a:pt x="716" y="529"/>
                  </a:lnTo>
                  <a:lnTo>
                    <a:pt x="631" y="579"/>
                  </a:lnTo>
                  <a:lnTo>
                    <a:pt x="576" y="504"/>
                  </a:lnTo>
                  <a:lnTo>
                    <a:pt x="546" y="374"/>
                  </a:lnTo>
                  <a:lnTo>
                    <a:pt x="636" y="354"/>
                  </a:lnTo>
                  <a:lnTo>
                    <a:pt x="681" y="264"/>
                  </a:lnTo>
                  <a:lnTo>
                    <a:pt x="601" y="164"/>
                  </a:lnTo>
                  <a:lnTo>
                    <a:pt x="466" y="0"/>
                  </a:lnTo>
                  <a:lnTo>
                    <a:pt x="241" y="178"/>
                  </a:lnTo>
                  <a:lnTo>
                    <a:pt x="210" y="294"/>
                  </a:lnTo>
                  <a:lnTo>
                    <a:pt x="255" y="339"/>
                  </a:lnTo>
                  <a:lnTo>
                    <a:pt x="260" y="519"/>
                  </a:lnTo>
                  <a:lnTo>
                    <a:pt x="215" y="554"/>
                  </a:lnTo>
                  <a:lnTo>
                    <a:pt x="155" y="429"/>
                  </a:lnTo>
                  <a:lnTo>
                    <a:pt x="95" y="339"/>
                  </a:lnTo>
                  <a:lnTo>
                    <a:pt x="0" y="414"/>
                  </a:lnTo>
                  <a:lnTo>
                    <a:pt x="185" y="689"/>
                  </a:lnTo>
                  <a:lnTo>
                    <a:pt x="305" y="1029"/>
                  </a:lnTo>
                  <a:lnTo>
                    <a:pt x="405" y="1019"/>
                  </a:lnTo>
                  <a:lnTo>
                    <a:pt x="485" y="939"/>
                  </a:lnTo>
                  <a:lnTo>
                    <a:pt x="601" y="1139"/>
                  </a:lnTo>
                  <a:lnTo>
                    <a:pt x="490" y="1209"/>
                  </a:lnTo>
                  <a:close/>
                </a:path>
              </a:pathLst>
            </a:custGeom>
            <a:solidFill>
              <a:srgbClr val="FF0000"/>
            </a:solidFill>
            <a:ln w="19050" cmpd="sng">
              <a:solidFill>
                <a:srgbClr val="FF0000"/>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grpSp>
      <p:graphicFrame>
        <p:nvGraphicFramePr>
          <p:cNvPr id="146" name="Table 145">
            <a:extLst>
              <a:ext uri="{FF2B5EF4-FFF2-40B4-BE49-F238E27FC236}">
                <a16:creationId xmlns:a16="http://schemas.microsoft.com/office/drawing/2014/main" id="{84A20366-0AA2-4AF6-A378-AA63A27F66FC}"/>
              </a:ext>
            </a:extLst>
          </p:cNvPr>
          <p:cNvGraphicFramePr>
            <a:graphicFrameLocks noGrp="1"/>
          </p:cNvGraphicFramePr>
          <p:nvPr/>
        </p:nvGraphicFramePr>
        <p:xfrm>
          <a:off x="6168757" y="3201174"/>
          <a:ext cx="1511092"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gridCol w="515211">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Tasman</a:t>
                      </a:r>
                    </a:p>
                    <a:p>
                      <a:pPr algn="r"/>
                      <a:r>
                        <a:rPr lang="en-NZ" sz="800" b="0" dirty="0">
                          <a:solidFill>
                            <a:schemeClr val="tx1">
                              <a:lumMod val="65000"/>
                              <a:lumOff val="35000"/>
                            </a:schemeClr>
                          </a:solidFill>
                          <a:latin typeface="Barlow"/>
                        </a:rPr>
                        <a:t> (n=41)</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51%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49" name="Table 148">
            <a:extLst>
              <a:ext uri="{FF2B5EF4-FFF2-40B4-BE49-F238E27FC236}">
                <a16:creationId xmlns:a16="http://schemas.microsoft.com/office/drawing/2014/main" id="{19E27758-464F-48C9-8534-2BC6624AE633}"/>
              </a:ext>
            </a:extLst>
          </p:cNvPr>
          <p:cNvGraphicFramePr>
            <a:graphicFrameLocks noGrp="1"/>
          </p:cNvGraphicFramePr>
          <p:nvPr/>
        </p:nvGraphicFramePr>
        <p:xfrm>
          <a:off x="6311911" y="1962581"/>
          <a:ext cx="2083704" cy="370840"/>
        </p:xfrm>
        <a:graphic>
          <a:graphicData uri="http://schemas.openxmlformats.org/drawingml/2006/table">
            <a:tbl>
              <a:tblPr firstRow="1" bandRow="1">
                <a:tableStyleId>{5C22544A-7EE6-4342-B048-85BDC9FD1C3A}</a:tableStyleId>
              </a:tblPr>
              <a:tblGrid>
                <a:gridCol w="1373260">
                  <a:extLst>
                    <a:ext uri="{9D8B030D-6E8A-4147-A177-3AD203B41FA5}">
                      <a16:colId xmlns:a16="http://schemas.microsoft.com/office/drawing/2014/main" val="20000"/>
                    </a:ext>
                  </a:extLst>
                </a:gridCol>
                <a:gridCol w="710444">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Waikato Bay of Plenty</a:t>
                      </a:r>
                    </a:p>
                    <a:p>
                      <a:pPr algn="r"/>
                      <a:r>
                        <a:rPr lang="en-NZ" sz="800" b="0" dirty="0">
                          <a:solidFill>
                            <a:schemeClr val="tx1">
                              <a:lumMod val="65000"/>
                              <a:lumOff val="35000"/>
                            </a:schemeClr>
                          </a:solidFill>
                          <a:latin typeface="Barlow"/>
                        </a:rPr>
                        <a:t> (n=246)</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66%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55" name="Table 154">
            <a:extLst>
              <a:ext uri="{FF2B5EF4-FFF2-40B4-BE49-F238E27FC236}">
                <a16:creationId xmlns:a16="http://schemas.microsoft.com/office/drawing/2014/main" id="{C67B3892-2115-41DA-A248-275160005711}"/>
              </a:ext>
            </a:extLst>
          </p:cNvPr>
          <p:cNvGraphicFramePr>
            <a:graphicFrameLocks noGrp="1"/>
          </p:cNvGraphicFramePr>
          <p:nvPr/>
        </p:nvGraphicFramePr>
        <p:xfrm>
          <a:off x="6603148" y="2550511"/>
          <a:ext cx="1511092"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gridCol w="515211">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Taranaki</a:t>
                      </a:r>
                    </a:p>
                    <a:p>
                      <a:pPr algn="r"/>
                      <a:r>
                        <a:rPr lang="en-NZ" sz="800" b="0" dirty="0">
                          <a:solidFill>
                            <a:schemeClr val="tx1">
                              <a:lumMod val="65000"/>
                              <a:lumOff val="35000"/>
                            </a:schemeClr>
                          </a:solidFill>
                          <a:latin typeface="Barlow"/>
                        </a:rPr>
                        <a:t> (n=59)</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71%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57" name="Table 156">
            <a:extLst>
              <a:ext uri="{FF2B5EF4-FFF2-40B4-BE49-F238E27FC236}">
                <a16:creationId xmlns:a16="http://schemas.microsoft.com/office/drawing/2014/main" id="{BE53FD98-E933-433D-A4DE-50E41C0EC00B}"/>
              </a:ext>
            </a:extLst>
          </p:cNvPr>
          <p:cNvGraphicFramePr>
            <a:graphicFrameLocks noGrp="1"/>
          </p:cNvGraphicFramePr>
          <p:nvPr/>
        </p:nvGraphicFramePr>
        <p:xfrm>
          <a:off x="4797209" y="4942227"/>
          <a:ext cx="1511092"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gridCol w="515211">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Southland (n=38)</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74%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58" name="Table 157">
            <a:extLst>
              <a:ext uri="{FF2B5EF4-FFF2-40B4-BE49-F238E27FC236}">
                <a16:creationId xmlns:a16="http://schemas.microsoft.com/office/drawing/2014/main" id="{77C398DF-63BB-4D96-AF6E-07920EADED2F}"/>
              </a:ext>
            </a:extLst>
          </p:cNvPr>
          <p:cNvGraphicFramePr>
            <a:graphicFrameLocks noGrp="1"/>
          </p:cNvGraphicFramePr>
          <p:nvPr/>
        </p:nvGraphicFramePr>
        <p:xfrm>
          <a:off x="6521956" y="2924461"/>
          <a:ext cx="1914527" cy="370840"/>
        </p:xfrm>
        <a:graphic>
          <a:graphicData uri="http://schemas.openxmlformats.org/drawingml/2006/table">
            <a:tbl>
              <a:tblPr firstRow="1" bandRow="1">
                <a:tableStyleId>{5C22544A-7EE6-4342-B048-85BDC9FD1C3A}</a:tableStyleId>
              </a:tblPr>
              <a:tblGrid>
                <a:gridCol w="1261764">
                  <a:extLst>
                    <a:ext uri="{9D8B030D-6E8A-4147-A177-3AD203B41FA5}">
                      <a16:colId xmlns:a16="http://schemas.microsoft.com/office/drawing/2014/main" val="20000"/>
                    </a:ext>
                  </a:extLst>
                </a:gridCol>
                <a:gridCol w="652763">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Manawatu Wanganui</a:t>
                      </a:r>
                    </a:p>
                    <a:p>
                      <a:pPr algn="r"/>
                      <a:r>
                        <a:rPr lang="en-NZ" sz="800" b="0" dirty="0">
                          <a:solidFill>
                            <a:schemeClr val="tx1">
                              <a:lumMod val="65000"/>
                              <a:lumOff val="35000"/>
                            </a:schemeClr>
                          </a:solidFill>
                          <a:latin typeface="Barlow"/>
                        </a:rPr>
                        <a:t> (n=75)</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72%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59" name="Table 158">
            <a:extLst>
              <a:ext uri="{FF2B5EF4-FFF2-40B4-BE49-F238E27FC236}">
                <a16:creationId xmlns:a16="http://schemas.microsoft.com/office/drawing/2014/main" id="{E4BA691C-A487-49D7-A127-895BB3B5AEB5}"/>
              </a:ext>
            </a:extLst>
          </p:cNvPr>
          <p:cNvGraphicFramePr>
            <a:graphicFrameLocks noGrp="1"/>
          </p:cNvGraphicFramePr>
          <p:nvPr/>
        </p:nvGraphicFramePr>
        <p:xfrm>
          <a:off x="6168757" y="1596013"/>
          <a:ext cx="2222948" cy="370840"/>
        </p:xfrm>
        <a:graphic>
          <a:graphicData uri="http://schemas.openxmlformats.org/drawingml/2006/table">
            <a:tbl>
              <a:tblPr firstRow="1" bandRow="1">
                <a:tableStyleId>{5C22544A-7EE6-4342-B048-85BDC9FD1C3A}</a:tableStyleId>
              </a:tblPr>
              <a:tblGrid>
                <a:gridCol w="1465029">
                  <a:extLst>
                    <a:ext uri="{9D8B030D-6E8A-4147-A177-3AD203B41FA5}">
                      <a16:colId xmlns:a16="http://schemas.microsoft.com/office/drawing/2014/main" val="20000"/>
                    </a:ext>
                  </a:extLst>
                </a:gridCol>
                <a:gridCol w="757919">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Auckland</a:t>
                      </a:r>
                    </a:p>
                    <a:p>
                      <a:pPr algn="r"/>
                      <a:r>
                        <a:rPr lang="en-NZ" sz="800" b="0" dirty="0">
                          <a:solidFill>
                            <a:schemeClr val="tx1">
                              <a:lumMod val="65000"/>
                              <a:lumOff val="35000"/>
                            </a:schemeClr>
                          </a:solidFill>
                          <a:latin typeface="Barlow"/>
                        </a:rPr>
                        <a:t>  (n=443)</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63%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1" name="Table 60">
            <a:extLst>
              <a:ext uri="{FF2B5EF4-FFF2-40B4-BE49-F238E27FC236}">
                <a16:creationId xmlns:a16="http://schemas.microsoft.com/office/drawing/2014/main" id="{C38A1BB3-9953-4CEA-BBAA-88804E8AF234}"/>
              </a:ext>
            </a:extLst>
          </p:cNvPr>
          <p:cNvGraphicFramePr>
            <a:graphicFrameLocks noGrp="1"/>
          </p:cNvGraphicFramePr>
          <p:nvPr/>
        </p:nvGraphicFramePr>
        <p:xfrm>
          <a:off x="9286797" y="1040730"/>
          <a:ext cx="1479614" cy="445238"/>
        </p:xfrm>
        <a:graphic>
          <a:graphicData uri="http://schemas.openxmlformats.org/drawingml/2006/table">
            <a:tbl>
              <a:tblPr firstRow="1" bandRow="1">
                <a:tableStyleId>{5C22544A-7EE6-4342-B048-85BDC9FD1C3A}</a:tableStyleId>
              </a:tblPr>
              <a:tblGrid>
                <a:gridCol w="593976">
                  <a:extLst>
                    <a:ext uri="{9D8B030D-6E8A-4147-A177-3AD203B41FA5}">
                      <a16:colId xmlns:a16="http://schemas.microsoft.com/office/drawing/2014/main" val="20000"/>
                    </a:ext>
                  </a:extLst>
                </a:gridCol>
                <a:gridCol w="885638">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80%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Northland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(n=40)</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3" name="Table 62">
            <a:extLst>
              <a:ext uri="{FF2B5EF4-FFF2-40B4-BE49-F238E27FC236}">
                <a16:creationId xmlns:a16="http://schemas.microsoft.com/office/drawing/2014/main" id="{290CF7C0-A16C-4220-8084-D2FEA0D5E94E}"/>
              </a:ext>
            </a:extLst>
          </p:cNvPr>
          <p:cNvGraphicFramePr>
            <a:graphicFrameLocks noGrp="1"/>
          </p:cNvGraphicFramePr>
          <p:nvPr/>
        </p:nvGraphicFramePr>
        <p:xfrm>
          <a:off x="10604076" y="2289661"/>
          <a:ext cx="1333458" cy="457200"/>
        </p:xfrm>
        <a:graphic>
          <a:graphicData uri="http://schemas.openxmlformats.org/drawingml/2006/table">
            <a:tbl>
              <a:tblPr firstRow="1" bandRow="1">
                <a:tableStyleId>{5C22544A-7EE6-4342-B048-85BDC9FD1C3A}</a:tableStyleId>
              </a:tblPr>
              <a:tblGrid>
                <a:gridCol w="535303">
                  <a:extLst>
                    <a:ext uri="{9D8B030D-6E8A-4147-A177-3AD203B41FA5}">
                      <a16:colId xmlns:a16="http://schemas.microsoft.com/office/drawing/2014/main" val="20000"/>
                    </a:ext>
                  </a:extLst>
                </a:gridCol>
                <a:gridCol w="798155">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71%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Hawkes Bay Gisborne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(n=42)</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4" name="Table 63">
            <a:extLst>
              <a:ext uri="{FF2B5EF4-FFF2-40B4-BE49-F238E27FC236}">
                <a16:creationId xmlns:a16="http://schemas.microsoft.com/office/drawing/2014/main" id="{7AEF02E8-554D-44DE-B4C7-53E409E73190}"/>
              </a:ext>
            </a:extLst>
          </p:cNvPr>
          <p:cNvGraphicFramePr>
            <a:graphicFrameLocks noGrp="1"/>
          </p:cNvGraphicFramePr>
          <p:nvPr/>
        </p:nvGraphicFramePr>
        <p:xfrm>
          <a:off x="9839069" y="3465014"/>
          <a:ext cx="1333458" cy="445238"/>
        </p:xfrm>
        <a:graphic>
          <a:graphicData uri="http://schemas.openxmlformats.org/drawingml/2006/table">
            <a:tbl>
              <a:tblPr firstRow="1" bandRow="1">
                <a:tableStyleId>{5C22544A-7EE6-4342-B048-85BDC9FD1C3A}</a:tableStyleId>
              </a:tblPr>
              <a:tblGrid>
                <a:gridCol w="535303">
                  <a:extLst>
                    <a:ext uri="{9D8B030D-6E8A-4147-A177-3AD203B41FA5}">
                      <a16:colId xmlns:a16="http://schemas.microsoft.com/office/drawing/2014/main" val="20000"/>
                    </a:ext>
                  </a:extLst>
                </a:gridCol>
                <a:gridCol w="798155">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78%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Wellington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(n=249)</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5" name="Table 64">
            <a:extLst>
              <a:ext uri="{FF2B5EF4-FFF2-40B4-BE49-F238E27FC236}">
                <a16:creationId xmlns:a16="http://schemas.microsoft.com/office/drawing/2014/main" id="{5212BFF8-9062-4286-9489-880CDCC2CC05}"/>
              </a:ext>
            </a:extLst>
          </p:cNvPr>
          <p:cNvGraphicFramePr>
            <a:graphicFrameLocks noGrp="1"/>
          </p:cNvGraphicFramePr>
          <p:nvPr/>
        </p:nvGraphicFramePr>
        <p:xfrm>
          <a:off x="9231770" y="4370027"/>
          <a:ext cx="1333458" cy="445238"/>
        </p:xfrm>
        <a:graphic>
          <a:graphicData uri="http://schemas.openxmlformats.org/drawingml/2006/table">
            <a:tbl>
              <a:tblPr firstRow="1" bandRow="1">
                <a:tableStyleId>{5C22544A-7EE6-4342-B048-85BDC9FD1C3A}</a:tableStyleId>
              </a:tblPr>
              <a:tblGrid>
                <a:gridCol w="535303">
                  <a:extLst>
                    <a:ext uri="{9D8B030D-6E8A-4147-A177-3AD203B41FA5}">
                      <a16:colId xmlns:a16="http://schemas.microsoft.com/office/drawing/2014/main" val="20000"/>
                    </a:ext>
                  </a:extLst>
                </a:gridCol>
                <a:gridCol w="798155">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66%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Canterbury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(n=205)</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6" name="Table 65">
            <a:extLst>
              <a:ext uri="{FF2B5EF4-FFF2-40B4-BE49-F238E27FC236}">
                <a16:creationId xmlns:a16="http://schemas.microsoft.com/office/drawing/2014/main" id="{E097DAF6-80CE-4EA4-985A-F58355105AD5}"/>
              </a:ext>
            </a:extLst>
          </p:cNvPr>
          <p:cNvGraphicFramePr>
            <a:graphicFrameLocks noGrp="1"/>
          </p:cNvGraphicFramePr>
          <p:nvPr/>
        </p:nvGraphicFramePr>
        <p:xfrm>
          <a:off x="8603088" y="4902110"/>
          <a:ext cx="1333458" cy="445238"/>
        </p:xfrm>
        <a:graphic>
          <a:graphicData uri="http://schemas.openxmlformats.org/drawingml/2006/table">
            <a:tbl>
              <a:tblPr firstRow="1" bandRow="1">
                <a:tableStyleId>{5C22544A-7EE6-4342-B048-85BDC9FD1C3A}</a:tableStyleId>
              </a:tblPr>
              <a:tblGrid>
                <a:gridCol w="535303">
                  <a:extLst>
                    <a:ext uri="{9D8B030D-6E8A-4147-A177-3AD203B41FA5}">
                      <a16:colId xmlns:a16="http://schemas.microsoft.com/office/drawing/2014/main" val="20000"/>
                    </a:ext>
                  </a:extLst>
                </a:gridCol>
                <a:gridCol w="798155">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71%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Otago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(n=112)</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312615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a:xfrm>
            <a:off x="507996" y="1647072"/>
            <a:ext cx="2364509" cy="565136"/>
          </a:xfrm>
        </p:spPr>
        <p:txBody>
          <a:bodyPr>
            <a:normAutofit/>
          </a:bodyPr>
          <a:lstStyle/>
          <a:p>
            <a:pPr marL="0" indent="0">
              <a:buNone/>
            </a:pPr>
            <a:r>
              <a:rPr lang="en-NZ" sz="1200" dirty="0"/>
              <a:t>NPS</a:t>
            </a:r>
          </a:p>
          <a:p>
            <a:pPr marL="0" indent="0">
              <a:buNone/>
            </a:pPr>
            <a:r>
              <a:rPr lang="en-NZ" sz="1000" dirty="0"/>
              <a:t>(% promoters - % detractors)</a:t>
            </a:r>
            <a:endParaRPr lang="en-NZ" sz="1200" dirty="0"/>
          </a:p>
        </p:txBody>
      </p:sp>
      <p:sp>
        <p:nvSpPr>
          <p:cNvPr id="68" name="t1"/>
          <p:cNvSpPr txBox="1"/>
          <p:nvPr/>
        </p:nvSpPr>
        <p:spPr>
          <a:xfrm>
            <a:off x="2758556" y="1660335"/>
            <a:ext cx="1235682" cy="538609"/>
          </a:xfrm>
          <a:prstGeom prst="rect">
            <a:avLst/>
          </a:prstGeom>
          <a:solidFill>
            <a:schemeClr val="accent2"/>
          </a:solidFill>
          <a:ln w="9525">
            <a:noFill/>
            <a:prstDash val="sysDash"/>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0" u="none" strike="noStrike" kern="1200" cap="none" spc="0" normalizeH="0" baseline="0" noProof="0" dirty="0">
                <a:ln>
                  <a:noFill/>
                </a:ln>
                <a:solidFill>
                  <a:srgbClr val="000000"/>
                </a:solidFill>
                <a:effectLst/>
                <a:uLnTx/>
                <a:uFillTx/>
                <a:latin typeface="Barlow"/>
                <a:ea typeface="+mn-ea"/>
                <a:cs typeface="+mn-cs"/>
              </a:rPr>
              <a:t>TOTAL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000000"/>
                </a:solidFill>
                <a:effectLst/>
                <a:uLnTx/>
                <a:uFillTx/>
                <a:latin typeface="Barlow"/>
                <a:ea typeface="+mn-ea"/>
                <a:cs typeface="+mn-cs"/>
              </a:rPr>
              <a:t>+44</a:t>
            </a:r>
            <a:r>
              <a:rPr kumimoji="0" lang="en-NZ" sz="18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kumimoji="0" lang="en-NZ" sz="1800" b="1" i="0" u="none" strike="noStrike" kern="1200" cap="none" spc="0" normalizeH="0" baseline="0" noProof="0" dirty="0">
              <a:ln>
                <a:noFill/>
              </a:ln>
              <a:solidFill>
                <a:srgbClr val="000000"/>
              </a:solidFill>
              <a:effectLst/>
              <a:uLnTx/>
              <a:uFillTx/>
              <a:latin typeface="Barlow"/>
              <a:ea typeface="+mn-ea"/>
              <a:cs typeface="+mn-cs"/>
            </a:endParaRPr>
          </a:p>
        </p:txBody>
      </p:sp>
      <p:sp>
        <p:nvSpPr>
          <p:cNvPr id="5" name="AutoShape 2" descr="Image result for Northern district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8" name="Text Placeholder 4"/>
          <p:cNvSpPr txBox="1">
            <a:spLocks/>
          </p:cNvSpPr>
          <p:nvPr/>
        </p:nvSpPr>
        <p:spPr>
          <a:xfrm>
            <a:off x="974137" y="2868411"/>
            <a:ext cx="3386994" cy="283208"/>
          </a:xfrm>
          <a:prstGeom prst="rect">
            <a:avLst/>
          </a:prstGeom>
        </p:spPr>
        <p:txBody>
          <a:bodyPr anchor="b"/>
          <a:lstStyle>
            <a:lvl1pPr marL="230188" indent="-230188" algn="l" defTabSz="457200" rtl="0" eaLnBrk="1" fontAlgn="base" hangingPunct="1">
              <a:spcBef>
                <a:spcPts val="800"/>
              </a:spcBef>
              <a:spcAft>
                <a:spcPct val="0"/>
              </a:spcAft>
              <a:buClr>
                <a:schemeClr val="tx2"/>
              </a:buClr>
              <a:buFont typeface="Arial" charset="0"/>
              <a:buChar char="•"/>
              <a:defRPr kern="1200">
                <a:solidFill>
                  <a:schemeClr val="tx2"/>
                </a:solidFill>
                <a:latin typeface="+mn-lt"/>
                <a:ea typeface="ＭＳ Ｐゴシック" charset="0"/>
                <a:cs typeface="ＭＳ Ｐゴシック" charset="0"/>
              </a:defRPr>
            </a:lvl1pPr>
            <a:lvl2pPr marL="461963" indent="-242888" algn="l" defTabSz="569913" rtl="0" eaLnBrk="1" fontAlgn="base" hangingPunct="1">
              <a:spcBef>
                <a:spcPts val="800"/>
              </a:spcBef>
              <a:spcAft>
                <a:spcPct val="0"/>
              </a:spcAft>
              <a:buClr>
                <a:schemeClr val="tx2"/>
              </a:buClr>
              <a:buFont typeface="Arial" charset="0"/>
              <a:buChar char="•"/>
              <a:defRPr sz="1600" kern="1200">
                <a:solidFill>
                  <a:schemeClr val="tx2"/>
                </a:solidFill>
                <a:latin typeface="+mn-lt"/>
                <a:ea typeface="ＭＳ Ｐゴシック" charset="0"/>
                <a:cs typeface="+mn-cs"/>
              </a:defRPr>
            </a:lvl2pPr>
            <a:lvl3pPr marL="681038" indent="-227013" algn="l" defTabSz="457200" rtl="0" eaLnBrk="1" fontAlgn="base" hangingPunct="1">
              <a:spcBef>
                <a:spcPts val="700"/>
              </a:spcBef>
              <a:spcAft>
                <a:spcPct val="0"/>
              </a:spcAft>
              <a:buClr>
                <a:schemeClr val="tx2"/>
              </a:buClr>
              <a:buFont typeface="Arial" charset="0"/>
              <a:buChar char="•"/>
              <a:defRPr sz="1400" kern="1200">
                <a:solidFill>
                  <a:schemeClr val="tx2"/>
                </a:solidFill>
                <a:latin typeface="+mn-lt"/>
                <a:ea typeface="ＭＳ Ｐゴシック" charset="0"/>
                <a:cs typeface="+mn-cs"/>
              </a:defRPr>
            </a:lvl3pPr>
            <a:lvl4pPr marL="912813" indent="-222250" algn="l" defTabSz="211138"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4pPr>
            <a:lvl5pPr marL="1143000" indent="-227013" algn="l" defTabSz="457200"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95000"/>
              </a:lnSpc>
              <a:spcBef>
                <a:spcPct val="0"/>
              </a:spcBef>
              <a:spcAft>
                <a:spcPts val="600"/>
              </a:spcAft>
              <a:buClr>
                <a:srgbClr val="000000"/>
              </a:buClr>
              <a:buSzTx/>
              <a:buFont typeface="Arial" charset="0"/>
              <a:buNone/>
              <a:tabLst/>
              <a:defRPr/>
            </a:pPr>
            <a:r>
              <a:rPr kumimoji="0" lang="en-US" sz="1200" b="1" i="0" u="none" strike="noStrike" kern="1200" cap="none" spc="0" normalizeH="0" baseline="0" noProof="0" dirty="0">
                <a:ln>
                  <a:noFill/>
                </a:ln>
                <a:solidFill>
                  <a:srgbClr val="9C132A"/>
                </a:solidFill>
                <a:effectLst/>
                <a:uLnTx/>
                <a:uFillTx/>
                <a:latin typeface="Barlow"/>
                <a:ea typeface="ＭＳ Ｐゴシック" charset="0"/>
                <a:cs typeface="Arial" charset="0"/>
              </a:rPr>
              <a:t>How does this compare with 2017?</a:t>
            </a:r>
          </a:p>
        </p:txBody>
      </p:sp>
      <p:sp>
        <p:nvSpPr>
          <p:cNvPr id="50" name="Footer Placeholder 5"/>
          <p:cNvSpPr txBox="1">
            <a:spLocks/>
          </p:cNvSpPr>
          <p:nvPr/>
        </p:nvSpPr>
        <p:spPr>
          <a:xfrm>
            <a:off x="490045" y="6417944"/>
            <a:ext cx="8225832" cy="416774"/>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Base: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All respondents (Excluding Don't know/not applicable) (n=1,602)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Q7.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Imagine someone is interested in participating in athletics. If they asked you, how likely are you to recommend your/ your child’s club to them, using a scale of 0 to 10 where 0 is not at all likely and 10 is extremely likely?</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Note: Regions are based on the club selected at Q2a in the questionnaire</a:t>
            </a:r>
          </a:p>
        </p:txBody>
      </p:sp>
      <p:sp>
        <p:nvSpPr>
          <p:cNvPr id="55" name="Title 2"/>
          <p:cNvSpPr txBox="1">
            <a:spLocks/>
          </p:cNvSpPr>
          <p:nvPr/>
        </p:nvSpPr>
        <p:spPr>
          <a:xfrm>
            <a:off x="444729" y="264493"/>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Bold" charset="0"/>
                <a:ea typeface="+mj-ea"/>
                <a:cs typeface="+mj-cs"/>
              </a:rPr>
              <a:t>Auckland and Tasman respondents are less likely to recommend their athletics club</a:t>
            </a:r>
          </a:p>
        </p:txBody>
      </p:sp>
      <p:graphicFrame>
        <p:nvGraphicFramePr>
          <p:cNvPr id="56" name="tbl1">
            <a:extLst>
              <a:ext uri="{FF2B5EF4-FFF2-40B4-BE49-F238E27FC236}">
                <a16:creationId xmlns:a16="http://schemas.microsoft.com/office/drawing/2014/main" id="{86303C1E-AE01-44CF-9E8A-999685E28EDE}"/>
              </a:ext>
            </a:extLst>
          </p:cNvPr>
          <p:cNvGraphicFramePr>
            <a:graphicFrameLocks/>
          </p:cNvGraphicFramePr>
          <p:nvPr/>
        </p:nvGraphicFramePr>
        <p:xfrm>
          <a:off x="1008527" y="3229700"/>
          <a:ext cx="2507340" cy="2525357"/>
        </p:xfrm>
        <a:graphic>
          <a:graphicData uri="http://schemas.openxmlformats.org/drawingml/2006/table">
            <a:tbl>
              <a:tblPr firstRow="1" firstCol="1" bandRow="1">
                <a:tableStyleId>{5C22544A-7EE6-4342-B048-85BDC9FD1C3A}</a:tableStyleId>
              </a:tblPr>
              <a:tblGrid>
                <a:gridCol w="1270234">
                  <a:extLst>
                    <a:ext uri="{9D8B030D-6E8A-4147-A177-3AD203B41FA5}">
                      <a16:colId xmlns:a16="http://schemas.microsoft.com/office/drawing/2014/main" val="20000"/>
                    </a:ext>
                  </a:extLst>
                </a:gridCol>
                <a:gridCol w="618553">
                  <a:extLst>
                    <a:ext uri="{9D8B030D-6E8A-4147-A177-3AD203B41FA5}">
                      <a16:colId xmlns:a16="http://schemas.microsoft.com/office/drawing/2014/main" val="3461386646"/>
                    </a:ext>
                  </a:extLst>
                </a:gridCol>
                <a:gridCol w="618553">
                  <a:extLst>
                    <a:ext uri="{9D8B030D-6E8A-4147-A177-3AD203B41FA5}">
                      <a16:colId xmlns:a16="http://schemas.microsoft.com/office/drawing/2014/main" val="20001"/>
                    </a:ext>
                  </a:extLst>
                </a:gridCol>
              </a:tblGrid>
              <a:tr h="255467">
                <a:tc>
                  <a:txBody>
                    <a:bodyPr/>
                    <a:lstStyle/>
                    <a:p>
                      <a:pPr algn="l"/>
                      <a:r>
                        <a:rPr lang="en-US" sz="1000" b="1" cap="none" baseline="0" dirty="0">
                          <a:solidFill>
                            <a:schemeClr val="bg1"/>
                          </a:solidFill>
                          <a:latin typeface="Barlow"/>
                        </a:rPr>
                        <a:t>NPS</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900" cap="none" baseline="0" dirty="0">
                          <a:solidFill>
                            <a:schemeClr val="bg1"/>
                          </a:solidFill>
                          <a:latin typeface="Barlow"/>
                        </a:rPr>
                        <a:t>2021</a:t>
                      </a:r>
                    </a:p>
                    <a:p>
                      <a:pPr algn="ctr"/>
                      <a:r>
                        <a:rPr lang="en-US" sz="700" b="0" cap="none" baseline="0" dirty="0">
                          <a:solidFill>
                            <a:schemeClr val="bg1"/>
                          </a:solidFill>
                          <a:latin typeface="Barlow"/>
                        </a:rPr>
                        <a:t>(n=1,602)</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900" cap="none" baseline="0" dirty="0">
                          <a:solidFill>
                            <a:schemeClr val="bg1"/>
                          </a:solidFill>
                          <a:latin typeface="Barlow"/>
                        </a:rPr>
                        <a:t>2017</a:t>
                      </a:r>
                    </a:p>
                    <a:p>
                      <a:pPr algn="ctr"/>
                      <a:r>
                        <a:rPr lang="en-US" sz="700" b="0" cap="none" baseline="0" dirty="0">
                          <a:solidFill>
                            <a:schemeClr val="bg1"/>
                          </a:solidFill>
                          <a:latin typeface="Barlow"/>
                        </a:rPr>
                        <a:t>(n=1,915)</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0"/>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Auckland</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+36</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+14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Canterbury</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+44</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+28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Hawkes Bay Gisborne</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+38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+13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Manawatu Wanganui</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+43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+35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Northland</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+60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+20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Otago</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+55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+55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Southland</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+38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+42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651712"/>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Taranaki</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+64</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+44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7712998"/>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Tasman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+10</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+42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444117"/>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Waikato Bay of Plenty</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+43</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+20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1685736"/>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Wellington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+57</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+43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8876341"/>
                  </a:ext>
                </a:extLst>
              </a:tr>
            </a:tbl>
          </a:graphicData>
        </a:graphic>
      </p:graphicFrame>
      <p:grpSp>
        <p:nvGrpSpPr>
          <p:cNvPr id="70" name="Group 69">
            <a:extLst>
              <a:ext uri="{FF2B5EF4-FFF2-40B4-BE49-F238E27FC236}">
                <a16:creationId xmlns:a16="http://schemas.microsoft.com/office/drawing/2014/main" id="{B32E5D9C-6E15-44F8-BB9C-A6167D4E7FC3}"/>
              </a:ext>
            </a:extLst>
          </p:cNvPr>
          <p:cNvGrpSpPr/>
          <p:nvPr/>
        </p:nvGrpSpPr>
        <p:grpSpPr>
          <a:xfrm>
            <a:off x="8798519" y="6289099"/>
            <a:ext cx="3073908" cy="338554"/>
            <a:chOff x="8798519" y="6289099"/>
            <a:chExt cx="3073908" cy="338554"/>
          </a:xfrm>
        </p:grpSpPr>
        <p:sp>
          <p:nvSpPr>
            <p:cNvPr id="71" name="TextBox 70">
              <a:extLst>
                <a:ext uri="{FF2B5EF4-FFF2-40B4-BE49-F238E27FC236}">
                  <a16:creationId xmlns:a16="http://schemas.microsoft.com/office/drawing/2014/main" id="{5BC71C9A-7A5D-4F6B-A54F-57CC4B32D3B9}"/>
                </a:ext>
              </a:extLst>
            </p:cNvPr>
            <p:cNvSpPr txBox="1"/>
            <p:nvPr/>
          </p:nvSpPr>
          <p:spPr>
            <a:xfrm>
              <a:off x="8798519" y="6289099"/>
              <a:ext cx="3073908" cy="338554"/>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mn-cs"/>
                  <a:sym typeface="Wingdings 3"/>
                </a:rPr>
                <a:t>  </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Significantly higher/lower than 2017 result</a:t>
              </a:r>
            </a:p>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            Significantly higher/lower than Total Athletics 2021</a:t>
              </a:r>
              <a:endPar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sp>
          <p:nvSpPr>
            <p:cNvPr id="72" name="Rectangle 71">
              <a:extLst>
                <a:ext uri="{FF2B5EF4-FFF2-40B4-BE49-F238E27FC236}">
                  <a16:creationId xmlns:a16="http://schemas.microsoft.com/office/drawing/2014/main" id="{300E38DE-7B84-40AC-AE08-37EABA8116E6}"/>
                </a:ext>
              </a:extLst>
            </p:cNvPr>
            <p:cNvSpPr/>
            <p:nvPr/>
          </p:nvSpPr>
          <p:spPr>
            <a:xfrm>
              <a:off x="8906632" y="6495608"/>
              <a:ext cx="79185" cy="78191"/>
            </a:xfrm>
            <a:prstGeom prst="rect">
              <a:avLst/>
            </a:prstGeom>
            <a:solidFill>
              <a:srgbClr val="C4DF9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E6FA1623-0281-4A52-8E15-C22A728F0323}"/>
                </a:ext>
              </a:extLst>
            </p:cNvPr>
            <p:cNvSpPr/>
            <p:nvPr/>
          </p:nvSpPr>
          <p:spPr>
            <a:xfrm>
              <a:off x="9012021" y="6492699"/>
              <a:ext cx="79185" cy="78191"/>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cxnSp>
        <p:nvCxnSpPr>
          <p:cNvPr id="58" name="Straight Connector 57">
            <a:extLst>
              <a:ext uri="{FF2B5EF4-FFF2-40B4-BE49-F238E27FC236}">
                <a16:creationId xmlns:a16="http://schemas.microsoft.com/office/drawing/2014/main" id="{4DE0A9AF-CA1A-4B46-ABC6-33B456253276}"/>
              </a:ext>
            </a:extLst>
          </p:cNvPr>
          <p:cNvCxnSpPr/>
          <p:nvPr/>
        </p:nvCxnSpPr>
        <p:spPr>
          <a:xfrm flipV="1">
            <a:off x="9360023" y="3684552"/>
            <a:ext cx="46266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C9721728-CA1E-497C-B15A-9A5FAEC1EB1D}"/>
              </a:ext>
            </a:extLst>
          </p:cNvPr>
          <p:cNvCxnSpPr/>
          <p:nvPr/>
        </p:nvCxnSpPr>
        <p:spPr>
          <a:xfrm flipV="1">
            <a:off x="8542552" y="4613280"/>
            <a:ext cx="586672" cy="2"/>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B1B900D2-3BC7-4651-B588-397DE58869AA}"/>
              </a:ext>
            </a:extLst>
          </p:cNvPr>
          <p:cNvCxnSpPr>
            <a:cxnSpLocks/>
          </p:cNvCxnSpPr>
          <p:nvPr/>
        </p:nvCxnSpPr>
        <p:spPr>
          <a:xfrm flipH="1">
            <a:off x="8123841" y="2752249"/>
            <a:ext cx="640034"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CE08112D-8C1A-48D0-8ED5-1A0A061DD0D9}"/>
              </a:ext>
            </a:extLst>
          </p:cNvPr>
          <p:cNvCxnSpPr/>
          <p:nvPr/>
        </p:nvCxnSpPr>
        <p:spPr>
          <a:xfrm>
            <a:off x="8974667" y="1265393"/>
            <a:ext cx="393210"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CA3E938F-D102-4733-BA26-D97F50665667}"/>
              </a:ext>
            </a:extLst>
          </p:cNvPr>
          <p:cNvCxnSpPr/>
          <p:nvPr/>
        </p:nvCxnSpPr>
        <p:spPr>
          <a:xfrm flipH="1">
            <a:off x="8222614" y="1836596"/>
            <a:ext cx="703513"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6B9130C-92B1-47C3-948C-02F8309912C2}"/>
              </a:ext>
            </a:extLst>
          </p:cNvPr>
          <p:cNvCxnSpPr>
            <a:cxnSpLocks/>
          </p:cNvCxnSpPr>
          <p:nvPr/>
        </p:nvCxnSpPr>
        <p:spPr>
          <a:xfrm flipV="1">
            <a:off x="10293603" y="2534370"/>
            <a:ext cx="343637" cy="2"/>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2E35113B-7CF5-4D36-ADBD-57C0E80B2BC2}"/>
              </a:ext>
            </a:extLst>
          </p:cNvPr>
          <p:cNvCxnSpPr>
            <a:cxnSpLocks/>
          </p:cNvCxnSpPr>
          <p:nvPr/>
        </p:nvCxnSpPr>
        <p:spPr>
          <a:xfrm>
            <a:off x="8006038" y="5127647"/>
            <a:ext cx="593064" cy="4029"/>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B60BBF6-3149-4F29-B2E6-D0037DB26B7B}"/>
              </a:ext>
            </a:extLst>
          </p:cNvPr>
          <p:cNvCxnSpPr>
            <a:cxnSpLocks/>
          </p:cNvCxnSpPr>
          <p:nvPr/>
        </p:nvCxnSpPr>
        <p:spPr>
          <a:xfrm flipH="1" flipV="1">
            <a:off x="7679849" y="3391896"/>
            <a:ext cx="564353" cy="351"/>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5DBD07E8-89D1-4913-9A99-B4332A0E02F4}"/>
              </a:ext>
            </a:extLst>
          </p:cNvPr>
          <p:cNvCxnSpPr>
            <a:cxnSpLocks/>
          </p:cNvCxnSpPr>
          <p:nvPr/>
        </p:nvCxnSpPr>
        <p:spPr>
          <a:xfrm flipH="1">
            <a:off x="8269250" y="3124679"/>
            <a:ext cx="846990"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87DB0240-F7E9-4A07-AD63-D1CB55620002}"/>
              </a:ext>
            </a:extLst>
          </p:cNvPr>
          <p:cNvCxnSpPr>
            <a:cxnSpLocks/>
          </p:cNvCxnSpPr>
          <p:nvPr/>
        </p:nvCxnSpPr>
        <p:spPr>
          <a:xfrm flipH="1" flipV="1">
            <a:off x="8302806" y="2159426"/>
            <a:ext cx="602558"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4269105F-0782-42F7-B49A-720900C38C85}"/>
              </a:ext>
            </a:extLst>
          </p:cNvPr>
          <p:cNvCxnSpPr>
            <a:cxnSpLocks/>
          </p:cNvCxnSpPr>
          <p:nvPr/>
        </p:nvCxnSpPr>
        <p:spPr>
          <a:xfrm flipH="1" flipV="1">
            <a:off x="6336204" y="5131325"/>
            <a:ext cx="564353" cy="351"/>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grpSp>
        <p:nvGrpSpPr>
          <p:cNvPr id="81" name="Group 80">
            <a:extLst>
              <a:ext uri="{FF2B5EF4-FFF2-40B4-BE49-F238E27FC236}">
                <a16:creationId xmlns:a16="http://schemas.microsoft.com/office/drawing/2014/main" id="{F1875E93-B63D-4DD2-AC87-3C9271DEF25C}"/>
              </a:ext>
            </a:extLst>
          </p:cNvPr>
          <p:cNvGrpSpPr/>
          <p:nvPr/>
        </p:nvGrpSpPr>
        <p:grpSpPr>
          <a:xfrm>
            <a:off x="6675248" y="989740"/>
            <a:ext cx="3583410" cy="4941275"/>
            <a:chOff x="7515226" y="1326103"/>
            <a:chExt cx="3402016" cy="4912772"/>
          </a:xfrm>
        </p:grpSpPr>
        <p:sp>
          <p:nvSpPr>
            <p:cNvPr id="84" name="Freeform 3">
              <a:extLst>
                <a:ext uri="{FF2B5EF4-FFF2-40B4-BE49-F238E27FC236}">
                  <a16:creationId xmlns:a16="http://schemas.microsoft.com/office/drawing/2014/main" id="{D53C3FEF-905A-4F29-BB48-99F13B5699EA}"/>
                </a:ext>
              </a:extLst>
            </p:cNvPr>
            <p:cNvSpPr>
              <a:spLocks/>
            </p:cNvSpPr>
            <p:nvPr/>
          </p:nvSpPr>
          <p:spPr bwMode="auto">
            <a:xfrm>
              <a:off x="7534428" y="5064957"/>
              <a:ext cx="744944" cy="902280"/>
            </a:xfrm>
            <a:custGeom>
              <a:avLst/>
              <a:gdLst/>
              <a:ahLst/>
              <a:cxnLst>
                <a:cxn ang="0">
                  <a:pos x="1475" y="110"/>
                </a:cxn>
                <a:cxn ang="0">
                  <a:pos x="1235" y="90"/>
                </a:cxn>
                <a:cxn ang="0">
                  <a:pos x="1040" y="375"/>
                </a:cxn>
                <a:cxn ang="0">
                  <a:pos x="1120" y="530"/>
                </a:cxn>
                <a:cxn ang="0">
                  <a:pos x="865" y="555"/>
                </a:cxn>
                <a:cxn ang="0">
                  <a:pos x="830" y="765"/>
                </a:cxn>
                <a:cxn ang="0">
                  <a:pos x="685" y="675"/>
                </a:cxn>
                <a:cxn ang="0">
                  <a:pos x="785" y="915"/>
                </a:cxn>
                <a:cxn ang="0">
                  <a:pos x="535" y="980"/>
                </a:cxn>
                <a:cxn ang="0">
                  <a:pos x="505" y="1115"/>
                </a:cxn>
                <a:cxn ang="0">
                  <a:pos x="400" y="1170"/>
                </a:cxn>
                <a:cxn ang="0">
                  <a:pos x="565" y="1235"/>
                </a:cxn>
                <a:cxn ang="0">
                  <a:pos x="515" y="1305"/>
                </a:cxn>
                <a:cxn ang="0">
                  <a:pos x="580" y="1486"/>
                </a:cxn>
                <a:cxn ang="0">
                  <a:pos x="460" y="1476"/>
                </a:cxn>
                <a:cxn ang="0">
                  <a:pos x="295" y="1400"/>
                </a:cxn>
                <a:cxn ang="0">
                  <a:pos x="260" y="1516"/>
                </a:cxn>
                <a:cxn ang="0">
                  <a:pos x="310" y="1611"/>
                </a:cxn>
                <a:cxn ang="0">
                  <a:pos x="455" y="1621"/>
                </a:cxn>
                <a:cxn ang="0">
                  <a:pos x="260" y="1696"/>
                </a:cxn>
                <a:cxn ang="0">
                  <a:pos x="410" y="1806"/>
                </a:cxn>
                <a:cxn ang="0">
                  <a:pos x="265" y="1876"/>
                </a:cxn>
                <a:cxn ang="0">
                  <a:pos x="15" y="1981"/>
                </a:cxn>
                <a:cxn ang="0">
                  <a:pos x="65" y="2151"/>
                </a:cxn>
                <a:cxn ang="0">
                  <a:pos x="245" y="1981"/>
                </a:cxn>
                <a:cxn ang="0">
                  <a:pos x="200" y="2211"/>
                </a:cxn>
                <a:cxn ang="0">
                  <a:pos x="185" y="2301"/>
                </a:cxn>
                <a:cxn ang="0">
                  <a:pos x="460" y="2421"/>
                </a:cxn>
                <a:cxn ang="0">
                  <a:pos x="845" y="2331"/>
                </a:cxn>
                <a:cxn ang="0">
                  <a:pos x="1145" y="2551"/>
                </a:cxn>
                <a:cxn ang="0">
                  <a:pos x="1435" y="2491"/>
                </a:cxn>
                <a:cxn ang="0">
                  <a:pos x="1510" y="2706"/>
                </a:cxn>
                <a:cxn ang="0">
                  <a:pos x="1615" y="2661"/>
                </a:cxn>
                <a:cxn ang="0">
                  <a:pos x="1735" y="2746"/>
                </a:cxn>
                <a:cxn ang="0">
                  <a:pos x="1955" y="2721"/>
                </a:cxn>
                <a:cxn ang="0">
                  <a:pos x="2155" y="2811"/>
                </a:cxn>
                <a:cxn ang="0">
                  <a:pos x="2230" y="2161"/>
                </a:cxn>
                <a:cxn ang="0">
                  <a:pos x="2240" y="1456"/>
                </a:cxn>
                <a:cxn ang="0">
                  <a:pos x="2125" y="1205"/>
                </a:cxn>
                <a:cxn ang="0">
                  <a:pos x="1940" y="1370"/>
                </a:cxn>
                <a:cxn ang="0">
                  <a:pos x="1585" y="1310"/>
                </a:cxn>
                <a:cxn ang="0">
                  <a:pos x="1439" y="940"/>
                </a:cxn>
                <a:cxn ang="0">
                  <a:pos x="1336" y="570"/>
                </a:cxn>
                <a:cxn ang="0">
                  <a:pos x="1495" y="270"/>
                </a:cxn>
              </a:cxnLst>
              <a:rect l="0" t="0" r="r" b="b"/>
              <a:pathLst>
                <a:path w="2321" h="2811">
                  <a:moveTo>
                    <a:pt x="1495" y="270"/>
                  </a:moveTo>
                  <a:lnTo>
                    <a:pt x="1475" y="110"/>
                  </a:lnTo>
                  <a:lnTo>
                    <a:pt x="1322" y="0"/>
                  </a:lnTo>
                  <a:lnTo>
                    <a:pt x="1235" y="90"/>
                  </a:lnTo>
                  <a:lnTo>
                    <a:pt x="1160" y="230"/>
                  </a:lnTo>
                  <a:lnTo>
                    <a:pt x="1040" y="375"/>
                  </a:lnTo>
                  <a:lnTo>
                    <a:pt x="1160" y="480"/>
                  </a:lnTo>
                  <a:lnTo>
                    <a:pt x="1120" y="530"/>
                  </a:lnTo>
                  <a:lnTo>
                    <a:pt x="1000" y="455"/>
                  </a:lnTo>
                  <a:lnTo>
                    <a:pt x="865" y="555"/>
                  </a:lnTo>
                  <a:lnTo>
                    <a:pt x="910" y="660"/>
                  </a:lnTo>
                  <a:lnTo>
                    <a:pt x="830" y="765"/>
                  </a:lnTo>
                  <a:lnTo>
                    <a:pt x="775" y="650"/>
                  </a:lnTo>
                  <a:lnTo>
                    <a:pt x="685" y="675"/>
                  </a:lnTo>
                  <a:lnTo>
                    <a:pt x="745" y="810"/>
                  </a:lnTo>
                  <a:lnTo>
                    <a:pt x="785" y="915"/>
                  </a:lnTo>
                  <a:lnTo>
                    <a:pt x="755" y="995"/>
                  </a:lnTo>
                  <a:lnTo>
                    <a:pt x="535" y="980"/>
                  </a:lnTo>
                  <a:lnTo>
                    <a:pt x="575" y="1115"/>
                  </a:lnTo>
                  <a:lnTo>
                    <a:pt x="505" y="1115"/>
                  </a:lnTo>
                  <a:lnTo>
                    <a:pt x="430" y="1055"/>
                  </a:lnTo>
                  <a:lnTo>
                    <a:pt x="400" y="1170"/>
                  </a:lnTo>
                  <a:lnTo>
                    <a:pt x="425" y="1260"/>
                  </a:lnTo>
                  <a:lnTo>
                    <a:pt x="565" y="1235"/>
                  </a:lnTo>
                  <a:lnTo>
                    <a:pt x="610" y="1305"/>
                  </a:lnTo>
                  <a:lnTo>
                    <a:pt x="515" y="1305"/>
                  </a:lnTo>
                  <a:lnTo>
                    <a:pt x="500" y="1370"/>
                  </a:lnTo>
                  <a:lnTo>
                    <a:pt x="580" y="1486"/>
                  </a:lnTo>
                  <a:lnTo>
                    <a:pt x="530" y="1516"/>
                  </a:lnTo>
                  <a:lnTo>
                    <a:pt x="460" y="1476"/>
                  </a:lnTo>
                  <a:lnTo>
                    <a:pt x="365" y="1370"/>
                  </a:lnTo>
                  <a:lnTo>
                    <a:pt x="295" y="1400"/>
                  </a:lnTo>
                  <a:lnTo>
                    <a:pt x="370" y="1471"/>
                  </a:lnTo>
                  <a:lnTo>
                    <a:pt x="260" y="1516"/>
                  </a:lnTo>
                  <a:lnTo>
                    <a:pt x="215" y="1591"/>
                  </a:lnTo>
                  <a:lnTo>
                    <a:pt x="310" y="1611"/>
                  </a:lnTo>
                  <a:lnTo>
                    <a:pt x="415" y="1546"/>
                  </a:lnTo>
                  <a:lnTo>
                    <a:pt x="455" y="1621"/>
                  </a:lnTo>
                  <a:lnTo>
                    <a:pt x="335" y="1636"/>
                  </a:lnTo>
                  <a:lnTo>
                    <a:pt x="260" y="1696"/>
                  </a:lnTo>
                  <a:lnTo>
                    <a:pt x="280" y="1786"/>
                  </a:lnTo>
                  <a:lnTo>
                    <a:pt x="410" y="1806"/>
                  </a:lnTo>
                  <a:lnTo>
                    <a:pt x="370" y="1911"/>
                  </a:lnTo>
                  <a:lnTo>
                    <a:pt x="265" y="1876"/>
                  </a:lnTo>
                  <a:lnTo>
                    <a:pt x="135" y="1936"/>
                  </a:lnTo>
                  <a:lnTo>
                    <a:pt x="15" y="1981"/>
                  </a:lnTo>
                  <a:lnTo>
                    <a:pt x="0" y="2036"/>
                  </a:lnTo>
                  <a:lnTo>
                    <a:pt x="65" y="2151"/>
                  </a:lnTo>
                  <a:lnTo>
                    <a:pt x="170" y="2056"/>
                  </a:lnTo>
                  <a:lnTo>
                    <a:pt x="245" y="1981"/>
                  </a:lnTo>
                  <a:lnTo>
                    <a:pt x="205" y="2146"/>
                  </a:lnTo>
                  <a:lnTo>
                    <a:pt x="200" y="2211"/>
                  </a:lnTo>
                  <a:lnTo>
                    <a:pt x="295" y="2241"/>
                  </a:lnTo>
                  <a:lnTo>
                    <a:pt x="185" y="2301"/>
                  </a:lnTo>
                  <a:lnTo>
                    <a:pt x="215" y="2386"/>
                  </a:lnTo>
                  <a:lnTo>
                    <a:pt x="460" y="2421"/>
                  </a:lnTo>
                  <a:lnTo>
                    <a:pt x="775" y="2421"/>
                  </a:lnTo>
                  <a:lnTo>
                    <a:pt x="845" y="2331"/>
                  </a:lnTo>
                  <a:lnTo>
                    <a:pt x="1030" y="2361"/>
                  </a:lnTo>
                  <a:lnTo>
                    <a:pt x="1145" y="2551"/>
                  </a:lnTo>
                  <a:lnTo>
                    <a:pt x="1310" y="2521"/>
                  </a:lnTo>
                  <a:lnTo>
                    <a:pt x="1435" y="2491"/>
                  </a:lnTo>
                  <a:lnTo>
                    <a:pt x="1540" y="2616"/>
                  </a:lnTo>
                  <a:lnTo>
                    <a:pt x="1510" y="2706"/>
                  </a:lnTo>
                  <a:lnTo>
                    <a:pt x="1555" y="2781"/>
                  </a:lnTo>
                  <a:lnTo>
                    <a:pt x="1615" y="2661"/>
                  </a:lnTo>
                  <a:lnTo>
                    <a:pt x="1670" y="2751"/>
                  </a:lnTo>
                  <a:lnTo>
                    <a:pt x="1735" y="2746"/>
                  </a:lnTo>
                  <a:lnTo>
                    <a:pt x="1825" y="2686"/>
                  </a:lnTo>
                  <a:lnTo>
                    <a:pt x="1955" y="2721"/>
                  </a:lnTo>
                  <a:lnTo>
                    <a:pt x="2005" y="2806"/>
                  </a:lnTo>
                  <a:lnTo>
                    <a:pt x="2155" y="2811"/>
                  </a:lnTo>
                  <a:lnTo>
                    <a:pt x="2321" y="2803"/>
                  </a:lnTo>
                  <a:lnTo>
                    <a:pt x="2230" y="2161"/>
                  </a:lnTo>
                  <a:lnTo>
                    <a:pt x="2110" y="1741"/>
                  </a:lnTo>
                  <a:lnTo>
                    <a:pt x="2240" y="1456"/>
                  </a:lnTo>
                  <a:lnTo>
                    <a:pt x="2270" y="1325"/>
                  </a:lnTo>
                  <a:lnTo>
                    <a:pt x="2125" y="1205"/>
                  </a:lnTo>
                  <a:lnTo>
                    <a:pt x="2030" y="1365"/>
                  </a:lnTo>
                  <a:lnTo>
                    <a:pt x="1940" y="1370"/>
                  </a:lnTo>
                  <a:lnTo>
                    <a:pt x="1775" y="1185"/>
                  </a:lnTo>
                  <a:lnTo>
                    <a:pt x="1585" y="1310"/>
                  </a:lnTo>
                  <a:lnTo>
                    <a:pt x="1433" y="1153"/>
                  </a:lnTo>
                  <a:lnTo>
                    <a:pt x="1439" y="940"/>
                  </a:lnTo>
                  <a:lnTo>
                    <a:pt x="1346" y="795"/>
                  </a:lnTo>
                  <a:lnTo>
                    <a:pt x="1336" y="570"/>
                  </a:lnTo>
                  <a:lnTo>
                    <a:pt x="1406" y="337"/>
                  </a:lnTo>
                  <a:lnTo>
                    <a:pt x="1495" y="270"/>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89" name="Freeform 4">
              <a:extLst>
                <a:ext uri="{FF2B5EF4-FFF2-40B4-BE49-F238E27FC236}">
                  <a16:creationId xmlns:a16="http://schemas.microsoft.com/office/drawing/2014/main" id="{67B20CA0-BBA8-4ADB-BB1B-DC46F2CC3668}"/>
                </a:ext>
              </a:extLst>
            </p:cNvPr>
            <p:cNvSpPr>
              <a:spLocks/>
            </p:cNvSpPr>
            <p:nvPr/>
          </p:nvSpPr>
          <p:spPr bwMode="auto">
            <a:xfrm>
              <a:off x="7515226" y="5620765"/>
              <a:ext cx="81879" cy="64218"/>
            </a:xfrm>
            <a:custGeom>
              <a:avLst/>
              <a:gdLst/>
              <a:ahLst/>
              <a:cxnLst>
                <a:cxn ang="0">
                  <a:pos x="18" y="40"/>
                </a:cxn>
                <a:cxn ang="0">
                  <a:pos x="15" y="24"/>
                </a:cxn>
                <a:cxn ang="0">
                  <a:pos x="0" y="19"/>
                </a:cxn>
                <a:cxn ang="0">
                  <a:pos x="24" y="6"/>
                </a:cxn>
                <a:cxn ang="0">
                  <a:pos x="39" y="0"/>
                </a:cxn>
                <a:cxn ang="0">
                  <a:pos x="48" y="13"/>
                </a:cxn>
                <a:cxn ang="0">
                  <a:pos x="51" y="23"/>
                </a:cxn>
                <a:cxn ang="0">
                  <a:pos x="28" y="25"/>
                </a:cxn>
                <a:cxn ang="0">
                  <a:pos x="18" y="40"/>
                </a:cxn>
              </a:cxnLst>
              <a:rect l="0" t="0" r="r" b="b"/>
              <a:pathLst>
                <a:path w="51" h="40">
                  <a:moveTo>
                    <a:pt x="18" y="40"/>
                  </a:moveTo>
                  <a:lnTo>
                    <a:pt x="15" y="24"/>
                  </a:lnTo>
                  <a:lnTo>
                    <a:pt x="0" y="19"/>
                  </a:lnTo>
                  <a:lnTo>
                    <a:pt x="24" y="6"/>
                  </a:lnTo>
                  <a:lnTo>
                    <a:pt x="39" y="0"/>
                  </a:lnTo>
                  <a:lnTo>
                    <a:pt x="48" y="13"/>
                  </a:lnTo>
                  <a:lnTo>
                    <a:pt x="51" y="23"/>
                  </a:lnTo>
                  <a:lnTo>
                    <a:pt x="28" y="25"/>
                  </a:lnTo>
                  <a:lnTo>
                    <a:pt x="18" y="40"/>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0" name="Freeform 5">
              <a:extLst>
                <a:ext uri="{FF2B5EF4-FFF2-40B4-BE49-F238E27FC236}">
                  <a16:creationId xmlns:a16="http://schemas.microsoft.com/office/drawing/2014/main" id="{50EE24E3-1465-462F-BD96-A0BB0E59A8CE}"/>
                </a:ext>
              </a:extLst>
            </p:cNvPr>
            <p:cNvSpPr>
              <a:spLocks/>
            </p:cNvSpPr>
            <p:nvPr/>
          </p:nvSpPr>
          <p:spPr bwMode="auto">
            <a:xfrm>
              <a:off x="7955128" y="4956409"/>
              <a:ext cx="809162" cy="1025902"/>
            </a:xfrm>
            <a:custGeom>
              <a:avLst/>
              <a:gdLst/>
              <a:ahLst/>
              <a:cxnLst>
                <a:cxn ang="0">
                  <a:pos x="1210" y="0"/>
                </a:cxn>
                <a:cxn ang="0">
                  <a:pos x="975" y="180"/>
                </a:cxn>
                <a:cxn ang="0">
                  <a:pos x="700" y="249"/>
                </a:cxn>
                <a:cxn ang="0">
                  <a:pos x="505" y="540"/>
                </a:cxn>
                <a:cxn ang="0">
                  <a:pos x="160" y="660"/>
                </a:cxn>
                <a:cxn ang="0">
                  <a:pos x="0" y="960"/>
                </a:cxn>
                <a:cxn ang="0">
                  <a:pos x="105" y="1330"/>
                </a:cxn>
                <a:cxn ang="0">
                  <a:pos x="250" y="1699"/>
                </a:cxn>
                <a:cxn ang="0">
                  <a:pos x="604" y="1759"/>
                </a:cxn>
                <a:cxn ang="0">
                  <a:pos x="791" y="1596"/>
                </a:cxn>
                <a:cxn ang="0">
                  <a:pos x="904" y="1845"/>
                </a:cxn>
                <a:cxn ang="0">
                  <a:pos x="896" y="2560"/>
                </a:cxn>
                <a:cxn ang="0">
                  <a:pos x="1080" y="3151"/>
                </a:cxn>
                <a:cxn ang="0">
                  <a:pos x="1285" y="3101"/>
                </a:cxn>
                <a:cxn ang="0">
                  <a:pos x="1320" y="3001"/>
                </a:cxn>
                <a:cxn ang="0">
                  <a:pos x="1450" y="2936"/>
                </a:cxn>
                <a:cxn ang="0">
                  <a:pos x="1615" y="2711"/>
                </a:cxn>
                <a:cxn ang="0">
                  <a:pos x="1780" y="2471"/>
                </a:cxn>
                <a:cxn ang="0">
                  <a:pos x="1965" y="2321"/>
                </a:cxn>
                <a:cxn ang="0">
                  <a:pos x="2115" y="2261"/>
                </a:cxn>
                <a:cxn ang="0">
                  <a:pos x="2185" y="2201"/>
                </a:cxn>
                <a:cxn ang="0">
                  <a:pos x="2095" y="2071"/>
                </a:cxn>
                <a:cxn ang="0">
                  <a:pos x="2215" y="1916"/>
                </a:cxn>
                <a:cxn ang="0">
                  <a:pos x="2310" y="1676"/>
                </a:cxn>
                <a:cxn ang="0">
                  <a:pos x="2350" y="1455"/>
                </a:cxn>
                <a:cxn ang="0">
                  <a:pos x="2475" y="1245"/>
                </a:cxn>
                <a:cxn ang="0">
                  <a:pos x="2170" y="1105"/>
                </a:cxn>
                <a:cxn ang="0">
                  <a:pos x="1900" y="1290"/>
                </a:cxn>
                <a:cxn ang="0">
                  <a:pos x="1660" y="1170"/>
                </a:cxn>
                <a:cxn ang="0">
                  <a:pos x="1450" y="840"/>
                </a:cxn>
                <a:cxn ang="0">
                  <a:pos x="1210" y="660"/>
                </a:cxn>
                <a:cxn ang="0">
                  <a:pos x="1150" y="340"/>
                </a:cxn>
                <a:cxn ang="0">
                  <a:pos x="1285" y="15"/>
                </a:cxn>
              </a:cxnLst>
              <a:rect l="0" t="0" r="r" b="b"/>
              <a:pathLst>
                <a:path w="2518" h="3196">
                  <a:moveTo>
                    <a:pt x="1285" y="15"/>
                  </a:moveTo>
                  <a:lnTo>
                    <a:pt x="1210" y="0"/>
                  </a:lnTo>
                  <a:lnTo>
                    <a:pt x="1105" y="130"/>
                  </a:lnTo>
                  <a:lnTo>
                    <a:pt x="975" y="180"/>
                  </a:lnTo>
                  <a:lnTo>
                    <a:pt x="836" y="166"/>
                  </a:lnTo>
                  <a:lnTo>
                    <a:pt x="700" y="249"/>
                  </a:lnTo>
                  <a:lnTo>
                    <a:pt x="566" y="397"/>
                  </a:lnTo>
                  <a:lnTo>
                    <a:pt x="505" y="540"/>
                  </a:lnTo>
                  <a:lnTo>
                    <a:pt x="255" y="700"/>
                  </a:lnTo>
                  <a:lnTo>
                    <a:pt x="160" y="660"/>
                  </a:lnTo>
                  <a:lnTo>
                    <a:pt x="70" y="730"/>
                  </a:lnTo>
                  <a:lnTo>
                    <a:pt x="0" y="960"/>
                  </a:lnTo>
                  <a:lnTo>
                    <a:pt x="10" y="1185"/>
                  </a:lnTo>
                  <a:lnTo>
                    <a:pt x="105" y="1330"/>
                  </a:lnTo>
                  <a:lnTo>
                    <a:pt x="97" y="1543"/>
                  </a:lnTo>
                  <a:lnTo>
                    <a:pt x="250" y="1699"/>
                  </a:lnTo>
                  <a:lnTo>
                    <a:pt x="440" y="1576"/>
                  </a:lnTo>
                  <a:lnTo>
                    <a:pt x="604" y="1759"/>
                  </a:lnTo>
                  <a:lnTo>
                    <a:pt x="697" y="1755"/>
                  </a:lnTo>
                  <a:lnTo>
                    <a:pt x="791" y="1596"/>
                  </a:lnTo>
                  <a:lnTo>
                    <a:pt x="935" y="1713"/>
                  </a:lnTo>
                  <a:lnTo>
                    <a:pt x="904" y="1845"/>
                  </a:lnTo>
                  <a:lnTo>
                    <a:pt x="776" y="2131"/>
                  </a:lnTo>
                  <a:lnTo>
                    <a:pt x="896" y="2560"/>
                  </a:lnTo>
                  <a:lnTo>
                    <a:pt x="985" y="3196"/>
                  </a:lnTo>
                  <a:lnTo>
                    <a:pt x="1080" y="3151"/>
                  </a:lnTo>
                  <a:lnTo>
                    <a:pt x="1185" y="3076"/>
                  </a:lnTo>
                  <a:lnTo>
                    <a:pt x="1285" y="3101"/>
                  </a:lnTo>
                  <a:lnTo>
                    <a:pt x="1380" y="3061"/>
                  </a:lnTo>
                  <a:lnTo>
                    <a:pt x="1320" y="3001"/>
                  </a:lnTo>
                  <a:lnTo>
                    <a:pt x="1330" y="2941"/>
                  </a:lnTo>
                  <a:lnTo>
                    <a:pt x="1450" y="2936"/>
                  </a:lnTo>
                  <a:lnTo>
                    <a:pt x="1435" y="2861"/>
                  </a:lnTo>
                  <a:lnTo>
                    <a:pt x="1615" y="2711"/>
                  </a:lnTo>
                  <a:lnTo>
                    <a:pt x="1795" y="2596"/>
                  </a:lnTo>
                  <a:lnTo>
                    <a:pt x="1780" y="2471"/>
                  </a:lnTo>
                  <a:lnTo>
                    <a:pt x="1860" y="2351"/>
                  </a:lnTo>
                  <a:lnTo>
                    <a:pt x="1965" y="2321"/>
                  </a:lnTo>
                  <a:lnTo>
                    <a:pt x="2085" y="2296"/>
                  </a:lnTo>
                  <a:lnTo>
                    <a:pt x="2115" y="2261"/>
                  </a:lnTo>
                  <a:lnTo>
                    <a:pt x="2185" y="2266"/>
                  </a:lnTo>
                  <a:lnTo>
                    <a:pt x="2185" y="2201"/>
                  </a:lnTo>
                  <a:lnTo>
                    <a:pt x="2170" y="2126"/>
                  </a:lnTo>
                  <a:lnTo>
                    <a:pt x="2095" y="2071"/>
                  </a:lnTo>
                  <a:lnTo>
                    <a:pt x="2130" y="1961"/>
                  </a:lnTo>
                  <a:lnTo>
                    <a:pt x="2215" y="1916"/>
                  </a:lnTo>
                  <a:lnTo>
                    <a:pt x="2235" y="1816"/>
                  </a:lnTo>
                  <a:lnTo>
                    <a:pt x="2310" y="1676"/>
                  </a:lnTo>
                  <a:lnTo>
                    <a:pt x="2265" y="1606"/>
                  </a:lnTo>
                  <a:lnTo>
                    <a:pt x="2350" y="1455"/>
                  </a:lnTo>
                  <a:lnTo>
                    <a:pt x="2325" y="1305"/>
                  </a:lnTo>
                  <a:lnTo>
                    <a:pt x="2475" y="1245"/>
                  </a:lnTo>
                  <a:lnTo>
                    <a:pt x="2518" y="1156"/>
                  </a:lnTo>
                  <a:lnTo>
                    <a:pt x="2170" y="1105"/>
                  </a:lnTo>
                  <a:lnTo>
                    <a:pt x="2065" y="1170"/>
                  </a:lnTo>
                  <a:lnTo>
                    <a:pt x="1900" y="1290"/>
                  </a:lnTo>
                  <a:lnTo>
                    <a:pt x="1815" y="1140"/>
                  </a:lnTo>
                  <a:lnTo>
                    <a:pt x="1660" y="1170"/>
                  </a:lnTo>
                  <a:lnTo>
                    <a:pt x="1570" y="1060"/>
                  </a:lnTo>
                  <a:lnTo>
                    <a:pt x="1450" y="840"/>
                  </a:lnTo>
                  <a:lnTo>
                    <a:pt x="1315" y="825"/>
                  </a:lnTo>
                  <a:lnTo>
                    <a:pt x="1210" y="660"/>
                  </a:lnTo>
                  <a:lnTo>
                    <a:pt x="1165" y="480"/>
                  </a:lnTo>
                  <a:lnTo>
                    <a:pt x="1150" y="340"/>
                  </a:lnTo>
                  <a:lnTo>
                    <a:pt x="1240" y="160"/>
                  </a:lnTo>
                  <a:lnTo>
                    <a:pt x="1285" y="15"/>
                  </a:lnTo>
                  <a:close/>
                </a:path>
              </a:pathLst>
            </a:custGeom>
            <a:solidFill>
              <a:srgbClr val="00B050"/>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1" name="Freeform 6">
              <a:extLst>
                <a:ext uri="{FF2B5EF4-FFF2-40B4-BE49-F238E27FC236}">
                  <a16:creationId xmlns:a16="http://schemas.microsoft.com/office/drawing/2014/main" id="{01FE7737-3759-4D30-842D-E526855D1470}"/>
                </a:ext>
              </a:extLst>
            </p:cNvPr>
            <p:cNvSpPr>
              <a:spLocks/>
            </p:cNvSpPr>
            <p:nvPr/>
          </p:nvSpPr>
          <p:spPr bwMode="auto">
            <a:xfrm>
              <a:off x="7950314" y="3736243"/>
              <a:ext cx="1249064" cy="1444934"/>
            </a:xfrm>
            <a:custGeom>
              <a:avLst/>
              <a:gdLst/>
              <a:ahLst/>
              <a:cxnLst>
                <a:cxn ang="0">
                  <a:pos x="3415" y="0"/>
                </a:cxn>
                <a:cxn ang="0">
                  <a:pos x="3340" y="65"/>
                </a:cxn>
                <a:cxn ang="0">
                  <a:pos x="3295" y="140"/>
                </a:cxn>
                <a:cxn ang="0">
                  <a:pos x="3280" y="260"/>
                </a:cxn>
                <a:cxn ang="0">
                  <a:pos x="3285" y="645"/>
                </a:cxn>
                <a:cxn ang="0">
                  <a:pos x="3090" y="975"/>
                </a:cxn>
                <a:cxn ang="0">
                  <a:pos x="2925" y="1130"/>
                </a:cxn>
                <a:cxn ang="0">
                  <a:pos x="2700" y="1190"/>
                </a:cxn>
                <a:cxn ang="0">
                  <a:pos x="2730" y="1340"/>
                </a:cxn>
                <a:cxn ang="0">
                  <a:pos x="2595" y="1770"/>
                </a:cxn>
                <a:cxn ang="0">
                  <a:pos x="2395" y="2180"/>
                </a:cxn>
                <a:cxn ang="0">
                  <a:pos x="2220" y="2435"/>
                </a:cxn>
                <a:cxn ang="0">
                  <a:pos x="2065" y="2615"/>
                </a:cxn>
                <a:cxn ang="0">
                  <a:pos x="1735" y="2850"/>
                </a:cxn>
                <a:cxn ang="0">
                  <a:pos x="1575" y="3005"/>
                </a:cxn>
                <a:cxn ang="0">
                  <a:pos x="1510" y="3135"/>
                </a:cxn>
                <a:cxn ang="0">
                  <a:pos x="1390" y="3155"/>
                </a:cxn>
                <a:cxn ang="0">
                  <a:pos x="1125" y="3420"/>
                </a:cxn>
                <a:cxn ang="0">
                  <a:pos x="925" y="3500"/>
                </a:cxn>
                <a:cxn ang="0">
                  <a:pos x="775" y="3600"/>
                </a:cxn>
                <a:cxn ang="0">
                  <a:pos x="730" y="3720"/>
                </a:cxn>
                <a:cxn ang="0">
                  <a:pos x="450" y="3915"/>
                </a:cxn>
                <a:cxn ang="0">
                  <a:pos x="315" y="3900"/>
                </a:cxn>
                <a:cxn ang="0">
                  <a:pos x="120" y="3990"/>
                </a:cxn>
                <a:cxn ang="0">
                  <a:pos x="0" y="4190"/>
                </a:cxn>
                <a:cxn ang="0">
                  <a:pos x="155" y="4298"/>
                </a:cxn>
                <a:cxn ang="0">
                  <a:pos x="175" y="4460"/>
                </a:cxn>
                <a:cxn ang="0">
                  <a:pos x="270" y="4500"/>
                </a:cxn>
                <a:cxn ang="0">
                  <a:pos x="520" y="4340"/>
                </a:cxn>
                <a:cxn ang="0">
                  <a:pos x="580" y="4200"/>
                </a:cxn>
                <a:cxn ang="0">
                  <a:pos x="715" y="4050"/>
                </a:cxn>
                <a:cxn ang="0">
                  <a:pos x="850" y="3965"/>
                </a:cxn>
                <a:cxn ang="0">
                  <a:pos x="990" y="3980"/>
                </a:cxn>
                <a:cxn ang="0">
                  <a:pos x="1120" y="3930"/>
                </a:cxn>
                <a:cxn ang="0">
                  <a:pos x="1223" y="3800"/>
                </a:cxn>
                <a:cxn ang="0">
                  <a:pos x="1300" y="3815"/>
                </a:cxn>
                <a:cxn ang="0">
                  <a:pos x="1440" y="3650"/>
                </a:cxn>
                <a:cxn ang="0">
                  <a:pos x="1575" y="3480"/>
                </a:cxn>
                <a:cxn ang="0">
                  <a:pos x="1885" y="3225"/>
                </a:cxn>
                <a:cxn ang="0">
                  <a:pos x="2205" y="3020"/>
                </a:cxn>
                <a:cxn ang="0">
                  <a:pos x="2680" y="2600"/>
                </a:cxn>
                <a:cxn ang="0">
                  <a:pos x="2940" y="2565"/>
                </a:cxn>
                <a:cxn ang="0">
                  <a:pos x="3235" y="2295"/>
                </a:cxn>
                <a:cxn ang="0">
                  <a:pos x="3640" y="1895"/>
                </a:cxn>
                <a:cxn ang="0">
                  <a:pos x="3550" y="1830"/>
                </a:cxn>
                <a:cxn ang="0">
                  <a:pos x="3495" y="1665"/>
                </a:cxn>
                <a:cxn ang="0">
                  <a:pos x="3300" y="1550"/>
                </a:cxn>
                <a:cxn ang="0">
                  <a:pos x="3295" y="1290"/>
                </a:cxn>
                <a:cxn ang="0">
                  <a:pos x="3360" y="1125"/>
                </a:cxn>
                <a:cxn ang="0">
                  <a:pos x="3655" y="795"/>
                </a:cxn>
                <a:cxn ang="0">
                  <a:pos x="3890" y="565"/>
                </a:cxn>
                <a:cxn ang="0">
                  <a:pos x="3750" y="500"/>
                </a:cxn>
                <a:cxn ang="0">
                  <a:pos x="3660" y="340"/>
                </a:cxn>
                <a:cxn ang="0">
                  <a:pos x="3505" y="315"/>
                </a:cxn>
                <a:cxn ang="0">
                  <a:pos x="3415" y="0"/>
                </a:cxn>
              </a:cxnLst>
              <a:rect l="0" t="0" r="r" b="b"/>
              <a:pathLst>
                <a:path w="3890" h="4500">
                  <a:moveTo>
                    <a:pt x="3415" y="0"/>
                  </a:moveTo>
                  <a:lnTo>
                    <a:pt x="3340" y="65"/>
                  </a:lnTo>
                  <a:lnTo>
                    <a:pt x="3295" y="140"/>
                  </a:lnTo>
                  <a:lnTo>
                    <a:pt x="3280" y="260"/>
                  </a:lnTo>
                  <a:lnTo>
                    <a:pt x="3285" y="645"/>
                  </a:lnTo>
                  <a:lnTo>
                    <a:pt x="3090" y="975"/>
                  </a:lnTo>
                  <a:lnTo>
                    <a:pt x="2925" y="1130"/>
                  </a:lnTo>
                  <a:lnTo>
                    <a:pt x="2700" y="1190"/>
                  </a:lnTo>
                  <a:lnTo>
                    <a:pt x="2730" y="1340"/>
                  </a:lnTo>
                  <a:lnTo>
                    <a:pt x="2595" y="1770"/>
                  </a:lnTo>
                  <a:lnTo>
                    <a:pt x="2395" y="2180"/>
                  </a:lnTo>
                  <a:lnTo>
                    <a:pt x="2220" y="2435"/>
                  </a:lnTo>
                  <a:lnTo>
                    <a:pt x="2065" y="2615"/>
                  </a:lnTo>
                  <a:lnTo>
                    <a:pt x="1735" y="2850"/>
                  </a:lnTo>
                  <a:lnTo>
                    <a:pt x="1575" y="3005"/>
                  </a:lnTo>
                  <a:lnTo>
                    <a:pt x="1510" y="3135"/>
                  </a:lnTo>
                  <a:lnTo>
                    <a:pt x="1390" y="3155"/>
                  </a:lnTo>
                  <a:lnTo>
                    <a:pt x="1125" y="3420"/>
                  </a:lnTo>
                  <a:lnTo>
                    <a:pt x="925" y="3500"/>
                  </a:lnTo>
                  <a:lnTo>
                    <a:pt x="775" y="3600"/>
                  </a:lnTo>
                  <a:lnTo>
                    <a:pt x="730" y="3720"/>
                  </a:lnTo>
                  <a:lnTo>
                    <a:pt x="450" y="3915"/>
                  </a:lnTo>
                  <a:lnTo>
                    <a:pt x="315" y="3900"/>
                  </a:lnTo>
                  <a:lnTo>
                    <a:pt x="120" y="3990"/>
                  </a:lnTo>
                  <a:lnTo>
                    <a:pt x="0" y="4190"/>
                  </a:lnTo>
                  <a:lnTo>
                    <a:pt x="155" y="4298"/>
                  </a:lnTo>
                  <a:lnTo>
                    <a:pt x="175" y="4460"/>
                  </a:lnTo>
                  <a:lnTo>
                    <a:pt x="270" y="4500"/>
                  </a:lnTo>
                  <a:lnTo>
                    <a:pt x="520" y="4340"/>
                  </a:lnTo>
                  <a:lnTo>
                    <a:pt x="580" y="4200"/>
                  </a:lnTo>
                  <a:lnTo>
                    <a:pt x="715" y="4050"/>
                  </a:lnTo>
                  <a:lnTo>
                    <a:pt x="850" y="3965"/>
                  </a:lnTo>
                  <a:lnTo>
                    <a:pt x="990" y="3980"/>
                  </a:lnTo>
                  <a:lnTo>
                    <a:pt x="1120" y="3930"/>
                  </a:lnTo>
                  <a:lnTo>
                    <a:pt x="1223" y="3800"/>
                  </a:lnTo>
                  <a:lnTo>
                    <a:pt x="1300" y="3815"/>
                  </a:lnTo>
                  <a:lnTo>
                    <a:pt x="1440" y="3650"/>
                  </a:lnTo>
                  <a:lnTo>
                    <a:pt x="1575" y="3480"/>
                  </a:lnTo>
                  <a:lnTo>
                    <a:pt x="1885" y="3225"/>
                  </a:lnTo>
                  <a:lnTo>
                    <a:pt x="2205" y="3020"/>
                  </a:lnTo>
                  <a:lnTo>
                    <a:pt x="2680" y="2600"/>
                  </a:lnTo>
                  <a:lnTo>
                    <a:pt x="2940" y="2565"/>
                  </a:lnTo>
                  <a:lnTo>
                    <a:pt x="3235" y="2295"/>
                  </a:lnTo>
                  <a:lnTo>
                    <a:pt x="3640" y="1895"/>
                  </a:lnTo>
                  <a:lnTo>
                    <a:pt x="3550" y="1830"/>
                  </a:lnTo>
                  <a:lnTo>
                    <a:pt x="3495" y="1665"/>
                  </a:lnTo>
                  <a:lnTo>
                    <a:pt x="3300" y="1550"/>
                  </a:lnTo>
                  <a:lnTo>
                    <a:pt x="3295" y="1290"/>
                  </a:lnTo>
                  <a:lnTo>
                    <a:pt x="3360" y="1125"/>
                  </a:lnTo>
                  <a:lnTo>
                    <a:pt x="3655" y="795"/>
                  </a:lnTo>
                  <a:lnTo>
                    <a:pt x="3890" y="565"/>
                  </a:lnTo>
                  <a:lnTo>
                    <a:pt x="3750" y="500"/>
                  </a:lnTo>
                  <a:lnTo>
                    <a:pt x="3660" y="340"/>
                  </a:lnTo>
                  <a:lnTo>
                    <a:pt x="3505" y="315"/>
                  </a:lnTo>
                  <a:lnTo>
                    <a:pt x="3415" y="0"/>
                  </a:lnTo>
                  <a:close/>
                </a:path>
              </a:pathLst>
            </a:custGeom>
            <a:solidFill>
              <a:schemeClr val="bg2">
                <a:lumMod val="90000"/>
              </a:schemeClr>
            </a:solidFill>
            <a:ln w="1270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3" name="Freeform 7">
              <a:extLst>
                <a:ext uri="{FF2B5EF4-FFF2-40B4-BE49-F238E27FC236}">
                  <a16:creationId xmlns:a16="http://schemas.microsoft.com/office/drawing/2014/main" id="{2C8E2AAB-C81F-47C7-9774-A539F26455C3}"/>
                </a:ext>
              </a:extLst>
            </p:cNvPr>
            <p:cNvSpPr>
              <a:spLocks/>
            </p:cNvSpPr>
            <p:nvPr/>
          </p:nvSpPr>
          <p:spPr bwMode="auto">
            <a:xfrm>
              <a:off x="8332353" y="4178807"/>
              <a:ext cx="1249064" cy="1181635"/>
            </a:xfrm>
            <a:custGeom>
              <a:avLst/>
              <a:gdLst/>
              <a:ahLst/>
              <a:cxnLst>
                <a:cxn ang="0">
                  <a:pos x="2540" y="345"/>
                </a:cxn>
                <a:cxn ang="0">
                  <a:pos x="2092" y="863"/>
                </a:cxn>
                <a:cxn ang="0">
                  <a:pos x="1519" y="1188"/>
                </a:cxn>
                <a:cxn ang="0">
                  <a:pos x="715" y="1818"/>
                </a:cxn>
                <a:cxn ang="0">
                  <a:pos x="274" y="2243"/>
                </a:cxn>
                <a:cxn ang="0">
                  <a:pos x="93" y="2544"/>
                </a:cxn>
                <a:cxn ang="0">
                  <a:pos x="15" y="2867"/>
                </a:cxn>
                <a:cxn ang="0">
                  <a:pos x="166" y="3216"/>
                </a:cxn>
                <a:cxn ang="0">
                  <a:pos x="420" y="3450"/>
                </a:cxn>
                <a:cxn ang="0">
                  <a:pos x="666" y="3531"/>
                </a:cxn>
                <a:cxn ang="0">
                  <a:pos x="915" y="3561"/>
                </a:cxn>
                <a:cxn ang="0">
                  <a:pos x="1370" y="3545"/>
                </a:cxn>
                <a:cxn ang="0">
                  <a:pos x="1380" y="3200"/>
                </a:cxn>
                <a:cxn ang="0">
                  <a:pos x="1485" y="2765"/>
                </a:cxn>
                <a:cxn ang="0">
                  <a:pos x="1890" y="2505"/>
                </a:cxn>
                <a:cxn ang="0">
                  <a:pos x="2180" y="2255"/>
                </a:cxn>
                <a:cxn ang="0">
                  <a:pos x="2300" y="2265"/>
                </a:cxn>
                <a:cxn ang="0">
                  <a:pos x="2525" y="2255"/>
                </a:cxn>
                <a:cxn ang="0">
                  <a:pos x="2765" y="2270"/>
                </a:cxn>
                <a:cxn ang="0">
                  <a:pos x="2955" y="2300"/>
                </a:cxn>
                <a:cxn ang="0">
                  <a:pos x="2975" y="2040"/>
                </a:cxn>
                <a:cxn ang="0">
                  <a:pos x="2775" y="2040"/>
                </a:cxn>
                <a:cxn ang="0">
                  <a:pos x="2780" y="1545"/>
                </a:cxn>
                <a:cxn ang="0">
                  <a:pos x="2865" y="1410"/>
                </a:cxn>
                <a:cxn ang="0">
                  <a:pos x="3095" y="1250"/>
                </a:cxn>
                <a:cxn ang="0">
                  <a:pos x="3465" y="575"/>
                </a:cxn>
                <a:cxn ang="0">
                  <a:pos x="3600" y="420"/>
                </a:cxn>
                <a:cxn ang="0">
                  <a:pos x="3750" y="180"/>
                </a:cxn>
                <a:cxn ang="0">
                  <a:pos x="3667" y="0"/>
                </a:cxn>
                <a:cxn ang="0">
                  <a:pos x="3382" y="198"/>
                </a:cxn>
                <a:cxn ang="0">
                  <a:pos x="3202" y="378"/>
                </a:cxn>
                <a:cxn ang="0">
                  <a:pos x="2854" y="476"/>
                </a:cxn>
              </a:cxnLst>
              <a:rect l="0" t="0" r="r" b="b"/>
              <a:pathLst>
                <a:path w="3892" h="3678">
                  <a:moveTo>
                    <a:pt x="2682" y="222"/>
                  </a:moveTo>
                  <a:lnTo>
                    <a:pt x="2540" y="345"/>
                  </a:lnTo>
                  <a:lnTo>
                    <a:pt x="2476" y="485"/>
                  </a:lnTo>
                  <a:lnTo>
                    <a:pt x="2092" y="863"/>
                  </a:lnTo>
                  <a:lnTo>
                    <a:pt x="1774" y="1157"/>
                  </a:lnTo>
                  <a:lnTo>
                    <a:pt x="1519" y="1188"/>
                  </a:lnTo>
                  <a:lnTo>
                    <a:pt x="1039" y="1611"/>
                  </a:lnTo>
                  <a:lnTo>
                    <a:pt x="715" y="1818"/>
                  </a:lnTo>
                  <a:lnTo>
                    <a:pt x="406" y="2075"/>
                  </a:lnTo>
                  <a:lnTo>
                    <a:pt x="274" y="2243"/>
                  </a:lnTo>
                  <a:lnTo>
                    <a:pt x="135" y="2405"/>
                  </a:lnTo>
                  <a:lnTo>
                    <a:pt x="93" y="2544"/>
                  </a:lnTo>
                  <a:lnTo>
                    <a:pt x="0" y="2730"/>
                  </a:lnTo>
                  <a:lnTo>
                    <a:pt x="15" y="2867"/>
                  </a:lnTo>
                  <a:lnTo>
                    <a:pt x="61" y="3053"/>
                  </a:lnTo>
                  <a:lnTo>
                    <a:pt x="166" y="3216"/>
                  </a:lnTo>
                  <a:lnTo>
                    <a:pt x="298" y="3230"/>
                  </a:lnTo>
                  <a:lnTo>
                    <a:pt x="420" y="3450"/>
                  </a:lnTo>
                  <a:lnTo>
                    <a:pt x="510" y="3560"/>
                  </a:lnTo>
                  <a:lnTo>
                    <a:pt x="666" y="3531"/>
                  </a:lnTo>
                  <a:lnTo>
                    <a:pt x="750" y="3678"/>
                  </a:lnTo>
                  <a:lnTo>
                    <a:pt x="915" y="3561"/>
                  </a:lnTo>
                  <a:lnTo>
                    <a:pt x="1021" y="3494"/>
                  </a:lnTo>
                  <a:lnTo>
                    <a:pt x="1370" y="3545"/>
                  </a:lnTo>
                  <a:lnTo>
                    <a:pt x="1400" y="3365"/>
                  </a:lnTo>
                  <a:lnTo>
                    <a:pt x="1380" y="3200"/>
                  </a:lnTo>
                  <a:lnTo>
                    <a:pt x="1415" y="2945"/>
                  </a:lnTo>
                  <a:lnTo>
                    <a:pt x="1485" y="2765"/>
                  </a:lnTo>
                  <a:lnTo>
                    <a:pt x="1655" y="2655"/>
                  </a:lnTo>
                  <a:lnTo>
                    <a:pt x="1890" y="2505"/>
                  </a:lnTo>
                  <a:lnTo>
                    <a:pt x="2190" y="2340"/>
                  </a:lnTo>
                  <a:lnTo>
                    <a:pt x="2180" y="2255"/>
                  </a:lnTo>
                  <a:lnTo>
                    <a:pt x="2235" y="2220"/>
                  </a:lnTo>
                  <a:lnTo>
                    <a:pt x="2300" y="2265"/>
                  </a:lnTo>
                  <a:lnTo>
                    <a:pt x="2460" y="2190"/>
                  </a:lnTo>
                  <a:lnTo>
                    <a:pt x="2525" y="2255"/>
                  </a:lnTo>
                  <a:lnTo>
                    <a:pt x="2660" y="2205"/>
                  </a:lnTo>
                  <a:lnTo>
                    <a:pt x="2765" y="2270"/>
                  </a:lnTo>
                  <a:lnTo>
                    <a:pt x="2865" y="2225"/>
                  </a:lnTo>
                  <a:lnTo>
                    <a:pt x="2955" y="2300"/>
                  </a:lnTo>
                  <a:lnTo>
                    <a:pt x="3000" y="2210"/>
                  </a:lnTo>
                  <a:lnTo>
                    <a:pt x="2975" y="2040"/>
                  </a:lnTo>
                  <a:lnTo>
                    <a:pt x="2855" y="2015"/>
                  </a:lnTo>
                  <a:lnTo>
                    <a:pt x="2775" y="2040"/>
                  </a:lnTo>
                  <a:lnTo>
                    <a:pt x="2700" y="1980"/>
                  </a:lnTo>
                  <a:lnTo>
                    <a:pt x="2780" y="1545"/>
                  </a:lnTo>
                  <a:lnTo>
                    <a:pt x="2725" y="1425"/>
                  </a:lnTo>
                  <a:lnTo>
                    <a:pt x="2865" y="1410"/>
                  </a:lnTo>
                  <a:lnTo>
                    <a:pt x="2970" y="1325"/>
                  </a:lnTo>
                  <a:lnTo>
                    <a:pt x="3095" y="1250"/>
                  </a:lnTo>
                  <a:lnTo>
                    <a:pt x="3410" y="635"/>
                  </a:lnTo>
                  <a:lnTo>
                    <a:pt x="3465" y="575"/>
                  </a:lnTo>
                  <a:lnTo>
                    <a:pt x="3540" y="600"/>
                  </a:lnTo>
                  <a:lnTo>
                    <a:pt x="3600" y="420"/>
                  </a:lnTo>
                  <a:lnTo>
                    <a:pt x="3680" y="410"/>
                  </a:lnTo>
                  <a:lnTo>
                    <a:pt x="3750" y="180"/>
                  </a:lnTo>
                  <a:lnTo>
                    <a:pt x="3892" y="6"/>
                  </a:lnTo>
                  <a:lnTo>
                    <a:pt x="3667" y="0"/>
                  </a:lnTo>
                  <a:lnTo>
                    <a:pt x="3498" y="63"/>
                  </a:lnTo>
                  <a:lnTo>
                    <a:pt x="3382" y="198"/>
                  </a:lnTo>
                  <a:lnTo>
                    <a:pt x="3330" y="347"/>
                  </a:lnTo>
                  <a:lnTo>
                    <a:pt x="3202" y="378"/>
                  </a:lnTo>
                  <a:lnTo>
                    <a:pt x="2991" y="630"/>
                  </a:lnTo>
                  <a:lnTo>
                    <a:pt x="2854" y="476"/>
                  </a:lnTo>
                  <a:lnTo>
                    <a:pt x="2682" y="222"/>
                  </a:lnTo>
                  <a:close/>
                </a:path>
              </a:pathLst>
            </a:custGeom>
            <a:solidFill>
              <a:schemeClr val="bg2">
                <a:lumMod val="90000"/>
              </a:schemeClr>
            </a:solidFill>
            <a:ln w="190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sp>
          <p:nvSpPr>
            <p:cNvPr id="94" name="Freeform 8">
              <a:extLst>
                <a:ext uri="{FF2B5EF4-FFF2-40B4-BE49-F238E27FC236}">
                  <a16:creationId xmlns:a16="http://schemas.microsoft.com/office/drawing/2014/main" id="{85D9FA0B-A0F1-4C36-B937-C273708183E6}"/>
                </a:ext>
              </a:extLst>
            </p:cNvPr>
            <p:cNvSpPr>
              <a:spLocks/>
            </p:cNvSpPr>
            <p:nvPr/>
          </p:nvSpPr>
          <p:spPr bwMode="auto">
            <a:xfrm>
              <a:off x="7839536" y="6020529"/>
              <a:ext cx="181419" cy="218346"/>
            </a:xfrm>
            <a:custGeom>
              <a:avLst/>
              <a:gdLst/>
              <a:ahLst/>
              <a:cxnLst>
                <a:cxn ang="0">
                  <a:pos x="15" y="136"/>
                </a:cxn>
                <a:cxn ang="0">
                  <a:pos x="0" y="121"/>
                </a:cxn>
                <a:cxn ang="0">
                  <a:pos x="15" y="93"/>
                </a:cxn>
                <a:cxn ang="0">
                  <a:pos x="12" y="73"/>
                </a:cxn>
                <a:cxn ang="0">
                  <a:pos x="27" y="78"/>
                </a:cxn>
                <a:cxn ang="0">
                  <a:pos x="30" y="57"/>
                </a:cxn>
                <a:cxn ang="0">
                  <a:pos x="38" y="39"/>
                </a:cxn>
                <a:cxn ang="0">
                  <a:pos x="20" y="24"/>
                </a:cxn>
                <a:cxn ang="0">
                  <a:pos x="30" y="0"/>
                </a:cxn>
                <a:cxn ang="0">
                  <a:pos x="54" y="0"/>
                </a:cxn>
                <a:cxn ang="0">
                  <a:pos x="83" y="15"/>
                </a:cxn>
                <a:cxn ang="0">
                  <a:pos x="99" y="39"/>
                </a:cxn>
                <a:cxn ang="0">
                  <a:pos x="77" y="40"/>
                </a:cxn>
                <a:cxn ang="0">
                  <a:pos x="63" y="48"/>
                </a:cxn>
                <a:cxn ang="0">
                  <a:pos x="89" y="63"/>
                </a:cxn>
                <a:cxn ang="0">
                  <a:pos x="113" y="63"/>
                </a:cxn>
                <a:cxn ang="0">
                  <a:pos x="113" y="81"/>
                </a:cxn>
                <a:cxn ang="0">
                  <a:pos x="59" y="102"/>
                </a:cxn>
                <a:cxn ang="0">
                  <a:pos x="23" y="112"/>
                </a:cxn>
                <a:cxn ang="0">
                  <a:pos x="15" y="136"/>
                </a:cxn>
              </a:cxnLst>
              <a:rect l="0" t="0" r="r" b="b"/>
              <a:pathLst>
                <a:path w="113" h="136">
                  <a:moveTo>
                    <a:pt x="15" y="136"/>
                  </a:moveTo>
                  <a:lnTo>
                    <a:pt x="0" y="121"/>
                  </a:lnTo>
                  <a:lnTo>
                    <a:pt x="15" y="93"/>
                  </a:lnTo>
                  <a:lnTo>
                    <a:pt x="12" y="73"/>
                  </a:lnTo>
                  <a:lnTo>
                    <a:pt x="27" y="78"/>
                  </a:lnTo>
                  <a:lnTo>
                    <a:pt x="30" y="57"/>
                  </a:lnTo>
                  <a:lnTo>
                    <a:pt x="38" y="39"/>
                  </a:lnTo>
                  <a:lnTo>
                    <a:pt x="20" y="24"/>
                  </a:lnTo>
                  <a:lnTo>
                    <a:pt x="30" y="0"/>
                  </a:lnTo>
                  <a:lnTo>
                    <a:pt x="54" y="0"/>
                  </a:lnTo>
                  <a:lnTo>
                    <a:pt x="83" y="15"/>
                  </a:lnTo>
                  <a:lnTo>
                    <a:pt x="99" y="39"/>
                  </a:lnTo>
                  <a:lnTo>
                    <a:pt x="77" y="40"/>
                  </a:lnTo>
                  <a:lnTo>
                    <a:pt x="63" y="48"/>
                  </a:lnTo>
                  <a:lnTo>
                    <a:pt x="89" y="63"/>
                  </a:lnTo>
                  <a:lnTo>
                    <a:pt x="113" y="63"/>
                  </a:lnTo>
                  <a:lnTo>
                    <a:pt x="113" y="81"/>
                  </a:lnTo>
                  <a:lnTo>
                    <a:pt x="59" y="102"/>
                  </a:lnTo>
                  <a:lnTo>
                    <a:pt x="23" y="112"/>
                  </a:lnTo>
                  <a:lnTo>
                    <a:pt x="15" y="136"/>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5" name="Freeform 9">
              <a:extLst>
                <a:ext uri="{FF2B5EF4-FFF2-40B4-BE49-F238E27FC236}">
                  <a16:creationId xmlns:a16="http://schemas.microsoft.com/office/drawing/2014/main" id="{DA26EE97-8693-431D-ACF5-9DE15314C5B7}"/>
                </a:ext>
              </a:extLst>
            </p:cNvPr>
            <p:cNvSpPr>
              <a:spLocks/>
            </p:cNvSpPr>
            <p:nvPr/>
          </p:nvSpPr>
          <p:spPr bwMode="auto">
            <a:xfrm>
              <a:off x="9159240" y="1326103"/>
              <a:ext cx="614899" cy="765814"/>
            </a:xfrm>
            <a:custGeom>
              <a:avLst/>
              <a:gdLst/>
              <a:ahLst/>
              <a:cxnLst>
                <a:cxn ang="0">
                  <a:pos x="27" y="30"/>
                </a:cxn>
                <a:cxn ang="0">
                  <a:pos x="77" y="113"/>
                </a:cxn>
                <a:cxn ang="0">
                  <a:pos x="98" y="170"/>
                </a:cxn>
                <a:cxn ang="0">
                  <a:pos x="86" y="206"/>
                </a:cxn>
                <a:cxn ang="0">
                  <a:pos x="101" y="225"/>
                </a:cxn>
                <a:cxn ang="0">
                  <a:pos x="131" y="252"/>
                </a:cxn>
                <a:cxn ang="0">
                  <a:pos x="170" y="204"/>
                </a:cxn>
                <a:cxn ang="0">
                  <a:pos x="167" y="239"/>
                </a:cxn>
                <a:cxn ang="0">
                  <a:pos x="186" y="338"/>
                </a:cxn>
                <a:cxn ang="0">
                  <a:pos x="264" y="446"/>
                </a:cxn>
                <a:cxn ang="0">
                  <a:pos x="291" y="455"/>
                </a:cxn>
                <a:cxn ang="0">
                  <a:pos x="305" y="440"/>
                </a:cxn>
                <a:cxn ang="0">
                  <a:pos x="327" y="419"/>
                </a:cxn>
                <a:cxn ang="0">
                  <a:pos x="338" y="450"/>
                </a:cxn>
                <a:cxn ang="0">
                  <a:pos x="375" y="393"/>
                </a:cxn>
                <a:cxn ang="0">
                  <a:pos x="342" y="339"/>
                </a:cxn>
                <a:cxn ang="0">
                  <a:pos x="324" y="321"/>
                </a:cxn>
                <a:cxn ang="0">
                  <a:pos x="368" y="351"/>
                </a:cxn>
                <a:cxn ang="0">
                  <a:pos x="366" y="321"/>
                </a:cxn>
                <a:cxn ang="0">
                  <a:pos x="350" y="239"/>
                </a:cxn>
                <a:cxn ang="0">
                  <a:pos x="323" y="213"/>
                </a:cxn>
                <a:cxn ang="0">
                  <a:pos x="318" y="183"/>
                </a:cxn>
                <a:cxn ang="0">
                  <a:pos x="296" y="204"/>
                </a:cxn>
                <a:cxn ang="0">
                  <a:pos x="282" y="200"/>
                </a:cxn>
                <a:cxn ang="0">
                  <a:pos x="266" y="185"/>
                </a:cxn>
                <a:cxn ang="0">
                  <a:pos x="255" y="162"/>
                </a:cxn>
                <a:cxn ang="0">
                  <a:pos x="212" y="167"/>
                </a:cxn>
                <a:cxn ang="0">
                  <a:pos x="195" y="131"/>
                </a:cxn>
                <a:cxn ang="0">
                  <a:pos x="158" y="137"/>
                </a:cxn>
                <a:cxn ang="0">
                  <a:pos x="162" y="98"/>
                </a:cxn>
                <a:cxn ang="0">
                  <a:pos x="132" y="117"/>
                </a:cxn>
                <a:cxn ang="0">
                  <a:pos x="114" y="135"/>
                </a:cxn>
                <a:cxn ang="0">
                  <a:pos x="90" y="93"/>
                </a:cxn>
                <a:cxn ang="0">
                  <a:pos x="83" y="63"/>
                </a:cxn>
                <a:cxn ang="0">
                  <a:pos x="60" y="33"/>
                </a:cxn>
                <a:cxn ang="0">
                  <a:pos x="78" y="24"/>
                </a:cxn>
                <a:cxn ang="0">
                  <a:pos x="69" y="6"/>
                </a:cxn>
                <a:cxn ang="0">
                  <a:pos x="38" y="9"/>
                </a:cxn>
                <a:cxn ang="0">
                  <a:pos x="0" y="11"/>
                </a:cxn>
              </a:cxnLst>
              <a:rect l="0" t="0" r="r" b="b"/>
              <a:pathLst>
                <a:path w="383" h="477">
                  <a:moveTo>
                    <a:pt x="6" y="23"/>
                  </a:moveTo>
                  <a:lnTo>
                    <a:pt x="27" y="30"/>
                  </a:lnTo>
                  <a:lnTo>
                    <a:pt x="54" y="78"/>
                  </a:lnTo>
                  <a:lnTo>
                    <a:pt x="77" y="113"/>
                  </a:lnTo>
                  <a:lnTo>
                    <a:pt x="95" y="138"/>
                  </a:lnTo>
                  <a:lnTo>
                    <a:pt x="98" y="170"/>
                  </a:lnTo>
                  <a:lnTo>
                    <a:pt x="83" y="174"/>
                  </a:lnTo>
                  <a:lnTo>
                    <a:pt x="86" y="206"/>
                  </a:lnTo>
                  <a:lnTo>
                    <a:pt x="104" y="203"/>
                  </a:lnTo>
                  <a:lnTo>
                    <a:pt x="101" y="225"/>
                  </a:lnTo>
                  <a:lnTo>
                    <a:pt x="117" y="227"/>
                  </a:lnTo>
                  <a:lnTo>
                    <a:pt x="131" y="252"/>
                  </a:lnTo>
                  <a:lnTo>
                    <a:pt x="162" y="221"/>
                  </a:lnTo>
                  <a:lnTo>
                    <a:pt x="170" y="204"/>
                  </a:lnTo>
                  <a:lnTo>
                    <a:pt x="194" y="221"/>
                  </a:lnTo>
                  <a:lnTo>
                    <a:pt x="167" y="239"/>
                  </a:lnTo>
                  <a:lnTo>
                    <a:pt x="143" y="269"/>
                  </a:lnTo>
                  <a:lnTo>
                    <a:pt x="186" y="338"/>
                  </a:lnTo>
                  <a:lnTo>
                    <a:pt x="249" y="416"/>
                  </a:lnTo>
                  <a:lnTo>
                    <a:pt x="264" y="446"/>
                  </a:lnTo>
                  <a:lnTo>
                    <a:pt x="273" y="477"/>
                  </a:lnTo>
                  <a:lnTo>
                    <a:pt x="291" y="455"/>
                  </a:lnTo>
                  <a:lnTo>
                    <a:pt x="260" y="410"/>
                  </a:lnTo>
                  <a:lnTo>
                    <a:pt x="305" y="440"/>
                  </a:lnTo>
                  <a:lnTo>
                    <a:pt x="303" y="417"/>
                  </a:lnTo>
                  <a:lnTo>
                    <a:pt x="327" y="419"/>
                  </a:lnTo>
                  <a:lnTo>
                    <a:pt x="321" y="440"/>
                  </a:lnTo>
                  <a:lnTo>
                    <a:pt x="338" y="450"/>
                  </a:lnTo>
                  <a:lnTo>
                    <a:pt x="383" y="414"/>
                  </a:lnTo>
                  <a:lnTo>
                    <a:pt x="375" y="393"/>
                  </a:lnTo>
                  <a:lnTo>
                    <a:pt x="357" y="381"/>
                  </a:lnTo>
                  <a:lnTo>
                    <a:pt x="342" y="339"/>
                  </a:lnTo>
                  <a:lnTo>
                    <a:pt x="324" y="338"/>
                  </a:lnTo>
                  <a:lnTo>
                    <a:pt x="324" y="321"/>
                  </a:lnTo>
                  <a:lnTo>
                    <a:pt x="357" y="335"/>
                  </a:lnTo>
                  <a:lnTo>
                    <a:pt x="368" y="351"/>
                  </a:lnTo>
                  <a:lnTo>
                    <a:pt x="378" y="338"/>
                  </a:lnTo>
                  <a:lnTo>
                    <a:pt x="366" y="321"/>
                  </a:lnTo>
                  <a:lnTo>
                    <a:pt x="366" y="290"/>
                  </a:lnTo>
                  <a:lnTo>
                    <a:pt x="350" y="239"/>
                  </a:lnTo>
                  <a:lnTo>
                    <a:pt x="336" y="242"/>
                  </a:lnTo>
                  <a:lnTo>
                    <a:pt x="323" y="213"/>
                  </a:lnTo>
                  <a:lnTo>
                    <a:pt x="330" y="189"/>
                  </a:lnTo>
                  <a:lnTo>
                    <a:pt x="318" y="183"/>
                  </a:lnTo>
                  <a:lnTo>
                    <a:pt x="311" y="198"/>
                  </a:lnTo>
                  <a:lnTo>
                    <a:pt x="296" y="204"/>
                  </a:lnTo>
                  <a:lnTo>
                    <a:pt x="290" y="230"/>
                  </a:lnTo>
                  <a:lnTo>
                    <a:pt x="282" y="200"/>
                  </a:lnTo>
                  <a:lnTo>
                    <a:pt x="267" y="195"/>
                  </a:lnTo>
                  <a:lnTo>
                    <a:pt x="266" y="185"/>
                  </a:lnTo>
                  <a:lnTo>
                    <a:pt x="291" y="173"/>
                  </a:lnTo>
                  <a:lnTo>
                    <a:pt x="255" y="162"/>
                  </a:lnTo>
                  <a:lnTo>
                    <a:pt x="239" y="146"/>
                  </a:lnTo>
                  <a:lnTo>
                    <a:pt x="212" y="167"/>
                  </a:lnTo>
                  <a:lnTo>
                    <a:pt x="210" y="143"/>
                  </a:lnTo>
                  <a:lnTo>
                    <a:pt x="195" y="131"/>
                  </a:lnTo>
                  <a:lnTo>
                    <a:pt x="174" y="143"/>
                  </a:lnTo>
                  <a:lnTo>
                    <a:pt x="158" y="137"/>
                  </a:lnTo>
                  <a:lnTo>
                    <a:pt x="152" y="122"/>
                  </a:lnTo>
                  <a:lnTo>
                    <a:pt x="162" y="98"/>
                  </a:lnTo>
                  <a:lnTo>
                    <a:pt x="140" y="96"/>
                  </a:lnTo>
                  <a:lnTo>
                    <a:pt x="132" y="117"/>
                  </a:lnTo>
                  <a:lnTo>
                    <a:pt x="132" y="137"/>
                  </a:lnTo>
                  <a:lnTo>
                    <a:pt x="114" y="135"/>
                  </a:lnTo>
                  <a:lnTo>
                    <a:pt x="116" y="111"/>
                  </a:lnTo>
                  <a:lnTo>
                    <a:pt x="90" y="93"/>
                  </a:lnTo>
                  <a:lnTo>
                    <a:pt x="102" y="81"/>
                  </a:lnTo>
                  <a:lnTo>
                    <a:pt x="83" y="63"/>
                  </a:lnTo>
                  <a:lnTo>
                    <a:pt x="75" y="44"/>
                  </a:lnTo>
                  <a:lnTo>
                    <a:pt x="60" y="33"/>
                  </a:lnTo>
                  <a:lnTo>
                    <a:pt x="59" y="24"/>
                  </a:lnTo>
                  <a:lnTo>
                    <a:pt x="78" y="24"/>
                  </a:lnTo>
                  <a:lnTo>
                    <a:pt x="77" y="0"/>
                  </a:lnTo>
                  <a:lnTo>
                    <a:pt x="69" y="6"/>
                  </a:lnTo>
                  <a:lnTo>
                    <a:pt x="50" y="2"/>
                  </a:lnTo>
                  <a:lnTo>
                    <a:pt x="38" y="9"/>
                  </a:lnTo>
                  <a:lnTo>
                    <a:pt x="12" y="6"/>
                  </a:lnTo>
                  <a:lnTo>
                    <a:pt x="0" y="11"/>
                  </a:lnTo>
                  <a:lnTo>
                    <a:pt x="6" y="23"/>
                  </a:lnTo>
                  <a:close/>
                </a:path>
              </a:pathLst>
            </a:custGeom>
            <a:solidFill>
              <a:srgbClr val="00B050"/>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6" name="Freeform 11">
              <a:extLst>
                <a:ext uri="{FF2B5EF4-FFF2-40B4-BE49-F238E27FC236}">
                  <a16:creationId xmlns:a16="http://schemas.microsoft.com/office/drawing/2014/main" id="{67F385B3-08AE-4FD6-ACD9-D3FC81AC266B}"/>
                </a:ext>
              </a:extLst>
            </p:cNvPr>
            <p:cNvSpPr>
              <a:spLocks/>
            </p:cNvSpPr>
            <p:nvPr/>
          </p:nvSpPr>
          <p:spPr bwMode="auto">
            <a:xfrm>
              <a:off x="9737216" y="2124025"/>
              <a:ext cx="573156" cy="1078883"/>
            </a:xfrm>
            <a:custGeom>
              <a:avLst/>
              <a:gdLst/>
              <a:ahLst/>
              <a:cxnLst>
                <a:cxn ang="0">
                  <a:pos x="150" y="1055"/>
                </a:cxn>
                <a:cxn ang="0">
                  <a:pos x="240" y="1505"/>
                </a:cxn>
                <a:cxn ang="0">
                  <a:pos x="165" y="1605"/>
                </a:cxn>
                <a:cxn ang="0">
                  <a:pos x="295" y="1746"/>
                </a:cxn>
                <a:cxn ang="0">
                  <a:pos x="310" y="1911"/>
                </a:cxn>
                <a:cxn ang="0">
                  <a:pos x="130" y="1941"/>
                </a:cxn>
                <a:cxn ang="0">
                  <a:pos x="15" y="2301"/>
                </a:cxn>
                <a:cxn ang="0">
                  <a:pos x="205" y="2674"/>
                </a:cxn>
                <a:cxn ang="0">
                  <a:pos x="414" y="2524"/>
                </a:cxn>
                <a:cxn ang="0">
                  <a:pos x="805" y="2389"/>
                </a:cxn>
                <a:cxn ang="0">
                  <a:pos x="991" y="2514"/>
                </a:cxn>
                <a:cxn ang="0">
                  <a:pos x="900" y="2811"/>
                </a:cxn>
                <a:cxn ang="0">
                  <a:pos x="960" y="2976"/>
                </a:cxn>
                <a:cxn ang="0">
                  <a:pos x="910" y="3361"/>
                </a:cxn>
                <a:cxn ang="0">
                  <a:pos x="1360" y="3156"/>
                </a:cxn>
                <a:cxn ang="0">
                  <a:pos x="1555" y="2881"/>
                </a:cxn>
                <a:cxn ang="0">
                  <a:pos x="1750" y="2541"/>
                </a:cxn>
                <a:cxn ang="0">
                  <a:pos x="1590" y="2106"/>
                </a:cxn>
                <a:cxn ang="0">
                  <a:pos x="1390" y="1836"/>
                </a:cxn>
                <a:cxn ang="0">
                  <a:pos x="1180" y="1355"/>
                </a:cxn>
                <a:cxn ang="0">
                  <a:pos x="1315" y="1085"/>
                </a:cxn>
                <a:cxn ang="0">
                  <a:pos x="1240" y="900"/>
                </a:cxn>
                <a:cxn ang="0">
                  <a:pos x="1260" y="525"/>
                </a:cxn>
                <a:cxn ang="0">
                  <a:pos x="1075" y="485"/>
                </a:cxn>
                <a:cxn ang="0">
                  <a:pos x="1215" y="320"/>
                </a:cxn>
                <a:cxn ang="0">
                  <a:pos x="745" y="0"/>
                </a:cxn>
                <a:cxn ang="0">
                  <a:pos x="805" y="470"/>
                </a:cxn>
                <a:cxn ang="0">
                  <a:pos x="870" y="780"/>
                </a:cxn>
                <a:cxn ang="0">
                  <a:pos x="745" y="870"/>
                </a:cxn>
                <a:cxn ang="0">
                  <a:pos x="453" y="799"/>
                </a:cxn>
                <a:cxn ang="0">
                  <a:pos x="210" y="829"/>
                </a:cxn>
                <a:cxn ang="0">
                  <a:pos x="75" y="695"/>
                </a:cxn>
              </a:cxnLst>
              <a:rect l="0" t="0" r="r" b="b"/>
              <a:pathLst>
                <a:path w="1785" h="3361">
                  <a:moveTo>
                    <a:pt x="0" y="725"/>
                  </a:moveTo>
                  <a:lnTo>
                    <a:pt x="150" y="1055"/>
                  </a:lnTo>
                  <a:lnTo>
                    <a:pt x="190" y="1250"/>
                  </a:lnTo>
                  <a:lnTo>
                    <a:pt x="240" y="1505"/>
                  </a:lnTo>
                  <a:lnTo>
                    <a:pt x="355" y="1530"/>
                  </a:lnTo>
                  <a:lnTo>
                    <a:pt x="165" y="1605"/>
                  </a:lnTo>
                  <a:lnTo>
                    <a:pt x="175" y="1761"/>
                  </a:lnTo>
                  <a:lnTo>
                    <a:pt x="295" y="1746"/>
                  </a:lnTo>
                  <a:lnTo>
                    <a:pt x="160" y="1861"/>
                  </a:lnTo>
                  <a:lnTo>
                    <a:pt x="310" y="1911"/>
                  </a:lnTo>
                  <a:lnTo>
                    <a:pt x="280" y="1951"/>
                  </a:lnTo>
                  <a:lnTo>
                    <a:pt x="130" y="1941"/>
                  </a:lnTo>
                  <a:lnTo>
                    <a:pt x="105" y="2151"/>
                  </a:lnTo>
                  <a:lnTo>
                    <a:pt x="15" y="2301"/>
                  </a:lnTo>
                  <a:lnTo>
                    <a:pt x="22" y="2626"/>
                  </a:lnTo>
                  <a:lnTo>
                    <a:pt x="205" y="2674"/>
                  </a:lnTo>
                  <a:lnTo>
                    <a:pt x="345" y="2659"/>
                  </a:lnTo>
                  <a:lnTo>
                    <a:pt x="414" y="2524"/>
                  </a:lnTo>
                  <a:lnTo>
                    <a:pt x="670" y="2481"/>
                  </a:lnTo>
                  <a:lnTo>
                    <a:pt x="805" y="2389"/>
                  </a:lnTo>
                  <a:lnTo>
                    <a:pt x="939" y="2389"/>
                  </a:lnTo>
                  <a:lnTo>
                    <a:pt x="991" y="2514"/>
                  </a:lnTo>
                  <a:lnTo>
                    <a:pt x="895" y="2601"/>
                  </a:lnTo>
                  <a:lnTo>
                    <a:pt x="900" y="2811"/>
                  </a:lnTo>
                  <a:lnTo>
                    <a:pt x="900" y="2941"/>
                  </a:lnTo>
                  <a:lnTo>
                    <a:pt x="960" y="2976"/>
                  </a:lnTo>
                  <a:lnTo>
                    <a:pt x="925" y="3141"/>
                  </a:lnTo>
                  <a:lnTo>
                    <a:pt x="910" y="3361"/>
                  </a:lnTo>
                  <a:lnTo>
                    <a:pt x="1060" y="3351"/>
                  </a:lnTo>
                  <a:lnTo>
                    <a:pt x="1360" y="3156"/>
                  </a:lnTo>
                  <a:lnTo>
                    <a:pt x="1588" y="2991"/>
                  </a:lnTo>
                  <a:lnTo>
                    <a:pt x="1555" y="2881"/>
                  </a:lnTo>
                  <a:lnTo>
                    <a:pt x="1615" y="2706"/>
                  </a:lnTo>
                  <a:lnTo>
                    <a:pt x="1750" y="2541"/>
                  </a:lnTo>
                  <a:lnTo>
                    <a:pt x="1785" y="2311"/>
                  </a:lnTo>
                  <a:lnTo>
                    <a:pt x="1590" y="2106"/>
                  </a:lnTo>
                  <a:lnTo>
                    <a:pt x="1435" y="2031"/>
                  </a:lnTo>
                  <a:lnTo>
                    <a:pt x="1390" y="1836"/>
                  </a:lnTo>
                  <a:lnTo>
                    <a:pt x="1290" y="1550"/>
                  </a:lnTo>
                  <a:lnTo>
                    <a:pt x="1180" y="1355"/>
                  </a:lnTo>
                  <a:lnTo>
                    <a:pt x="1195" y="1215"/>
                  </a:lnTo>
                  <a:lnTo>
                    <a:pt x="1315" y="1085"/>
                  </a:lnTo>
                  <a:lnTo>
                    <a:pt x="1315" y="965"/>
                  </a:lnTo>
                  <a:lnTo>
                    <a:pt x="1240" y="900"/>
                  </a:lnTo>
                  <a:lnTo>
                    <a:pt x="1230" y="690"/>
                  </a:lnTo>
                  <a:lnTo>
                    <a:pt x="1260" y="525"/>
                  </a:lnTo>
                  <a:lnTo>
                    <a:pt x="1170" y="450"/>
                  </a:lnTo>
                  <a:lnTo>
                    <a:pt x="1075" y="485"/>
                  </a:lnTo>
                  <a:lnTo>
                    <a:pt x="1065" y="465"/>
                  </a:lnTo>
                  <a:lnTo>
                    <a:pt x="1215" y="320"/>
                  </a:lnTo>
                  <a:lnTo>
                    <a:pt x="915" y="65"/>
                  </a:lnTo>
                  <a:lnTo>
                    <a:pt x="745" y="0"/>
                  </a:lnTo>
                  <a:lnTo>
                    <a:pt x="810" y="285"/>
                  </a:lnTo>
                  <a:lnTo>
                    <a:pt x="805" y="470"/>
                  </a:lnTo>
                  <a:lnTo>
                    <a:pt x="885" y="570"/>
                  </a:lnTo>
                  <a:lnTo>
                    <a:pt x="870" y="780"/>
                  </a:lnTo>
                  <a:lnTo>
                    <a:pt x="945" y="885"/>
                  </a:lnTo>
                  <a:lnTo>
                    <a:pt x="745" y="870"/>
                  </a:lnTo>
                  <a:lnTo>
                    <a:pt x="693" y="739"/>
                  </a:lnTo>
                  <a:lnTo>
                    <a:pt x="453" y="799"/>
                  </a:lnTo>
                  <a:lnTo>
                    <a:pt x="195" y="904"/>
                  </a:lnTo>
                  <a:lnTo>
                    <a:pt x="210" y="829"/>
                  </a:lnTo>
                  <a:lnTo>
                    <a:pt x="142" y="798"/>
                  </a:lnTo>
                  <a:lnTo>
                    <a:pt x="75" y="695"/>
                  </a:lnTo>
                  <a:lnTo>
                    <a:pt x="0" y="725"/>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405" tIns="45703" rIns="91405" bIns="4570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7" name="Freeform 12">
              <a:extLst>
                <a:ext uri="{FF2B5EF4-FFF2-40B4-BE49-F238E27FC236}">
                  <a16:creationId xmlns:a16="http://schemas.microsoft.com/office/drawing/2014/main" id="{61067540-C46A-4F59-A0F0-3322B5C07B2A}"/>
                </a:ext>
              </a:extLst>
            </p:cNvPr>
            <p:cNvSpPr>
              <a:spLocks/>
            </p:cNvSpPr>
            <p:nvPr/>
          </p:nvSpPr>
          <p:spPr bwMode="auto">
            <a:xfrm>
              <a:off x="10116107" y="2498102"/>
              <a:ext cx="674302" cy="589211"/>
            </a:xfrm>
            <a:custGeom>
              <a:avLst/>
              <a:gdLst/>
              <a:ahLst/>
              <a:cxnLst>
                <a:cxn ang="0">
                  <a:pos x="2056" y="246"/>
                </a:cxn>
                <a:cxn ang="0">
                  <a:pos x="2101" y="487"/>
                </a:cxn>
                <a:cxn ang="0">
                  <a:pos x="1911" y="850"/>
                </a:cxn>
                <a:cxn ang="0">
                  <a:pos x="1785" y="771"/>
                </a:cxn>
                <a:cxn ang="0">
                  <a:pos x="1371" y="1210"/>
                </a:cxn>
                <a:cxn ang="0">
                  <a:pos x="1180" y="1444"/>
                </a:cxn>
                <a:cxn ang="0">
                  <a:pos x="1042" y="1527"/>
                </a:cxn>
                <a:cxn ang="0">
                  <a:pos x="931" y="1481"/>
                </a:cxn>
                <a:cxn ang="0">
                  <a:pos x="846" y="1521"/>
                </a:cxn>
                <a:cxn ang="0">
                  <a:pos x="796" y="1691"/>
                </a:cxn>
                <a:cxn ang="0">
                  <a:pos x="696" y="1721"/>
                </a:cxn>
                <a:cxn ang="0">
                  <a:pos x="676" y="1611"/>
                </a:cxn>
                <a:cxn ang="0">
                  <a:pos x="561" y="1631"/>
                </a:cxn>
                <a:cxn ang="0">
                  <a:pos x="546" y="1746"/>
                </a:cxn>
                <a:cxn ang="0">
                  <a:pos x="556" y="1836"/>
                </a:cxn>
                <a:cxn ang="0">
                  <a:pos x="411" y="1826"/>
                </a:cxn>
                <a:cxn ang="0">
                  <a:pos x="376" y="1721"/>
                </a:cxn>
                <a:cxn ang="0">
                  <a:pos x="433" y="1545"/>
                </a:cxn>
                <a:cxn ang="0">
                  <a:pos x="568" y="1384"/>
                </a:cxn>
                <a:cxn ang="0">
                  <a:pos x="606" y="1147"/>
                </a:cxn>
                <a:cxn ang="0">
                  <a:pos x="411" y="941"/>
                </a:cxn>
                <a:cxn ang="0">
                  <a:pos x="256" y="866"/>
                </a:cxn>
                <a:cxn ang="0">
                  <a:pos x="213" y="676"/>
                </a:cxn>
                <a:cxn ang="0">
                  <a:pos x="111" y="387"/>
                </a:cxn>
                <a:cxn ang="0">
                  <a:pos x="0" y="193"/>
                </a:cxn>
                <a:cxn ang="0">
                  <a:pos x="15" y="54"/>
                </a:cxn>
                <a:cxn ang="0">
                  <a:pos x="66" y="0"/>
                </a:cxn>
                <a:cxn ang="0">
                  <a:pos x="216" y="216"/>
                </a:cxn>
                <a:cxn ang="0">
                  <a:pos x="381" y="261"/>
                </a:cxn>
                <a:cxn ang="0">
                  <a:pos x="571" y="366"/>
                </a:cxn>
                <a:cxn ang="0">
                  <a:pos x="1141" y="621"/>
                </a:cxn>
                <a:cxn ang="0">
                  <a:pos x="1176" y="696"/>
                </a:cxn>
                <a:cxn ang="0">
                  <a:pos x="1291" y="666"/>
                </a:cxn>
                <a:cxn ang="0">
                  <a:pos x="1476" y="671"/>
                </a:cxn>
                <a:cxn ang="0">
                  <a:pos x="1681" y="386"/>
                </a:cxn>
                <a:cxn ang="0">
                  <a:pos x="1896" y="306"/>
                </a:cxn>
                <a:cxn ang="0">
                  <a:pos x="1996" y="206"/>
                </a:cxn>
                <a:cxn ang="0">
                  <a:pos x="2056" y="246"/>
                </a:cxn>
              </a:cxnLst>
              <a:rect l="0" t="0" r="r" b="b"/>
              <a:pathLst>
                <a:path w="2101" h="1836">
                  <a:moveTo>
                    <a:pt x="2056" y="246"/>
                  </a:moveTo>
                  <a:lnTo>
                    <a:pt x="2101" y="487"/>
                  </a:lnTo>
                  <a:lnTo>
                    <a:pt x="1911" y="850"/>
                  </a:lnTo>
                  <a:lnTo>
                    <a:pt x="1785" y="771"/>
                  </a:lnTo>
                  <a:lnTo>
                    <a:pt x="1371" y="1210"/>
                  </a:lnTo>
                  <a:lnTo>
                    <a:pt x="1180" y="1444"/>
                  </a:lnTo>
                  <a:lnTo>
                    <a:pt x="1042" y="1527"/>
                  </a:lnTo>
                  <a:lnTo>
                    <a:pt x="931" y="1481"/>
                  </a:lnTo>
                  <a:lnTo>
                    <a:pt x="846" y="1521"/>
                  </a:lnTo>
                  <a:lnTo>
                    <a:pt x="796" y="1691"/>
                  </a:lnTo>
                  <a:lnTo>
                    <a:pt x="696" y="1721"/>
                  </a:lnTo>
                  <a:lnTo>
                    <a:pt x="676" y="1611"/>
                  </a:lnTo>
                  <a:lnTo>
                    <a:pt x="561" y="1631"/>
                  </a:lnTo>
                  <a:lnTo>
                    <a:pt x="546" y="1746"/>
                  </a:lnTo>
                  <a:lnTo>
                    <a:pt x="556" y="1836"/>
                  </a:lnTo>
                  <a:lnTo>
                    <a:pt x="411" y="1826"/>
                  </a:lnTo>
                  <a:lnTo>
                    <a:pt x="376" y="1721"/>
                  </a:lnTo>
                  <a:lnTo>
                    <a:pt x="433" y="1545"/>
                  </a:lnTo>
                  <a:lnTo>
                    <a:pt x="568" y="1384"/>
                  </a:lnTo>
                  <a:lnTo>
                    <a:pt x="606" y="1147"/>
                  </a:lnTo>
                  <a:lnTo>
                    <a:pt x="411" y="941"/>
                  </a:lnTo>
                  <a:lnTo>
                    <a:pt x="256" y="866"/>
                  </a:lnTo>
                  <a:lnTo>
                    <a:pt x="213" y="676"/>
                  </a:lnTo>
                  <a:lnTo>
                    <a:pt x="111" y="387"/>
                  </a:lnTo>
                  <a:lnTo>
                    <a:pt x="0" y="193"/>
                  </a:lnTo>
                  <a:lnTo>
                    <a:pt x="15" y="54"/>
                  </a:lnTo>
                  <a:lnTo>
                    <a:pt x="66" y="0"/>
                  </a:lnTo>
                  <a:lnTo>
                    <a:pt x="216" y="216"/>
                  </a:lnTo>
                  <a:lnTo>
                    <a:pt x="381" y="261"/>
                  </a:lnTo>
                  <a:lnTo>
                    <a:pt x="571" y="366"/>
                  </a:lnTo>
                  <a:lnTo>
                    <a:pt x="1141" y="621"/>
                  </a:lnTo>
                  <a:lnTo>
                    <a:pt x="1176" y="696"/>
                  </a:lnTo>
                  <a:lnTo>
                    <a:pt x="1291" y="666"/>
                  </a:lnTo>
                  <a:lnTo>
                    <a:pt x="1476" y="671"/>
                  </a:lnTo>
                  <a:lnTo>
                    <a:pt x="1681" y="386"/>
                  </a:lnTo>
                  <a:lnTo>
                    <a:pt x="1896" y="306"/>
                  </a:lnTo>
                  <a:lnTo>
                    <a:pt x="1996" y="206"/>
                  </a:lnTo>
                  <a:lnTo>
                    <a:pt x="2056" y="246"/>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8" name="Freeform 13">
              <a:extLst>
                <a:ext uri="{FF2B5EF4-FFF2-40B4-BE49-F238E27FC236}">
                  <a16:creationId xmlns:a16="http://schemas.microsoft.com/office/drawing/2014/main" id="{9729DD54-83F0-44AC-81A9-2CBCE85FFFC8}"/>
                </a:ext>
              </a:extLst>
            </p:cNvPr>
            <p:cNvSpPr>
              <a:spLocks/>
            </p:cNvSpPr>
            <p:nvPr/>
          </p:nvSpPr>
          <p:spPr bwMode="auto">
            <a:xfrm>
              <a:off x="9766112" y="2891446"/>
              <a:ext cx="499304" cy="870171"/>
            </a:xfrm>
            <a:custGeom>
              <a:avLst/>
              <a:gdLst/>
              <a:ahLst/>
              <a:cxnLst>
                <a:cxn ang="0">
                  <a:pos x="339" y="2596"/>
                </a:cxn>
                <a:cxn ang="0">
                  <a:pos x="429" y="2641"/>
                </a:cxn>
                <a:cxn ang="0">
                  <a:pos x="669" y="2641"/>
                </a:cxn>
                <a:cxn ang="0">
                  <a:pos x="884" y="2642"/>
                </a:cxn>
                <a:cxn ang="0">
                  <a:pos x="998" y="2711"/>
                </a:cxn>
                <a:cxn ang="0">
                  <a:pos x="1136" y="2621"/>
                </a:cxn>
                <a:cxn ang="0">
                  <a:pos x="1391" y="2656"/>
                </a:cxn>
                <a:cxn ang="0">
                  <a:pos x="1514" y="2491"/>
                </a:cxn>
                <a:cxn ang="0">
                  <a:pos x="1554" y="2371"/>
                </a:cxn>
                <a:cxn ang="0">
                  <a:pos x="1469" y="2221"/>
                </a:cxn>
                <a:cxn ang="0">
                  <a:pos x="1509" y="1991"/>
                </a:cxn>
                <a:cxn ang="0">
                  <a:pos x="1304" y="1771"/>
                </a:cxn>
                <a:cxn ang="0">
                  <a:pos x="1344" y="1481"/>
                </a:cxn>
                <a:cxn ang="0">
                  <a:pos x="1329" y="1202"/>
                </a:cxn>
                <a:cxn ang="0">
                  <a:pos x="1269" y="765"/>
                </a:cxn>
                <a:cxn ang="0">
                  <a:pos x="971" y="961"/>
                </a:cxn>
                <a:cxn ang="0">
                  <a:pos x="819" y="970"/>
                </a:cxn>
                <a:cxn ang="0">
                  <a:pos x="833" y="758"/>
                </a:cxn>
                <a:cxn ang="0">
                  <a:pos x="870" y="587"/>
                </a:cxn>
                <a:cxn ang="0">
                  <a:pos x="809" y="551"/>
                </a:cxn>
                <a:cxn ang="0">
                  <a:pos x="807" y="389"/>
                </a:cxn>
                <a:cxn ang="0">
                  <a:pos x="804" y="214"/>
                </a:cxn>
                <a:cxn ang="0">
                  <a:pos x="899" y="124"/>
                </a:cxn>
                <a:cxn ang="0">
                  <a:pos x="849" y="0"/>
                </a:cxn>
                <a:cxn ang="0">
                  <a:pos x="714" y="0"/>
                </a:cxn>
                <a:cxn ang="0">
                  <a:pos x="579" y="90"/>
                </a:cxn>
                <a:cxn ang="0">
                  <a:pos x="324" y="135"/>
                </a:cxn>
                <a:cxn ang="0">
                  <a:pos x="254" y="270"/>
                </a:cxn>
                <a:cxn ang="0">
                  <a:pos x="114" y="285"/>
                </a:cxn>
                <a:cxn ang="0">
                  <a:pos x="135" y="505"/>
                </a:cxn>
                <a:cxn ang="0">
                  <a:pos x="0" y="748"/>
                </a:cxn>
                <a:cxn ang="0">
                  <a:pos x="39" y="871"/>
                </a:cxn>
                <a:cxn ang="0">
                  <a:pos x="149" y="970"/>
                </a:cxn>
                <a:cxn ang="0">
                  <a:pos x="191" y="1133"/>
                </a:cxn>
                <a:cxn ang="0">
                  <a:pos x="233" y="1333"/>
                </a:cxn>
                <a:cxn ang="0">
                  <a:pos x="165" y="1466"/>
                </a:cxn>
                <a:cxn ang="0">
                  <a:pos x="59" y="1576"/>
                </a:cxn>
                <a:cxn ang="0">
                  <a:pos x="224" y="1646"/>
                </a:cxn>
                <a:cxn ang="0">
                  <a:pos x="354" y="1886"/>
                </a:cxn>
                <a:cxn ang="0">
                  <a:pos x="444" y="2141"/>
                </a:cxn>
                <a:cxn ang="0">
                  <a:pos x="339" y="2596"/>
                </a:cxn>
              </a:cxnLst>
              <a:rect l="0" t="0" r="r" b="b"/>
              <a:pathLst>
                <a:path w="1554" h="2711">
                  <a:moveTo>
                    <a:pt x="339" y="2596"/>
                  </a:moveTo>
                  <a:lnTo>
                    <a:pt x="429" y="2641"/>
                  </a:lnTo>
                  <a:lnTo>
                    <a:pt x="669" y="2641"/>
                  </a:lnTo>
                  <a:lnTo>
                    <a:pt x="884" y="2642"/>
                  </a:lnTo>
                  <a:lnTo>
                    <a:pt x="998" y="2711"/>
                  </a:lnTo>
                  <a:lnTo>
                    <a:pt x="1136" y="2621"/>
                  </a:lnTo>
                  <a:lnTo>
                    <a:pt x="1391" y="2656"/>
                  </a:lnTo>
                  <a:lnTo>
                    <a:pt x="1514" y="2491"/>
                  </a:lnTo>
                  <a:lnTo>
                    <a:pt x="1554" y="2371"/>
                  </a:lnTo>
                  <a:lnTo>
                    <a:pt x="1469" y="2221"/>
                  </a:lnTo>
                  <a:lnTo>
                    <a:pt x="1509" y="1991"/>
                  </a:lnTo>
                  <a:lnTo>
                    <a:pt x="1304" y="1771"/>
                  </a:lnTo>
                  <a:lnTo>
                    <a:pt x="1344" y="1481"/>
                  </a:lnTo>
                  <a:lnTo>
                    <a:pt x="1329" y="1202"/>
                  </a:lnTo>
                  <a:lnTo>
                    <a:pt x="1269" y="765"/>
                  </a:lnTo>
                  <a:lnTo>
                    <a:pt x="971" y="961"/>
                  </a:lnTo>
                  <a:lnTo>
                    <a:pt x="819" y="970"/>
                  </a:lnTo>
                  <a:lnTo>
                    <a:pt x="833" y="758"/>
                  </a:lnTo>
                  <a:lnTo>
                    <a:pt x="870" y="587"/>
                  </a:lnTo>
                  <a:lnTo>
                    <a:pt x="809" y="551"/>
                  </a:lnTo>
                  <a:lnTo>
                    <a:pt x="807" y="389"/>
                  </a:lnTo>
                  <a:lnTo>
                    <a:pt x="804" y="214"/>
                  </a:lnTo>
                  <a:lnTo>
                    <a:pt x="899" y="124"/>
                  </a:lnTo>
                  <a:lnTo>
                    <a:pt x="849" y="0"/>
                  </a:lnTo>
                  <a:lnTo>
                    <a:pt x="714" y="0"/>
                  </a:lnTo>
                  <a:lnTo>
                    <a:pt x="579" y="90"/>
                  </a:lnTo>
                  <a:lnTo>
                    <a:pt x="324" y="135"/>
                  </a:lnTo>
                  <a:lnTo>
                    <a:pt x="254" y="270"/>
                  </a:lnTo>
                  <a:lnTo>
                    <a:pt x="114" y="285"/>
                  </a:lnTo>
                  <a:lnTo>
                    <a:pt x="135" y="505"/>
                  </a:lnTo>
                  <a:lnTo>
                    <a:pt x="0" y="748"/>
                  </a:lnTo>
                  <a:lnTo>
                    <a:pt x="39" y="871"/>
                  </a:lnTo>
                  <a:lnTo>
                    <a:pt x="149" y="970"/>
                  </a:lnTo>
                  <a:lnTo>
                    <a:pt x="191" y="1133"/>
                  </a:lnTo>
                  <a:lnTo>
                    <a:pt x="233" y="1333"/>
                  </a:lnTo>
                  <a:lnTo>
                    <a:pt x="165" y="1466"/>
                  </a:lnTo>
                  <a:lnTo>
                    <a:pt x="59" y="1576"/>
                  </a:lnTo>
                  <a:lnTo>
                    <a:pt x="224" y="1646"/>
                  </a:lnTo>
                  <a:lnTo>
                    <a:pt x="354" y="1886"/>
                  </a:lnTo>
                  <a:lnTo>
                    <a:pt x="444" y="2141"/>
                  </a:lnTo>
                  <a:lnTo>
                    <a:pt x="339" y="2596"/>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9" name="Freeform 14">
              <a:extLst>
                <a:ext uri="{FF2B5EF4-FFF2-40B4-BE49-F238E27FC236}">
                  <a16:creationId xmlns:a16="http://schemas.microsoft.com/office/drawing/2014/main" id="{D67F62F1-AD55-4468-AFC8-4813B8BEC7FD}"/>
                </a:ext>
              </a:extLst>
            </p:cNvPr>
            <p:cNvSpPr>
              <a:spLocks/>
            </p:cNvSpPr>
            <p:nvPr/>
          </p:nvSpPr>
          <p:spPr bwMode="auto">
            <a:xfrm>
              <a:off x="9475519" y="2966903"/>
              <a:ext cx="366050" cy="430269"/>
            </a:xfrm>
            <a:custGeom>
              <a:avLst/>
              <a:gdLst/>
              <a:ahLst/>
              <a:cxnLst>
                <a:cxn ang="0">
                  <a:pos x="0" y="118"/>
                </a:cxn>
                <a:cxn ang="0">
                  <a:pos x="9" y="179"/>
                </a:cxn>
                <a:cxn ang="0">
                  <a:pos x="45" y="189"/>
                </a:cxn>
                <a:cxn ang="0">
                  <a:pos x="94" y="213"/>
                </a:cxn>
                <a:cxn ang="0">
                  <a:pos x="145" y="264"/>
                </a:cxn>
                <a:cxn ang="0">
                  <a:pos x="193" y="268"/>
                </a:cxn>
                <a:cxn ang="0">
                  <a:pos x="214" y="246"/>
                </a:cxn>
                <a:cxn ang="0">
                  <a:pos x="228" y="219"/>
                </a:cxn>
                <a:cxn ang="0">
                  <a:pos x="219" y="178"/>
                </a:cxn>
                <a:cxn ang="0">
                  <a:pos x="211" y="147"/>
                </a:cxn>
                <a:cxn ang="0">
                  <a:pos x="189" y="127"/>
                </a:cxn>
                <a:cxn ang="0">
                  <a:pos x="181" y="103"/>
                </a:cxn>
                <a:cxn ang="0">
                  <a:pos x="208" y="55"/>
                </a:cxn>
                <a:cxn ang="0">
                  <a:pos x="204" y="10"/>
                </a:cxn>
                <a:cxn ang="0">
                  <a:pos x="168" y="0"/>
                </a:cxn>
                <a:cxn ang="0">
                  <a:pos x="141" y="37"/>
                </a:cxn>
                <a:cxn ang="0">
                  <a:pos x="117" y="55"/>
                </a:cxn>
                <a:cxn ang="0">
                  <a:pos x="67" y="64"/>
                </a:cxn>
                <a:cxn ang="0">
                  <a:pos x="33" y="87"/>
                </a:cxn>
                <a:cxn ang="0">
                  <a:pos x="0" y="118"/>
                </a:cxn>
              </a:cxnLst>
              <a:rect l="0" t="0" r="r" b="b"/>
              <a:pathLst>
                <a:path w="228" h="268">
                  <a:moveTo>
                    <a:pt x="0" y="118"/>
                  </a:moveTo>
                  <a:lnTo>
                    <a:pt x="9" y="179"/>
                  </a:lnTo>
                  <a:lnTo>
                    <a:pt x="45" y="189"/>
                  </a:lnTo>
                  <a:lnTo>
                    <a:pt x="94" y="213"/>
                  </a:lnTo>
                  <a:lnTo>
                    <a:pt x="145" y="264"/>
                  </a:lnTo>
                  <a:lnTo>
                    <a:pt x="193" y="268"/>
                  </a:lnTo>
                  <a:lnTo>
                    <a:pt x="214" y="246"/>
                  </a:lnTo>
                  <a:lnTo>
                    <a:pt x="228" y="219"/>
                  </a:lnTo>
                  <a:lnTo>
                    <a:pt x="219" y="178"/>
                  </a:lnTo>
                  <a:lnTo>
                    <a:pt x="211" y="147"/>
                  </a:lnTo>
                  <a:lnTo>
                    <a:pt x="189" y="127"/>
                  </a:lnTo>
                  <a:lnTo>
                    <a:pt x="181" y="103"/>
                  </a:lnTo>
                  <a:lnTo>
                    <a:pt x="208" y="55"/>
                  </a:lnTo>
                  <a:lnTo>
                    <a:pt x="204" y="10"/>
                  </a:lnTo>
                  <a:lnTo>
                    <a:pt x="168" y="0"/>
                  </a:lnTo>
                  <a:lnTo>
                    <a:pt x="141" y="37"/>
                  </a:lnTo>
                  <a:lnTo>
                    <a:pt x="117" y="55"/>
                  </a:lnTo>
                  <a:lnTo>
                    <a:pt x="67" y="64"/>
                  </a:lnTo>
                  <a:lnTo>
                    <a:pt x="33" y="87"/>
                  </a:lnTo>
                  <a:lnTo>
                    <a:pt x="0" y="118"/>
                  </a:lnTo>
                  <a:close/>
                </a:path>
              </a:pathLst>
            </a:custGeom>
            <a:solidFill>
              <a:srgbClr val="00B050"/>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0" name="Freeform 15">
              <a:extLst>
                <a:ext uri="{FF2B5EF4-FFF2-40B4-BE49-F238E27FC236}">
                  <a16:creationId xmlns:a16="http://schemas.microsoft.com/office/drawing/2014/main" id="{79473DEA-1581-4739-B91E-F32DEEC7E3A8}"/>
                </a:ext>
              </a:extLst>
            </p:cNvPr>
            <p:cNvSpPr>
              <a:spLocks/>
            </p:cNvSpPr>
            <p:nvPr/>
          </p:nvSpPr>
          <p:spPr bwMode="auto">
            <a:xfrm>
              <a:off x="10173904" y="2962086"/>
              <a:ext cx="563524" cy="695174"/>
            </a:xfrm>
            <a:custGeom>
              <a:avLst/>
              <a:gdLst/>
              <a:ahLst/>
              <a:cxnLst>
                <a:cxn ang="0">
                  <a:pos x="286" y="2151"/>
                </a:cxn>
                <a:cxn ang="0">
                  <a:pos x="426" y="2166"/>
                </a:cxn>
                <a:cxn ang="0">
                  <a:pos x="556" y="1866"/>
                </a:cxn>
                <a:cxn ang="0">
                  <a:pos x="721" y="1726"/>
                </a:cxn>
                <a:cxn ang="0">
                  <a:pos x="706" y="1551"/>
                </a:cxn>
                <a:cxn ang="0">
                  <a:pos x="876" y="1146"/>
                </a:cxn>
                <a:cxn ang="0">
                  <a:pos x="816" y="1080"/>
                </a:cxn>
                <a:cxn ang="0">
                  <a:pos x="736" y="920"/>
                </a:cxn>
                <a:cxn ang="0">
                  <a:pos x="771" y="800"/>
                </a:cxn>
                <a:cxn ang="0">
                  <a:pos x="876" y="660"/>
                </a:cxn>
                <a:cxn ang="0">
                  <a:pos x="1041" y="545"/>
                </a:cxn>
                <a:cxn ang="0">
                  <a:pos x="1261" y="530"/>
                </a:cxn>
                <a:cxn ang="0">
                  <a:pos x="1476" y="530"/>
                </a:cxn>
                <a:cxn ang="0">
                  <a:pos x="1606" y="540"/>
                </a:cxn>
                <a:cxn ang="0">
                  <a:pos x="1506" y="650"/>
                </a:cxn>
                <a:cxn ang="0">
                  <a:pos x="1636" y="675"/>
                </a:cxn>
                <a:cxn ang="0">
                  <a:pos x="1756" y="605"/>
                </a:cxn>
                <a:cxn ang="0">
                  <a:pos x="1701" y="500"/>
                </a:cxn>
                <a:cxn ang="0">
                  <a:pos x="1666" y="375"/>
                </a:cxn>
                <a:cxn ang="0">
                  <a:pos x="1456" y="320"/>
                </a:cxn>
                <a:cxn ang="0">
                  <a:pos x="1336" y="185"/>
                </a:cxn>
                <a:cxn ang="0">
                  <a:pos x="1261" y="65"/>
                </a:cxn>
                <a:cxn ang="0">
                  <a:pos x="1171" y="30"/>
                </a:cxn>
                <a:cxn ang="0">
                  <a:pos x="996" y="0"/>
                </a:cxn>
                <a:cxn ang="0">
                  <a:pos x="861" y="80"/>
                </a:cxn>
                <a:cxn ang="0">
                  <a:pos x="751" y="35"/>
                </a:cxn>
                <a:cxn ang="0">
                  <a:pos x="666" y="73"/>
                </a:cxn>
                <a:cxn ang="0">
                  <a:pos x="615" y="244"/>
                </a:cxn>
                <a:cxn ang="0">
                  <a:pos x="516" y="274"/>
                </a:cxn>
                <a:cxn ang="0">
                  <a:pos x="496" y="168"/>
                </a:cxn>
                <a:cxn ang="0">
                  <a:pos x="379" y="184"/>
                </a:cxn>
                <a:cxn ang="0">
                  <a:pos x="366" y="310"/>
                </a:cxn>
                <a:cxn ang="0">
                  <a:pos x="375" y="391"/>
                </a:cxn>
                <a:cxn ang="0">
                  <a:pos x="231" y="382"/>
                </a:cxn>
                <a:cxn ang="0">
                  <a:pos x="0" y="547"/>
                </a:cxn>
                <a:cxn ang="0">
                  <a:pos x="61" y="975"/>
                </a:cxn>
                <a:cxn ang="0">
                  <a:pos x="76" y="1266"/>
                </a:cxn>
                <a:cxn ang="0">
                  <a:pos x="36" y="1552"/>
                </a:cxn>
                <a:cxn ang="0">
                  <a:pos x="240" y="1770"/>
                </a:cxn>
                <a:cxn ang="0">
                  <a:pos x="201" y="2004"/>
                </a:cxn>
                <a:cxn ang="0">
                  <a:pos x="286" y="2151"/>
                </a:cxn>
              </a:cxnLst>
              <a:rect l="0" t="0" r="r" b="b"/>
              <a:pathLst>
                <a:path w="1756" h="2166">
                  <a:moveTo>
                    <a:pt x="286" y="2151"/>
                  </a:moveTo>
                  <a:lnTo>
                    <a:pt x="426" y="2166"/>
                  </a:lnTo>
                  <a:lnTo>
                    <a:pt x="556" y="1866"/>
                  </a:lnTo>
                  <a:lnTo>
                    <a:pt x="721" y="1726"/>
                  </a:lnTo>
                  <a:lnTo>
                    <a:pt x="706" y="1551"/>
                  </a:lnTo>
                  <a:lnTo>
                    <a:pt x="876" y="1146"/>
                  </a:lnTo>
                  <a:lnTo>
                    <a:pt x="816" y="1080"/>
                  </a:lnTo>
                  <a:lnTo>
                    <a:pt x="736" y="920"/>
                  </a:lnTo>
                  <a:lnTo>
                    <a:pt x="771" y="800"/>
                  </a:lnTo>
                  <a:lnTo>
                    <a:pt x="876" y="660"/>
                  </a:lnTo>
                  <a:lnTo>
                    <a:pt x="1041" y="545"/>
                  </a:lnTo>
                  <a:lnTo>
                    <a:pt x="1261" y="530"/>
                  </a:lnTo>
                  <a:lnTo>
                    <a:pt x="1476" y="530"/>
                  </a:lnTo>
                  <a:lnTo>
                    <a:pt x="1606" y="540"/>
                  </a:lnTo>
                  <a:lnTo>
                    <a:pt x="1506" y="650"/>
                  </a:lnTo>
                  <a:lnTo>
                    <a:pt x="1636" y="675"/>
                  </a:lnTo>
                  <a:lnTo>
                    <a:pt x="1756" y="605"/>
                  </a:lnTo>
                  <a:lnTo>
                    <a:pt x="1701" y="500"/>
                  </a:lnTo>
                  <a:lnTo>
                    <a:pt x="1666" y="375"/>
                  </a:lnTo>
                  <a:lnTo>
                    <a:pt x="1456" y="320"/>
                  </a:lnTo>
                  <a:lnTo>
                    <a:pt x="1336" y="185"/>
                  </a:lnTo>
                  <a:lnTo>
                    <a:pt x="1261" y="65"/>
                  </a:lnTo>
                  <a:lnTo>
                    <a:pt x="1171" y="30"/>
                  </a:lnTo>
                  <a:lnTo>
                    <a:pt x="996" y="0"/>
                  </a:lnTo>
                  <a:lnTo>
                    <a:pt x="861" y="80"/>
                  </a:lnTo>
                  <a:lnTo>
                    <a:pt x="751" y="35"/>
                  </a:lnTo>
                  <a:lnTo>
                    <a:pt x="666" y="73"/>
                  </a:lnTo>
                  <a:lnTo>
                    <a:pt x="615" y="244"/>
                  </a:lnTo>
                  <a:lnTo>
                    <a:pt x="516" y="274"/>
                  </a:lnTo>
                  <a:lnTo>
                    <a:pt x="496" y="168"/>
                  </a:lnTo>
                  <a:lnTo>
                    <a:pt x="379" y="184"/>
                  </a:lnTo>
                  <a:lnTo>
                    <a:pt x="366" y="310"/>
                  </a:lnTo>
                  <a:lnTo>
                    <a:pt x="375" y="391"/>
                  </a:lnTo>
                  <a:lnTo>
                    <a:pt x="231" y="382"/>
                  </a:lnTo>
                  <a:lnTo>
                    <a:pt x="0" y="547"/>
                  </a:lnTo>
                  <a:lnTo>
                    <a:pt x="61" y="975"/>
                  </a:lnTo>
                  <a:lnTo>
                    <a:pt x="76" y="1266"/>
                  </a:lnTo>
                  <a:lnTo>
                    <a:pt x="36" y="1552"/>
                  </a:lnTo>
                  <a:lnTo>
                    <a:pt x="240" y="1770"/>
                  </a:lnTo>
                  <a:lnTo>
                    <a:pt x="201" y="2004"/>
                  </a:lnTo>
                  <a:lnTo>
                    <a:pt x="286" y="2151"/>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1" name="Freeform 16">
              <a:extLst>
                <a:ext uri="{FF2B5EF4-FFF2-40B4-BE49-F238E27FC236}">
                  <a16:creationId xmlns:a16="http://schemas.microsoft.com/office/drawing/2014/main" id="{DFA6474A-8A77-41F3-A129-477D29AA30B5}"/>
                </a:ext>
              </a:extLst>
            </p:cNvPr>
            <p:cNvSpPr>
              <a:spLocks/>
            </p:cNvSpPr>
            <p:nvPr/>
          </p:nvSpPr>
          <p:spPr bwMode="auto">
            <a:xfrm>
              <a:off x="10495000" y="2568743"/>
              <a:ext cx="422242" cy="513755"/>
            </a:xfrm>
            <a:custGeom>
              <a:avLst/>
              <a:gdLst/>
              <a:ahLst/>
              <a:cxnLst>
                <a:cxn ang="0">
                  <a:pos x="665" y="1598"/>
                </a:cxn>
                <a:cxn ang="0">
                  <a:pos x="456" y="1545"/>
                </a:cxn>
                <a:cxn ang="0">
                  <a:pos x="336" y="1409"/>
                </a:cxn>
                <a:cxn ang="0">
                  <a:pos x="261" y="1291"/>
                </a:cxn>
                <a:cxn ang="0">
                  <a:pos x="168" y="1255"/>
                </a:cxn>
                <a:cxn ang="0">
                  <a:pos x="0" y="1225"/>
                </a:cxn>
                <a:cxn ang="0">
                  <a:pos x="191" y="990"/>
                </a:cxn>
                <a:cxn ang="0">
                  <a:pos x="606" y="550"/>
                </a:cxn>
                <a:cxn ang="0">
                  <a:pos x="731" y="630"/>
                </a:cxn>
                <a:cxn ang="0">
                  <a:pos x="921" y="265"/>
                </a:cxn>
                <a:cxn ang="0">
                  <a:pos x="875" y="25"/>
                </a:cxn>
                <a:cxn ang="0">
                  <a:pos x="971" y="0"/>
                </a:cxn>
                <a:cxn ang="0">
                  <a:pos x="1091" y="0"/>
                </a:cxn>
                <a:cxn ang="0">
                  <a:pos x="1176" y="90"/>
                </a:cxn>
                <a:cxn ang="0">
                  <a:pos x="1271" y="130"/>
                </a:cxn>
                <a:cxn ang="0">
                  <a:pos x="1316" y="250"/>
                </a:cxn>
                <a:cxn ang="0">
                  <a:pos x="1221" y="285"/>
                </a:cxn>
                <a:cxn ang="0">
                  <a:pos x="1136" y="510"/>
                </a:cxn>
                <a:cxn ang="0">
                  <a:pos x="1086" y="820"/>
                </a:cxn>
                <a:cxn ang="0">
                  <a:pos x="1061" y="1135"/>
                </a:cxn>
                <a:cxn ang="0">
                  <a:pos x="951" y="1245"/>
                </a:cxn>
                <a:cxn ang="0">
                  <a:pos x="731" y="1335"/>
                </a:cxn>
                <a:cxn ang="0">
                  <a:pos x="701" y="1410"/>
                </a:cxn>
                <a:cxn ang="0">
                  <a:pos x="665" y="1598"/>
                </a:cxn>
              </a:cxnLst>
              <a:rect l="0" t="0" r="r" b="b"/>
              <a:pathLst>
                <a:path w="1316" h="1598">
                  <a:moveTo>
                    <a:pt x="665" y="1598"/>
                  </a:moveTo>
                  <a:lnTo>
                    <a:pt x="456" y="1545"/>
                  </a:lnTo>
                  <a:lnTo>
                    <a:pt x="336" y="1409"/>
                  </a:lnTo>
                  <a:lnTo>
                    <a:pt x="261" y="1291"/>
                  </a:lnTo>
                  <a:lnTo>
                    <a:pt x="168" y="1255"/>
                  </a:lnTo>
                  <a:lnTo>
                    <a:pt x="0" y="1225"/>
                  </a:lnTo>
                  <a:lnTo>
                    <a:pt x="191" y="990"/>
                  </a:lnTo>
                  <a:lnTo>
                    <a:pt x="606" y="550"/>
                  </a:lnTo>
                  <a:lnTo>
                    <a:pt x="731" y="630"/>
                  </a:lnTo>
                  <a:lnTo>
                    <a:pt x="921" y="265"/>
                  </a:lnTo>
                  <a:lnTo>
                    <a:pt x="875" y="25"/>
                  </a:lnTo>
                  <a:lnTo>
                    <a:pt x="971" y="0"/>
                  </a:lnTo>
                  <a:lnTo>
                    <a:pt x="1091" y="0"/>
                  </a:lnTo>
                  <a:lnTo>
                    <a:pt x="1176" y="90"/>
                  </a:lnTo>
                  <a:lnTo>
                    <a:pt x="1271" y="130"/>
                  </a:lnTo>
                  <a:lnTo>
                    <a:pt x="1316" y="250"/>
                  </a:lnTo>
                  <a:lnTo>
                    <a:pt x="1221" y="285"/>
                  </a:lnTo>
                  <a:lnTo>
                    <a:pt x="1136" y="510"/>
                  </a:lnTo>
                  <a:lnTo>
                    <a:pt x="1086" y="820"/>
                  </a:lnTo>
                  <a:lnTo>
                    <a:pt x="1061" y="1135"/>
                  </a:lnTo>
                  <a:lnTo>
                    <a:pt x="951" y="1245"/>
                  </a:lnTo>
                  <a:lnTo>
                    <a:pt x="731" y="1335"/>
                  </a:lnTo>
                  <a:lnTo>
                    <a:pt x="701" y="1410"/>
                  </a:lnTo>
                  <a:lnTo>
                    <a:pt x="665" y="1598"/>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2" name="Freeform 17">
              <a:extLst>
                <a:ext uri="{FF2B5EF4-FFF2-40B4-BE49-F238E27FC236}">
                  <a16:creationId xmlns:a16="http://schemas.microsoft.com/office/drawing/2014/main" id="{145610B0-150D-4FAD-97CD-95E75F40D70F}"/>
                </a:ext>
              </a:extLst>
            </p:cNvPr>
            <p:cNvSpPr>
              <a:spLocks/>
            </p:cNvSpPr>
            <p:nvPr/>
          </p:nvSpPr>
          <p:spPr bwMode="auto">
            <a:xfrm>
              <a:off x="9737214" y="3724693"/>
              <a:ext cx="475223" cy="354811"/>
            </a:xfrm>
            <a:custGeom>
              <a:avLst/>
              <a:gdLst/>
              <a:ahLst/>
              <a:cxnLst>
                <a:cxn ang="0">
                  <a:pos x="475" y="1104"/>
                </a:cxn>
                <a:cxn ang="0">
                  <a:pos x="450" y="824"/>
                </a:cxn>
                <a:cxn ang="0">
                  <a:pos x="355" y="804"/>
                </a:cxn>
                <a:cxn ang="0">
                  <a:pos x="180" y="804"/>
                </a:cxn>
                <a:cxn ang="0">
                  <a:pos x="0" y="609"/>
                </a:cxn>
                <a:cxn ang="0">
                  <a:pos x="195" y="429"/>
                </a:cxn>
                <a:cxn ang="0">
                  <a:pos x="430" y="0"/>
                </a:cxn>
                <a:cxn ang="0">
                  <a:pos x="523" y="44"/>
                </a:cxn>
                <a:cxn ang="0">
                  <a:pos x="975" y="44"/>
                </a:cxn>
                <a:cxn ang="0">
                  <a:pos x="1090" y="114"/>
                </a:cxn>
                <a:cxn ang="0">
                  <a:pos x="1230" y="24"/>
                </a:cxn>
                <a:cxn ang="0">
                  <a:pos x="1482" y="60"/>
                </a:cxn>
                <a:cxn ang="0">
                  <a:pos x="1320" y="404"/>
                </a:cxn>
                <a:cxn ang="0">
                  <a:pos x="1105" y="744"/>
                </a:cxn>
                <a:cxn ang="0">
                  <a:pos x="960" y="809"/>
                </a:cxn>
                <a:cxn ang="0">
                  <a:pos x="750" y="969"/>
                </a:cxn>
                <a:cxn ang="0">
                  <a:pos x="475" y="1104"/>
                </a:cxn>
              </a:cxnLst>
              <a:rect l="0" t="0" r="r" b="b"/>
              <a:pathLst>
                <a:path w="1482" h="1104">
                  <a:moveTo>
                    <a:pt x="475" y="1104"/>
                  </a:moveTo>
                  <a:lnTo>
                    <a:pt x="450" y="824"/>
                  </a:lnTo>
                  <a:lnTo>
                    <a:pt x="355" y="804"/>
                  </a:lnTo>
                  <a:lnTo>
                    <a:pt x="180" y="804"/>
                  </a:lnTo>
                  <a:lnTo>
                    <a:pt x="0" y="609"/>
                  </a:lnTo>
                  <a:lnTo>
                    <a:pt x="195" y="429"/>
                  </a:lnTo>
                  <a:lnTo>
                    <a:pt x="430" y="0"/>
                  </a:lnTo>
                  <a:lnTo>
                    <a:pt x="523" y="44"/>
                  </a:lnTo>
                  <a:lnTo>
                    <a:pt x="975" y="44"/>
                  </a:lnTo>
                  <a:lnTo>
                    <a:pt x="1090" y="114"/>
                  </a:lnTo>
                  <a:lnTo>
                    <a:pt x="1230" y="24"/>
                  </a:lnTo>
                  <a:lnTo>
                    <a:pt x="1482" y="60"/>
                  </a:lnTo>
                  <a:lnTo>
                    <a:pt x="1320" y="404"/>
                  </a:lnTo>
                  <a:lnTo>
                    <a:pt x="1105" y="744"/>
                  </a:lnTo>
                  <a:lnTo>
                    <a:pt x="960" y="809"/>
                  </a:lnTo>
                  <a:lnTo>
                    <a:pt x="750" y="969"/>
                  </a:lnTo>
                  <a:lnTo>
                    <a:pt x="475" y="1104"/>
                  </a:lnTo>
                  <a:close/>
                </a:path>
              </a:pathLst>
            </a:custGeom>
            <a:solidFill>
              <a:srgbClr val="00B050"/>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sp>
          <p:nvSpPr>
            <p:cNvPr id="103" name="Freeform 18">
              <a:extLst>
                <a:ext uri="{FF2B5EF4-FFF2-40B4-BE49-F238E27FC236}">
                  <a16:creationId xmlns:a16="http://schemas.microsoft.com/office/drawing/2014/main" id="{09FD3095-1252-4C52-8707-FA6F7A0CBBCD}"/>
                </a:ext>
              </a:extLst>
            </p:cNvPr>
            <p:cNvSpPr>
              <a:spLocks/>
            </p:cNvSpPr>
            <p:nvPr/>
          </p:nvSpPr>
          <p:spPr bwMode="auto">
            <a:xfrm>
              <a:off x="9971615" y="1966687"/>
              <a:ext cx="78668" cy="115595"/>
            </a:xfrm>
            <a:custGeom>
              <a:avLst/>
              <a:gdLst/>
              <a:ahLst/>
              <a:cxnLst>
                <a:cxn ang="0">
                  <a:pos x="43" y="72"/>
                </a:cxn>
                <a:cxn ang="0">
                  <a:pos x="13" y="44"/>
                </a:cxn>
                <a:cxn ang="0">
                  <a:pos x="0" y="30"/>
                </a:cxn>
                <a:cxn ang="0">
                  <a:pos x="6" y="8"/>
                </a:cxn>
                <a:cxn ang="0">
                  <a:pos x="15" y="0"/>
                </a:cxn>
                <a:cxn ang="0">
                  <a:pos x="43" y="30"/>
                </a:cxn>
                <a:cxn ang="0">
                  <a:pos x="36" y="42"/>
                </a:cxn>
                <a:cxn ang="0">
                  <a:pos x="49" y="60"/>
                </a:cxn>
                <a:cxn ang="0">
                  <a:pos x="43" y="72"/>
                </a:cxn>
              </a:cxnLst>
              <a:rect l="0" t="0" r="r" b="b"/>
              <a:pathLst>
                <a:path w="49" h="72">
                  <a:moveTo>
                    <a:pt x="43" y="72"/>
                  </a:moveTo>
                  <a:lnTo>
                    <a:pt x="13" y="44"/>
                  </a:lnTo>
                  <a:lnTo>
                    <a:pt x="0" y="30"/>
                  </a:lnTo>
                  <a:lnTo>
                    <a:pt x="6" y="8"/>
                  </a:lnTo>
                  <a:lnTo>
                    <a:pt x="15" y="0"/>
                  </a:lnTo>
                  <a:lnTo>
                    <a:pt x="43" y="30"/>
                  </a:lnTo>
                  <a:lnTo>
                    <a:pt x="36" y="42"/>
                  </a:lnTo>
                  <a:lnTo>
                    <a:pt x="49" y="60"/>
                  </a:lnTo>
                  <a:lnTo>
                    <a:pt x="43" y="72"/>
                  </a:lnTo>
                  <a:close/>
                </a:path>
              </a:pathLst>
            </a:custGeom>
            <a:solidFill>
              <a:srgbClr val="FF0000"/>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sp>
          <p:nvSpPr>
            <p:cNvPr id="104" name="Freeform 19">
              <a:extLst>
                <a:ext uri="{FF2B5EF4-FFF2-40B4-BE49-F238E27FC236}">
                  <a16:creationId xmlns:a16="http://schemas.microsoft.com/office/drawing/2014/main" id="{7E9BB438-C5F4-4AF0-92A8-FEE455906E15}"/>
                </a:ext>
              </a:extLst>
            </p:cNvPr>
            <p:cNvSpPr>
              <a:spLocks/>
            </p:cNvSpPr>
            <p:nvPr/>
          </p:nvSpPr>
          <p:spPr bwMode="auto">
            <a:xfrm>
              <a:off x="9862441" y="2234803"/>
              <a:ext cx="64218" cy="25688"/>
            </a:xfrm>
            <a:custGeom>
              <a:avLst/>
              <a:gdLst/>
              <a:ahLst/>
              <a:cxnLst>
                <a:cxn ang="0">
                  <a:pos x="26" y="16"/>
                </a:cxn>
                <a:cxn ang="0">
                  <a:pos x="5" y="16"/>
                </a:cxn>
                <a:cxn ang="0">
                  <a:pos x="0" y="1"/>
                </a:cxn>
                <a:cxn ang="0">
                  <a:pos x="40" y="0"/>
                </a:cxn>
                <a:cxn ang="0">
                  <a:pos x="26" y="16"/>
                </a:cxn>
              </a:cxnLst>
              <a:rect l="0" t="0" r="r" b="b"/>
              <a:pathLst>
                <a:path w="40" h="16">
                  <a:moveTo>
                    <a:pt x="26" y="16"/>
                  </a:moveTo>
                  <a:lnTo>
                    <a:pt x="5" y="16"/>
                  </a:lnTo>
                  <a:lnTo>
                    <a:pt x="0" y="1"/>
                  </a:lnTo>
                  <a:lnTo>
                    <a:pt x="40" y="0"/>
                  </a:lnTo>
                  <a:lnTo>
                    <a:pt x="26" y="16"/>
                  </a:lnTo>
                  <a:close/>
                </a:path>
              </a:pathLst>
            </a:custGeom>
            <a:solidFill>
              <a:srgbClr val="FF0000"/>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5" name="Freeform 20">
              <a:extLst>
                <a:ext uri="{FF2B5EF4-FFF2-40B4-BE49-F238E27FC236}">
                  <a16:creationId xmlns:a16="http://schemas.microsoft.com/office/drawing/2014/main" id="{11AF223D-7808-4686-8157-26F5F3B8C624}"/>
                </a:ext>
              </a:extLst>
            </p:cNvPr>
            <p:cNvSpPr>
              <a:spLocks/>
            </p:cNvSpPr>
            <p:nvPr/>
          </p:nvSpPr>
          <p:spPr bwMode="auto">
            <a:xfrm>
              <a:off x="9008327" y="3613914"/>
              <a:ext cx="337151" cy="722466"/>
            </a:xfrm>
            <a:custGeom>
              <a:avLst/>
              <a:gdLst/>
              <a:ahLst/>
              <a:cxnLst>
                <a:cxn ang="0">
                  <a:pos x="24" y="71"/>
                </a:cxn>
                <a:cxn ang="0">
                  <a:pos x="69" y="23"/>
                </a:cxn>
                <a:cxn ang="0">
                  <a:pos x="78" y="36"/>
                </a:cxn>
                <a:cxn ang="0">
                  <a:pos x="87" y="14"/>
                </a:cxn>
                <a:cxn ang="0">
                  <a:pos x="118" y="3"/>
                </a:cxn>
                <a:cxn ang="0">
                  <a:pos x="159" y="0"/>
                </a:cxn>
                <a:cxn ang="0">
                  <a:pos x="156" y="17"/>
                </a:cxn>
                <a:cxn ang="0">
                  <a:pos x="117" y="26"/>
                </a:cxn>
                <a:cxn ang="0">
                  <a:pos x="100" y="47"/>
                </a:cxn>
                <a:cxn ang="0">
                  <a:pos x="108" y="68"/>
                </a:cxn>
                <a:cxn ang="0">
                  <a:pos x="136" y="80"/>
                </a:cxn>
                <a:cxn ang="0">
                  <a:pos x="169" y="71"/>
                </a:cxn>
                <a:cxn ang="0">
                  <a:pos x="166" y="84"/>
                </a:cxn>
                <a:cxn ang="0">
                  <a:pos x="164" y="139"/>
                </a:cxn>
                <a:cxn ang="0">
                  <a:pos x="172" y="168"/>
                </a:cxn>
                <a:cxn ang="0">
                  <a:pos x="183" y="192"/>
                </a:cxn>
                <a:cxn ang="0">
                  <a:pos x="210" y="190"/>
                </a:cxn>
                <a:cxn ang="0">
                  <a:pos x="201" y="214"/>
                </a:cxn>
                <a:cxn ang="0">
                  <a:pos x="210" y="227"/>
                </a:cxn>
                <a:cxn ang="0">
                  <a:pos x="205" y="263"/>
                </a:cxn>
                <a:cxn ang="0">
                  <a:pos x="166" y="294"/>
                </a:cxn>
                <a:cxn ang="0">
                  <a:pos x="129" y="348"/>
                </a:cxn>
                <a:cxn ang="0">
                  <a:pos x="110" y="397"/>
                </a:cxn>
                <a:cxn ang="0">
                  <a:pos x="82" y="423"/>
                </a:cxn>
                <a:cxn ang="0">
                  <a:pos x="69" y="450"/>
                </a:cxn>
                <a:cxn ang="0">
                  <a:pos x="51" y="437"/>
                </a:cxn>
                <a:cxn ang="0">
                  <a:pos x="40" y="404"/>
                </a:cxn>
                <a:cxn ang="0">
                  <a:pos x="1" y="381"/>
                </a:cxn>
                <a:cxn ang="0">
                  <a:pos x="0" y="329"/>
                </a:cxn>
                <a:cxn ang="0">
                  <a:pos x="13" y="295"/>
                </a:cxn>
                <a:cxn ang="0">
                  <a:pos x="73" y="229"/>
                </a:cxn>
                <a:cxn ang="0">
                  <a:pos x="119" y="184"/>
                </a:cxn>
                <a:cxn ang="0">
                  <a:pos x="91" y="171"/>
                </a:cxn>
                <a:cxn ang="0">
                  <a:pos x="73" y="139"/>
                </a:cxn>
                <a:cxn ang="0">
                  <a:pos x="42" y="134"/>
                </a:cxn>
                <a:cxn ang="0">
                  <a:pos x="24" y="71"/>
                </a:cxn>
              </a:cxnLst>
              <a:rect l="0" t="0" r="r" b="b"/>
              <a:pathLst>
                <a:path w="210" h="450">
                  <a:moveTo>
                    <a:pt x="24" y="71"/>
                  </a:moveTo>
                  <a:lnTo>
                    <a:pt x="69" y="23"/>
                  </a:lnTo>
                  <a:lnTo>
                    <a:pt x="78" y="36"/>
                  </a:lnTo>
                  <a:lnTo>
                    <a:pt x="87" y="14"/>
                  </a:lnTo>
                  <a:lnTo>
                    <a:pt x="118" y="3"/>
                  </a:lnTo>
                  <a:lnTo>
                    <a:pt x="159" y="0"/>
                  </a:lnTo>
                  <a:lnTo>
                    <a:pt x="156" y="17"/>
                  </a:lnTo>
                  <a:lnTo>
                    <a:pt x="117" y="26"/>
                  </a:lnTo>
                  <a:lnTo>
                    <a:pt x="100" y="47"/>
                  </a:lnTo>
                  <a:lnTo>
                    <a:pt x="108" y="68"/>
                  </a:lnTo>
                  <a:lnTo>
                    <a:pt x="136" y="80"/>
                  </a:lnTo>
                  <a:lnTo>
                    <a:pt x="169" y="71"/>
                  </a:lnTo>
                  <a:lnTo>
                    <a:pt x="166" y="84"/>
                  </a:lnTo>
                  <a:lnTo>
                    <a:pt x="164" y="139"/>
                  </a:lnTo>
                  <a:lnTo>
                    <a:pt x="172" y="168"/>
                  </a:lnTo>
                  <a:lnTo>
                    <a:pt x="183" y="192"/>
                  </a:lnTo>
                  <a:lnTo>
                    <a:pt x="210" y="190"/>
                  </a:lnTo>
                  <a:lnTo>
                    <a:pt x="201" y="214"/>
                  </a:lnTo>
                  <a:lnTo>
                    <a:pt x="210" y="227"/>
                  </a:lnTo>
                  <a:lnTo>
                    <a:pt x="205" y="263"/>
                  </a:lnTo>
                  <a:lnTo>
                    <a:pt x="166" y="294"/>
                  </a:lnTo>
                  <a:lnTo>
                    <a:pt x="129" y="348"/>
                  </a:lnTo>
                  <a:lnTo>
                    <a:pt x="110" y="397"/>
                  </a:lnTo>
                  <a:lnTo>
                    <a:pt x="82" y="423"/>
                  </a:lnTo>
                  <a:lnTo>
                    <a:pt x="69" y="450"/>
                  </a:lnTo>
                  <a:lnTo>
                    <a:pt x="51" y="437"/>
                  </a:lnTo>
                  <a:lnTo>
                    <a:pt x="40" y="404"/>
                  </a:lnTo>
                  <a:lnTo>
                    <a:pt x="1" y="381"/>
                  </a:lnTo>
                  <a:lnTo>
                    <a:pt x="0" y="329"/>
                  </a:lnTo>
                  <a:lnTo>
                    <a:pt x="13" y="295"/>
                  </a:lnTo>
                  <a:lnTo>
                    <a:pt x="73" y="229"/>
                  </a:lnTo>
                  <a:lnTo>
                    <a:pt x="119" y="184"/>
                  </a:lnTo>
                  <a:lnTo>
                    <a:pt x="91" y="171"/>
                  </a:lnTo>
                  <a:lnTo>
                    <a:pt x="73" y="139"/>
                  </a:lnTo>
                  <a:lnTo>
                    <a:pt x="42" y="134"/>
                  </a:lnTo>
                  <a:lnTo>
                    <a:pt x="24" y="71"/>
                  </a:lnTo>
                  <a:close/>
                </a:path>
              </a:pathLst>
            </a:custGeom>
            <a:solidFill>
              <a:srgbClr val="FF0000"/>
            </a:solidFill>
            <a:ln w="6350" cmpd="sng">
              <a:solidFill>
                <a:srgbClr val="FF0000"/>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6" name="Freeform 21">
              <a:extLst>
                <a:ext uri="{FF2B5EF4-FFF2-40B4-BE49-F238E27FC236}">
                  <a16:creationId xmlns:a16="http://schemas.microsoft.com/office/drawing/2014/main" id="{ED0D7715-ED65-4715-B1EF-0A25D0F8CFA2}"/>
                </a:ext>
              </a:extLst>
            </p:cNvPr>
            <p:cNvSpPr>
              <a:spLocks/>
            </p:cNvSpPr>
            <p:nvPr/>
          </p:nvSpPr>
          <p:spPr bwMode="auto">
            <a:xfrm>
              <a:off x="9184927" y="3830651"/>
              <a:ext cx="468802" cy="552285"/>
            </a:xfrm>
            <a:custGeom>
              <a:avLst/>
              <a:gdLst/>
              <a:ahLst/>
              <a:cxnLst>
                <a:cxn ang="0">
                  <a:pos x="242" y="219"/>
                </a:cxn>
                <a:cxn ang="0">
                  <a:pos x="277" y="150"/>
                </a:cxn>
                <a:cxn ang="0">
                  <a:pos x="256" y="137"/>
                </a:cxn>
                <a:cxn ang="0">
                  <a:pos x="245" y="120"/>
                </a:cxn>
                <a:cxn ang="0">
                  <a:pos x="241" y="89"/>
                </a:cxn>
                <a:cxn ang="0">
                  <a:pos x="256" y="74"/>
                </a:cxn>
                <a:cxn ang="0">
                  <a:pos x="275" y="65"/>
                </a:cxn>
                <a:cxn ang="0">
                  <a:pos x="275" y="47"/>
                </a:cxn>
                <a:cxn ang="0">
                  <a:pos x="292" y="35"/>
                </a:cxn>
                <a:cxn ang="0">
                  <a:pos x="272" y="26"/>
                </a:cxn>
                <a:cxn ang="0">
                  <a:pos x="275" y="0"/>
                </a:cxn>
                <a:cxn ang="0">
                  <a:pos x="223" y="6"/>
                </a:cxn>
                <a:cxn ang="0">
                  <a:pos x="241" y="26"/>
                </a:cxn>
                <a:cxn ang="0">
                  <a:pos x="221" y="51"/>
                </a:cxn>
                <a:cxn ang="0">
                  <a:pos x="203" y="59"/>
                </a:cxn>
                <a:cxn ang="0">
                  <a:pos x="188" y="51"/>
                </a:cxn>
                <a:cxn ang="0">
                  <a:pos x="191" y="30"/>
                </a:cxn>
                <a:cxn ang="0">
                  <a:pos x="188" y="8"/>
                </a:cxn>
                <a:cxn ang="0">
                  <a:pos x="152" y="4"/>
                </a:cxn>
                <a:cxn ang="0">
                  <a:pos x="158" y="19"/>
                </a:cxn>
                <a:cxn ang="0">
                  <a:pos x="154" y="43"/>
                </a:cxn>
                <a:cxn ang="0">
                  <a:pos x="142" y="58"/>
                </a:cxn>
                <a:cxn ang="0">
                  <a:pos x="125" y="76"/>
                </a:cxn>
                <a:cxn ang="0">
                  <a:pos x="97" y="99"/>
                </a:cxn>
                <a:cxn ang="0">
                  <a:pos x="95" y="128"/>
                </a:cxn>
                <a:cxn ang="0">
                  <a:pos x="55" y="160"/>
                </a:cxn>
                <a:cxn ang="0">
                  <a:pos x="19" y="213"/>
                </a:cxn>
                <a:cxn ang="0">
                  <a:pos x="0" y="262"/>
                </a:cxn>
                <a:cxn ang="0">
                  <a:pos x="34" y="312"/>
                </a:cxn>
                <a:cxn ang="0">
                  <a:pos x="62" y="344"/>
                </a:cxn>
                <a:cxn ang="0">
                  <a:pos x="104" y="294"/>
                </a:cxn>
                <a:cxn ang="0">
                  <a:pos x="130" y="287"/>
                </a:cxn>
                <a:cxn ang="0">
                  <a:pos x="140" y="258"/>
                </a:cxn>
                <a:cxn ang="0">
                  <a:pos x="163" y="231"/>
                </a:cxn>
                <a:cxn ang="0">
                  <a:pos x="197" y="218"/>
                </a:cxn>
                <a:cxn ang="0">
                  <a:pos x="242" y="219"/>
                </a:cxn>
              </a:cxnLst>
              <a:rect l="0" t="0" r="r" b="b"/>
              <a:pathLst>
                <a:path w="292" h="344">
                  <a:moveTo>
                    <a:pt x="242" y="219"/>
                  </a:moveTo>
                  <a:lnTo>
                    <a:pt x="277" y="150"/>
                  </a:lnTo>
                  <a:lnTo>
                    <a:pt x="256" y="137"/>
                  </a:lnTo>
                  <a:lnTo>
                    <a:pt x="245" y="120"/>
                  </a:lnTo>
                  <a:lnTo>
                    <a:pt x="241" y="89"/>
                  </a:lnTo>
                  <a:lnTo>
                    <a:pt x="256" y="74"/>
                  </a:lnTo>
                  <a:lnTo>
                    <a:pt x="275" y="65"/>
                  </a:lnTo>
                  <a:lnTo>
                    <a:pt x="275" y="47"/>
                  </a:lnTo>
                  <a:lnTo>
                    <a:pt x="292" y="35"/>
                  </a:lnTo>
                  <a:lnTo>
                    <a:pt x="272" y="26"/>
                  </a:lnTo>
                  <a:lnTo>
                    <a:pt x="275" y="0"/>
                  </a:lnTo>
                  <a:lnTo>
                    <a:pt x="223" y="6"/>
                  </a:lnTo>
                  <a:lnTo>
                    <a:pt x="241" y="26"/>
                  </a:lnTo>
                  <a:lnTo>
                    <a:pt x="221" y="51"/>
                  </a:lnTo>
                  <a:lnTo>
                    <a:pt x="203" y="59"/>
                  </a:lnTo>
                  <a:lnTo>
                    <a:pt x="188" y="51"/>
                  </a:lnTo>
                  <a:lnTo>
                    <a:pt x="191" y="30"/>
                  </a:lnTo>
                  <a:lnTo>
                    <a:pt x="188" y="8"/>
                  </a:lnTo>
                  <a:lnTo>
                    <a:pt x="152" y="4"/>
                  </a:lnTo>
                  <a:lnTo>
                    <a:pt x="158" y="19"/>
                  </a:lnTo>
                  <a:lnTo>
                    <a:pt x="154" y="43"/>
                  </a:lnTo>
                  <a:lnTo>
                    <a:pt x="142" y="58"/>
                  </a:lnTo>
                  <a:lnTo>
                    <a:pt x="125" y="76"/>
                  </a:lnTo>
                  <a:lnTo>
                    <a:pt x="97" y="99"/>
                  </a:lnTo>
                  <a:lnTo>
                    <a:pt x="95" y="128"/>
                  </a:lnTo>
                  <a:lnTo>
                    <a:pt x="55" y="160"/>
                  </a:lnTo>
                  <a:lnTo>
                    <a:pt x="19" y="213"/>
                  </a:lnTo>
                  <a:lnTo>
                    <a:pt x="0" y="262"/>
                  </a:lnTo>
                  <a:lnTo>
                    <a:pt x="34" y="312"/>
                  </a:lnTo>
                  <a:lnTo>
                    <a:pt x="62" y="344"/>
                  </a:lnTo>
                  <a:lnTo>
                    <a:pt x="104" y="294"/>
                  </a:lnTo>
                  <a:lnTo>
                    <a:pt x="130" y="287"/>
                  </a:lnTo>
                  <a:lnTo>
                    <a:pt x="140" y="258"/>
                  </a:lnTo>
                  <a:lnTo>
                    <a:pt x="163" y="231"/>
                  </a:lnTo>
                  <a:lnTo>
                    <a:pt x="197" y="218"/>
                  </a:lnTo>
                  <a:lnTo>
                    <a:pt x="242" y="219"/>
                  </a:lnTo>
                  <a:close/>
                </a:path>
              </a:pathLst>
            </a:custGeom>
            <a:solidFill>
              <a:srgbClr val="FF0000"/>
            </a:solidFill>
            <a:ln w="6350" cmpd="sng">
              <a:solidFill>
                <a:srgbClr val="FF0000"/>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7" name="Freeform 22">
              <a:extLst>
                <a:ext uri="{FF2B5EF4-FFF2-40B4-BE49-F238E27FC236}">
                  <a16:creationId xmlns:a16="http://schemas.microsoft.com/office/drawing/2014/main" id="{8DC76FD6-82E1-4A16-9E58-0AFF644B815E}"/>
                </a:ext>
              </a:extLst>
            </p:cNvPr>
            <p:cNvSpPr>
              <a:spLocks/>
            </p:cNvSpPr>
            <p:nvPr/>
          </p:nvSpPr>
          <p:spPr bwMode="auto">
            <a:xfrm>
              <a:off x="9154585" y="3839136"/>
              <a:ext cx="302349" cy="425910"/>
            </a:xfrm>
            <a:custGeom>
              <a:avLst/>
              <a:gdLst>
                <a:gd name="connsiteX0" fmla="*/ 754 w 10000"/>
                <a:gd name="connsiteY0" fmla="*/ 11199 h 11199"/>
                <a:gd name="connsiteX1" fmla="*/ 0 w 10000"/>
                <a:gd name="connsiteY1" fmla="*/ 7766 h 11199"/>
                <a:gd name="connsiteX2" fmla="*/ 1791 w 10000"/>
                <a:gd name="connsiteY2" fmla="*/ 5426 h 11199"/>
                <a:gd name="connsiteX3" fmla="*/ 4627 w 10000"/>
                <a:gd name="connsiteY3" fmla="*/ 3511 h 11199"/>
                <a:gd name="connsiteX4" fmla="*/ 8657 w 10000"/>
                <a:gd name="connsiteY4" fmla="*/ 0 h 11199"/>
                <a:gd name="connsiteX5" fmla="*/ 10000 w 10000"/>
                <a:gd name="connsiteY5" fmla="*/ 1596 h 11199"/>
                <a:gd name="connsiteX6" fmla="*/ 9552 w 10000"/>
                <a:gd name="connsiteY6" fmla="*/ 4468 h 11199"/>
                <a:gd name="connsiteX7" fmla="*/ 7313 w 10000"/>
                <a:gd name="connsiteY7" fmla="*/ 6064 h 11199"/>
                <a:gd name="connsiteX8" fmla="*/ 5522 w 10000"/>
                <a:gd name="connsiteY8" fmla="*/ 7660 h 11199"/>
                <a:gd name="connsiteX9" fmla="*/ 754 w 10000"/>
                <a:gd name="connsiteY9" fmla="*/ 11199 h 11199"/>
                <a:gd name="connsiteX0" fmla="*/ 1848 w 11094"/>
                <a:gd name="connsiteY0" fmla="*/ 11199 h 11199"/>
                <a:gd name="connsiteX1" fmla="*/ 0 w 11094"/>
                <a:gd name="connsiteY1" fmla="*/ 10104 h 11199"/>
                <a:gd name="connsiteX2" fmla="*/ 2885 w 11094"/>
                <a:gd name="connsiteY2" fmla="*/ 5426 h 11199"/>
                <a:gd name="connsiteX3" fmla="*/ 5721 w 11094"/>
                <a:gd name="connsiteY3" fmla="*/ 3511 h 11199"/>
                <a:gd name="connsiteX4" fmla="*/ 9751 w 11094"/>
                <a:gd name="connsiteY4" fmla="*/ 0 h 11199"/>
                <a:gd name="connsiteX5" fmla="*/ 11094 w 11094"/>
                <a:gd name="connsiteY5" fmla="*/ 1596 h 11199"/>
                <a:gd name="connsiteX6" fmla="*/ 10646 w 11094"/>
                <a:gd name="connsiteY6" fmla="*/ 4468 h 11199"/>
                <a:gd name="connsiteX7" fmla="*/ 8407 w 11094"/>
                <a:gd name="connsiteY7" fmla="*/ 6064 h 11199"/>
                <a:gd name="connsiteX8" fmla="*/ 6616 w 11094"/>
                <a:gd name="connsiteY8" fmla="*/ 7660 h 11199"/>
                <a:gd name="connsiteX9" fmla="*/ 1848 w 11094"/>
                <a:gd name="connsiteY9" fmla="*/ 11199 h 1119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9751 w 11094"/>
                <a:gd name="connsiteY4" fmla="*/ 0 h 11139"/>
                <a:gd name="connsiteX5" fmla="*/ 11094 w 11094"/>
                <a:gd name="connsiteY5" fmla="*/ 1596 h 11139"/>
                <a:gd name="connsiteX6" fmla="*/ 10646 w 11094"/>
                <a:gd name="connsiteY6" fmla="*/ 4468 h 11139"/>
                <a:gd name="connsiteX7" fmla="*/ 8407 w 11094"/>
                <a:gd name="connsiteY7" fmla="*/ 6064 h 11139"/>
                <a:gd name="connsiteX8" fmla="*/ 6616 w 11094"/>
                <a:gd name="connsiteY8" fmla="*/ 7660 h 11139"/>
                <a:gd name="connsiteX9" fmla="*/ 2353 w 11094"/>
                <a:gd name="connsiteY9" fmla="*/ 11139 h 1113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6692 w 11094"/>
                <a:gd name="connsiteY4" fmla="*/ 2266 h 11139"/>
                <a:gd name="connsiteX5" fmla="*/ 9751 w 11094"/>
                <a:gd name="connsiteY5" fmla="*/ 0 h 11139"/>
                <a:gd name="connsiteX6" fmla="*/ 11094 w 11094"/>
                <a:gd name="connsiteY6" fmla="*/ 1596 h 11139"/>
                <a:gd name="connsiteX7" fmla="*/ 10646 w 11094"/>
                <a:gd name="connsiteY7" fmla="*/ 4468 h 11139"/>
                <a:gd name="connsiteX8" fmla="*/ 8407 w 11094"/>
                <a:gd name="connsiteY8" fmla="*/ 6064 h 11139"/>
                <a:gd name="connsiteX9" fmla="*/ 6616 w 11094"/>
                <a:gd name="connsiteY9" fmla="*/ 7660 h 11139"/>
                <a:gd name="connsiteX10" fmla="*/ 2353 w 11094"/>
                <a:gd name="connsiteY10" fmla="*/ 11139 h 1113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6692 w 11094"/>
                <a:gd name="connsiteY4" fmla="*/ 2266 h 11139"/>
                <a:gd name="connsiteX5" fmla="*/ 9751 w 11094"/>
                <a:gd name="connsiteY5" fmla="*/ 0 h 11139"/>
                <a:gd name="connsiteX6" fmla="*/ 10729 w 11094"/>
                <a:gd name="connsiteY6" fmla="*/ 347 h 11139"/>
                <a:gd name="connsiteX7" fmla="*/ 11094 w 11094"/>
                <a:gd name="connsiteY7" fmla="*/ 1596 h 11139"/>
                <a:gd name="connsiteX8" fmla="*/ 10646 w 11094"/>
                <a:gd name="connsiteY8" fmla="*/ 4468 h 11139"/>
                <a:gd name="connsiteX9" fmla="*/ 8407 w 11094"/>
                <a:gd name="connsiteY9" fmla="*/ 6064 h 11139"/>
                <a:gd name="connsiteX10" fmla="*/ 6616 w 11094"/>
                <a:gd name="connsiteY10" fmla="*/ 7660 h 11139"/>
                <a:gd name="connsiteX11" fmla="*/ 2353 w 11094"/>
                <a:gd name="connsiteY11" fmla="*/ 11139 h 1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4" h="11139">
                  <a:moveTo>
                    <a:pt x="2353" y="11139"/>
                  </a:moveTo>
                  <a:lnTo>
                    <a:pt x="0" y="10104"/>
                  </a:lnTo>
                  <a:lnTo>
                    <a:pt x="2885" y="5426"/>
                  </a:lnTo>
                  <a:lnTo>
                    <a:pt x="5721" y="3511"/>
                  </a:lnTo>
                  <a:cubicBezTo>
                    <a:pt x="6129" y="3156"/>
                    <a:pt x="6284" y="2621"/>
                    <a:pt x="6692" y="2266"/>
                  </a:cubicBezTo>
                  <a:lnTo>
                    <a:pt x="9751" y="0"/>
                  </a:lnTo>
                  <a:cubicBezTo>
                    <a:pt x="9993" y="296"/>
                    <a:pt x="10487" y="51"/>
                    <a:pt x="10729" y="347"/>
                  </a:cubicBezTo>
                  <a:cubicBezTo>
                    <a:pt x="10851" y="763"/>
                    <a:pt x="10972" y="1180"/>
                    <a:pt x="11094" y="1596"/>
                  </a:cubicBezTo>
                  <a:cubicBezTo>
                    <a:pt x="10945" y="2553"/>
                    <a:pt x="10795" y="3511"/>
                    <a:pt x="10646" y="4468"/>
                  </a:cubicBezTo>
                  <a:lnTo>
                    <a:pt x="8407" y="6064"/>
                  </a:lnTo>
                  <a:lnTo>
                    <a:pt x="6616" y="7660"/>
                  </a:lnTo>
                  <a:lnTo>
                    <a:pt x="2353" y="11139"/>
                  </a:lnTo>
                  <a:close/>
                </a:path>
              </a:pathLst>
            </a:custGeom>
            <a:solidFill>
              <a:srgbClr val="FF0000"/>
            </a:solidFill>
            <a:ln w="6350" cmpd="sng">
              <a:solidFill>
                <a:srgbClr val="FF0000"/>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8" name="任意多边形 106">
              <a:extLst>
                <a:ext uri="{FF2B5EF4-FFF2-40B4-BE49-F238E27FC236}">
                  <a16:creationId xmlns:a16="http://schemas.microsoft.com/office/drawing/2014/main" id="{EE478B9E-FEBB-4437-8C73-D5A2E45E4806}"/>
                </a:ext>
              </a:extLst>
            </p:cNvPr>
            <p:cNvSpPr/>
            <p:nvPr/>
          </p:nvSpPr>
          <p:spPr>
            <a:xfrm>
              <a:off x="9879345" y="2013439"/>
              <a:ext cx="45812" cy="45984"/>
            </a:xfrm>
            <a:custGeom>
              <a:avLst/>
              <a:gdLst>
                <a:gd name="connsiteX0" fmla="*/ 19050 w 54769"/>
                <a:gd name="connsiteY0" fmla="*/ 61912 h 61912"/>
                <a:gd name="connsiteX1" fmla="*/ 54769 w 54769"/>
                <a:gd name="connsiteY1" fmla="*/ 0 h 61912"/>
                <a:gd name="connsiteX2" fmla="*/ 0 w 54769"/>
                <a:gd name="connsiteY2" fmla="*/ 0 h 61912"/>
                <a:gd name="connsiteX3" fmla="*/ 19050 w 54769"/>
                <a:gd name="connsiteY3" fmla="*/ 61912 h 61912"/>
                <a:gd name="connsiteX0" fmla="*/ 33898 w 69617"/>
                <a:gd name="connsiteY0" fmla="*/ 61912 h 61912"/>
                <a:gd name="connsiteX1" fmla="*/ 69617 w 69617"/>
                <a:gd name="connsiteY1" fmla="*/ 0 h 61912"/>
                <a:gd name="connsiteX2" fmla="*/ 14848 w 69617"/>
                <a:gd name="connsiteY2" fmla="*/ 0 h 61912"/>
                <a:gd name="connsiteX3" fmla="*/ 30 w 69617"/>
                <a:gd name="connsiteY3" fmla="*/ 28287 h 61912"/>
                <a:gd name="connsiteX4" fmla="*/ 33898 w 69617"/>
                <a:gd name="connsiteY4" fmla="*/ 61912 h 61912"/>
                <a:gd name="connsiteX0" fmla="*/ 37187 w 72906"/>
                <a:gd name="connsiteY0" fmla="*/ 61957 h 61957"/>
                <a:gd name="connsiteX1" fmla="*/ 72906 w 72906"/>
                <a:gd name="connsiteY1" fmla="*/ 45 h 61957"/>
                <a:gd name="connsiteX2" fmla="*/ 18137 w 72906"/>
                <a:gd name="connsiteY2" fmla="*/ 45 h 61957"/>
                <a:gd name="connsiteX3" fmla="*/ 4272 w 72906"/>
                <a:gd name="connsiteY3" fmla="*/ 16428 h 61957"/>
                <a:gd name="connsiteX4" fmla="*/ 3319 w 72906"/>
                <a:gd name="connsiteY4" fmla="*/ 28332 h 61957"/>
                <a:gd name="connsiteX5" fmla="*/ 37187 w 72906"/>
                <a:gd name="connsiteY5" fmla="*/ 61957 h 61957"/>
                <a:gd name="connsiteX0" fmla="*/ 33868 w 69587"/>
                <a:gd name="connsiteY0" fmla="*/ 61957 h 61957"/>
                <a:gd name="connsiteX1" fmla="*/ 69587 w 69587"/>
                <a:gd name="connsiteY1" fmla="*/ 45 h 61957"/>
                <a:gd name="connsiteX2" fmla="*/ 14818 w 69587"/>
                <a:gd name="connsiteY2" fmla="*/ 45 h 61957"/>
                <a:gd name="connsiteX3" fmla="*/ 953 w 69587"/>
                <a:gd name="connsiteY3" fmla="*/ 16428 h 61957"/>
                <a:gd name="connsiteX4" fmla="*/ 0 w 69587"/>
                <a:gd name="connsiteY4" fmla="*/ 28332 h 61957"/>
                <a:gd name="connsiteX5" fmla="*/ 33868 w 69587"/>
                <a:gd name="connsiteY5" fmla="*/ 61957 h 61957"/>
                <a:gd name="connsiteX0" fmla="*/ 33868 w 69587"/>
                <a:gd name="connsiteY0" fmla="*/ 61912 h 61912"/>
                <a:gd name="connsiteX1" fmla="*/ 69587 w 69587"/>
                <a:gd name="connsiteY1" fmla="*/ 0 h 61912"/>
                <a:gd name="connsiteX2" fmla="*/ 14818 w 69587"/>
                <a:gd name="connsiteY2" fmla="*/ 0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9433 w 69587"/>
                <a:gd name="connsiteY2" fmla="*/ 11416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33868 w 69587"/>
                <a:gd name="connsiteY6"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33868 w 69587"/>
                <a:gd name="connsiteY7"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19048 w 69587"/>
                <a:gd name="connsiteY7" fmla="*/ 37334 h 61912"/>
                <a:gd name="connsiteX8" fmla="*/ 33868 w 69587"/>
                <a:gd name="connsiteY8" fmla="*/ 61912 h 61912"/>
                <a:gd name="connsiteX0" fmla="*/ 33868 w 69587"/>
                <a:gd name="connsiteY0" fmla="*/ 61912 h 63048"/>
                <a:gd name="connsiteX1" fmla="*/ 69587 w 69587"/>
                <a:gd name="connsiteY1" fmla="*/ 0 h 63048"/>
                <a:gd name="connsiteX2" fmla="*/ 20952 w 69587"/>
                <a:gd name="connsiteY2" fmla="*/ 11621 h 63048"/>
                <a:gd name="connsiteX3" fmla="*/ 9433 w 69587"/>
                <a:gd name="connsiteY3" fmla="*/ 11416 h 63048"/>
                <a:gd name="connsiteX4" fmla="*/ 953 w 69587"/>
                <a:gd name="connsiteY4" fmla="*/ 16383 h 63048"/>
                <a:gd name="connsiteX5" fmla="*/ 0 w 69587"/>
                <a:gd name="connsiteY5" fmla="*/ 28287 h 63048"/>
                <a:gd name="connsiteX6" fmla="*/ 8572 w 69587"/>
                <a:gd name="connsiteY6" fmla="*/ 29715 h 63048"/>
                <a:gd name="connsiteX7" fmla="*/ 19048 w 69587"/>
                <a:gd name="connsiteY7" fmla="*/ 37334 h 63048"/>
                <a:gd name="connsiteX8" fmla="*/ 23333 w 69587"/>
                <a:gd name="connsiteY8" fmla="*/ 63048 h 63048"/>
                <a:gd name="connsiteX9" fmla="*/ 33868 w 69587"/>
                <a:gd name="connsiteY9" fmla="*/ 61912 h 63048"/>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3333 w 69587"/>
                <a:gd name="connsiteY9" fmla="*/ 63048 h 66381"/>
                <a:gd name="connsiteX10" fmla="*/ 33868 w 69587"/>
                <a:gd name="connsiteY10" fmla="*/ 61912 h 66381"/>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7143 w 69587"/>
                <a:gd name="connsiteY9" fmla="*/ 42572 h 66381"/>
                <a:gd name="connsiteX10" fmla="*/ 23333 w 69587"/>
                <a:gd name="connsiteY10" fmla="*/ 63048 h 66381"/>
                <a:gd name="connsiteX11" fmla="*/ 33868 w 69587"/>
                <a:gd name="connsiteY11" fmla="*/ 61912 h 66381"/>
                <a:gd name="connsiteX0" fmla="*/ 33868 w 69587"/>
                <a:gd name="connsiteY0" fmla="*/ 61912 h 66381"/>
                <a:gd name="connsiteX1" fmla="*/ 44761 w 69587"/>
                <a:gd name="connsiteY1" fmla="*/ 66381 h 66381"/>
                <a:gd name="connsiteX2" fmla="*/ 53809 w 69587"/>
                <a:gd name="connsiteY2" fmla="*/ 61619 h 66381"/>
                <a:gd name="connsiteX3" fmla="*/ 69587 w 69587"/>
                <a:gd name="connsiteY3" fmla="*/ 0 h 66381"/>
                <a:gd name="connsiteX4" fmla="*/ 20952 w 69587"/>
                <a:gd name="connsiteY4" fmla="*/ 11621 h 66381"/>
                <a:gd name="connsiteX5" fmla="*/ 9433 w 69587"/>
                <a:gd name="connsiteY5" fmla="*/ 11416 h 66381"/>
                <a:gd name="connsiteX6" fmla="*/ 953 w 69587"/>
                <a:gd name="connsiteY6" fmla="*/ 16383 h 66381"/>
                <a:gd name="connsiteX7" fmla="*/ 0 w 69587"/>
                <a:gd name="connsiteY7" fmla="*/ 28287 h 66381"/>
                <a:gd name="connsiteX8" fmla="*/ 8572 w 69587"/>
                <a:gd name="connsiteY8" fmla="*/ 29715 h 66381"/>
                <a:gd name="connsiteX9" fmla="*/ 19048 w 69587"/>
                <a:gd name="connsiteY9" fmla="*/ 37334 h 66381"/>
                <a:gd name="connsiteX10" fmla="*/ 27143 w 69587"/>
                <a:gd name="connsiteY10" fmla="*/ 42572 h 66381"/>
                <a:gd name="connsiteX11" fmla="*/ 23333 w 69587"/>
                <a:gd name="connsiteY11" fmla="*/ 63048 h 66381"/>
                <a:gd name="connsiteX12" fmla="*/ 33868 w 69587"/>
                <a:gd name="connsiteY12"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69587 w 69587"/>
                <a:gd name="connsiteY4" fmla="*/ 0 h 66381"/>
                <a:gd name="connsiteX5" fmla="*/ 20952 w 69587"/>
                <a:gd name="connsiteY5" fmla="*/ 11621 h 66381"/>
                <a:gd name="connsiteX6" fmla="*/ 9433 w 69587"/>
                <a:gd name="connsiteY6" fmla="*/ 11416 h 66381"/>
                <a:gd name="connsiteX7" fmla="*/ 953 w 69587"/>
                <a:gd name="connsiteY7" fmla="*/ 16383 h 66381"/>
                <a:gd name="connsiteX8" fmla="*/ 0 w 69587"/>
                <a:gd name="connsiteY8" fmla="*/ 28287 h 66381"/>
                <a:gd name="connsiteX9" fmla="*/ 8572 w 69587"/>
                <a:gd name="connsiteY9" fmla="*/ 29715 h 66381"/>
                <a:gd name="connsiteX10" fmla="*/ 19048 w 69587"/>
                <a:gd name="connsiteY10" fmla="*/ 37334 h 66381"/>
                <a:gd name="connsiteX11" fmla="*/ 27143 w 69587"/>
                <a:gd name="connsiteY11" fmla="*/ 42572 h 66381"/>
                <a:gd name="connsiteX12" fmla="*/ 23333 w 69587"/>
                <a:gd name="connsiteY12" fmla="*/ 63048 h 66381"/>
                <a:gd name="connsiteX13" fmla="*/ 33868 w 69587"/>
                <a:gd name="connsiteY13"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0952 w 69587"/>
                <a:gd name="connsiteY6" fmla="*/ 11621 h 66381"/>
                <a:gd name="connsiteX7" fmla="*/ 9433 w 69587"/>
                <a:gd name="connsiteY7" fmla="*/ 11416 h 66381"/>
                <a:gd name="connsiteX8" fmla="*/ 953 w 69587"/>
                <a:gd name="connsiteY8" fmla="*/ 16383 h 66381"/>
                <a:gd name="connsiteX9" fmla="*/ 0 w 69587"/>
                <a:gd name="connsiteY9" fmla="*/ 28287 h 66381"/>
                <a:gd name="connsiteX10" fmla="*/ 8572 w 69587"/>
                <a:gd name="connsiteY10" fmla="*/ 29715 h 66381"/>
                <a:gd name="connsiteX11" fmla="*/ 19048 w 69587"/>
                <a:gd name="connsiteY11" fmla="*/ 37334 h 66381"/>
                <a:gd name="connsiteX12" fmla="*/ 27143 w 69587"/>
                <a:gd name="connsiteY12" fmla="*/ 42572 h 66381"/>
                <a:gd name="connsiteX13" fmla="*/ 23333 w 69587"/>
                <a:gd name="connsiteY13" fmla="*/ 63048 h 66381"/>
                <a:gd name="connsiteX14" fmla="*/ 33868 w 69587"/>
                <a:gd name="connsiteY14"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8571 w 69587"/>
                <a:gd name="connsiteY6" fmla="*/ 18763 h 66381"/>
                <a:gd name="connsiteX7" fmla="*/ 20952 w 69587"/>
                <a:gd name="connsiteY7" fmla="*/ 11621 h 66381"/>
                <a:gd name="connsiteX8" fmla="*/ 9433 w 69587"/>
                <a:gd name="connsiteY8" fmla="*/ 11416 h 66381"/>
                <a:gd name="connsiteX9" fmla="*/ 953 w 69587"/>
                <a:gd name="connsiteY9" fmla="*/ 16383 h 66381"/>
                <a:gd name="connsiteX10" fmla="*/ 0 w 69587"/>
                <a:gd name="connsiteY10" fmla="*/ 28287 h 66381"/>
                <a:gd name="connsiteX11" fmla="*/ 8572 w 69587"/>
                <a:gd name="connsiteY11" fmla="*/ 29715 h 66381"/>
                <a:gd name="connsiteX12" fmla="*/ 19048 w 69587"/>
                <a:gd name="connsiteY12" fmla="*/ 37334 h 66381"/>
                <a:gd name="connsiteX13" fmla="*/ 27143 w 69587"/>
                <a:gd name="connsiteY13" fmla="*/ 42572 h 66381"/>
                <a:gd name="connsiteX14" fmla="*/ 23333 w 69587"/>
                <a:gd name="connsiteY14" fmla="*/ 63048 h 66381"/>
                <a:gd name="connsiteX15" fmla="*/ 33868 w 69587"/>
                <a:gd name="connsiteY15"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32857 w 69587"/>
                <a:gd name="connsiteY6" fmla="*/ 26858 h 66381"/>
                <a:gd name="connsiteX7" fmla="*/ 28571 w 69587"/>
                <a:gd name="connsiteY7" fmla="*/ 18763 h 66381"/>
                <a:gd name="connsiteX8" fmla="*/ 20952 w 69587"/>
                <a:gd name="connsiteY8" fmla="*/ 11621 h 66381"/>
                <a:gd name="connsiteX9" fmla="*/ 9433 w 69587"/>
                <a:gd name="connsiteY9" fmla="*/ 11416 h 66381"/>
                <a:gd name="connsiteX10" fmla="*/ 953 w 69587"/>
                <a:gd name="connsiteY10" fmla="*/ 16383 h 66381"/>
                <a:gd name="connsiteX11" fmla="*/ 0 w 69587"/>
                <a:gd name="connsiteY11" fmla="*/ 28287 h 66381"/>
                <a:gd name="connsiteX12" fmla="*/ 8572 w 69587"/>
                <a:gd name="connsiteY12" fmla="*/ 29715 h 66381"/>
                <a:gd name="connsiteX13" fmla="*/ 19048 w 69587"/>
                <a:gd name="connsiteY13" fmla="*/ 37334 h 66381"/>
                <a:gd name="connsiteX14" fmla="*/ 27143 w 69587"/>
                <a:gd name="connsiteY14" fmla="*/ 42572 h 66381"/>
                <a:gd name="connsiteX15" fmla="*/ 23333 w 69587"/>
                <a:gd name="connsiteY15" fmla="*/ 63048 h 66381"/>
                <a:gd name="connsiteX16" fmla="*/ 33868 w 69587"/>
                <a:gd name="connsiteY16"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44285 w 69587"/>
                <a:gd name="connsiteY6" fmla="*/ 25430 h 66381"/>
                <a:gd name="connsiteX7" fmla="*/ 32857 w 69587"/>
                <a:gd name="connsiteY7" fmla="*/ 26858 h 66381"/>
                <a:gd name="connsiteX8" fmla="*/ 28571 w 69587"/>
                <a:gd name="connsiteY8" fmla="*/ 18763 h 66381"/>
                <a:gd name="connsiteX9" fmla="*/ 20952 w 69587"/>
                <a:gd name="connsiteY9" fmla="*/ 11621 h 66381"/>
                <a:gd name="connsiteX10" fmla="*/ 9433 w 69587"/>
                <a:gd name="connsiteY10" fmla="*/ 11416 h 66381"/>
                <a:gd name="connsiteX11" fmla="*/ 953 w 69587"/>
                <a:gd name="connsiteY11" fmla="*/ 16383 h 66381"/>
                <a:gd name="connsiteX12" fmla="*/ 0 w 69587"/>
                <a:gd name="connsiteY12" fmla="*/ 28287 h 66381"/>
                <a:gd name="connsiteX13" fmla="*/ 8572 w 69587"/>
                <a:gd name="connsiteY13" fmla="*/ 29715 h 66381"/>
                <a:gd name="connsiteX14" fmla="*/ 19048 w 69587"/>
                <a:gd name="connsiteY14" fmla="*/ 37334 h 66381"/>
                <a:gd name="connsiteX15" fmla="*/ 27143 w 69587"/>
                <a:gd name="connsiteY15" fmla="*/ 42572 h 66381"/>
                <a:gd name="connsiteX16" fmla="*/ 23333 w 69587"/>
                <a:gd name="connsiteY16" fmla="*/ 63048 h 66381"/>
                <a:gd name="connsiteX17" fmla="*/ 33868 w 69587"/>
                <a:gd name="connsiteY17" fmla="*/ 61912 h 66381"/>
                <a:gd name="connsiteX0" fmla="*/ 33868 w 54761"/>
                <a:gd name="connsiteY0" fmla="*/ 50496 h 54965"/>
                <a:gd name="connsiteX1" fmla="*/ 44761 w 54761"/>
                <a:gd name="connsiteY1" fmla="*/ 54965 h 54965"/>
                <a:gd name="connsiteX2" fmla="*/ 53809 w 54761"/>
                <a:gd name="connsiteY2" fmla="*/ 50203 h 54965"/>
                <a:gd name="connsiteX3" fmla="*/ 54761 w 54761"/>
                <a:gd name="connsiteY3" fmla="*/ 37823 h 54965"/>
                <a:gd name="connsiteX4" fmla="*/ 53333 w 54761"/>
                <a:gd name="connsiteY4" fmla="*/ 24966 h 54965"/>
                <a:gd name="connsiteX5" fmla="*/ 51345 w 54761"/>
                <a:gd name="connsiteY5" fmla="*/ 14285 h 54965"/>
                <a:gd name="connsiteX6" fmla="*/ 44285 w 54761"/>
                <a:gd name="connsiteY6" fmla="*/ 14014 h 54965"/>
                <a:gd name="connsiteX7" fmla="*/ 32857 w 54761"/>
                <a:gd name="connsiteY7" fmla="*/ 15442 h 54965"/>
                <a:gd name="connsiteX8" fmla="*/ 28571 w 54761"/>
                <a:gd name="connsiteY8" fmla="*/ 7347 h 54965"/>
                <a:gd name="connsiteX9" fmla="*/ 20952 w 54761"/>
                <a:gd name="connsiteY9" fmla="*/ 205 h 54965"/>
                <a:gd name="connsiteX10" fmla="*/ 9433 w 54761"/>
                <a:gd name="connsiteY10" fmla="*/ 0 h 54965"/>
                <a:gd name="connsiteX11" fmla="*/ 953 w 54761"/>
                <a:gd name="connsiteY11" fmla="*/ 4967 h 54965"/>
                <a:gd name="connsiteX12" fmla="*/ 0 w 54761"/>
                <a:gd name="connsiteY12" fmla="*/ 16871 h 54965"/>
                <a:gd name="connsiteX13" fmla="*/ 8572 w 54761"/>
                <a:gd name="connsiteY13" fmla="*/ 18299 h 54965"/>
                <a:gd name="connsiteX14" fmla="*/ 19048 w 54761"/>
                <a:gd name="connsiteY14" fmla="*/ 25918 h 54965"/>
                <a:gd name="connsiteX15" fmla="*/ 27143 w 54761"/>
                <a:gd name="connsiteY15" fmla="*/ 31156 h 54965"/>
                <a:gd name="connsiteX16" fmla="*/ 23333 w 54761"/>
                <a:gd name="connsiteY16" fmla="*/ 51632 h 54965"/>
                <a:gd name="connsiteX17" fmla="*/ 33868 w 54761"/>
                <a:gd name="connsiteY17" fmla="*/ 50496 h 5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761" h="54965">
                  <a:moveTo>
                    <a:pt x="33868" y="50496"/>
                  </a:moveTo>
                  <a:lnTo>
                    <a:pt x="44761" y="54965"/>
                  </a:lnTo>
                  <a:lnTo>
                    <a:pt x="53809" y="50203"/>
                  </a:lnTo>
                  <a:cubicBezTo>
                    <a:pt x="54126" y="46076"/>
                    <a:pt x="54444" y="41950"/>
                    <a:pt x="54761" y="37823"/>
                  </a:cubicBezTo>
                  <a:lnTo>
                    <a:pt x="53333" y="24966"/>
                  </a:lnTo>
                  <a:lnTo>
                    <a:pt x="51345" y="14285"/>
                  </a:lnTo>
                  <a:lnTo>
                    <a:pt x="44285" y="14014"/>
                  </a:lnTo>
                  <a:lnTo>
                    <a:pt x="32857" y="15442"/>
                  </a:lnTo>
                  <a:lnTo>
                    <a:pt x="28571" y="7347"/>
                  </a:lnTo>
                  <a:lnTo>
                    <a:pt x="20952" y="205"/>
                  </a:lnTo>
                  <a:lnTo>
                    <a:pt x="9433" y="0"/>
                  </a:lnTo>
                  <a:lnTo>
                    <a:pt x="953" y="4967"/>
                  </a:lnTo>
                  <a:cubicBezTo>
                    <a:pt x="635" y="8935"/>
                    <a:pt x="318" y="12903"/>
                    <a:pt x="0" y="16871"/>
                  </a:cubicBezTo>
                  <a:lnTo>
                    <a:pt x="8572" y="18299"/>
                  </a:lnTo>
                  <a:lnTo>
                    <a:pt x="19048" y="25918"/>
                  </a:lnTo>
                  <a:lnTo>
                    <a:pt x="27143" y="31156"/>
                  </a:lnTo>
                  <a:lnTo>
                    <a:pt x="23333" y="51632"/>
                  </a:lnTo>
                  <a:lnTo>
                    <a:pt x="33868" y="50496"/>
                  </a:lnTo>
                  <a:close/>
                </a:path>
              </a:pathLst>
            </a:custGeom>
            <a:solidFill>
              <a:srgbClr val="FF0000"/>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sp>
          <p:nvSpPr>
            <p:cNvPr id="109" name="Freeform 10">
              <a:extLst>
                <a:ext uri="{FF2B5EF4-FFF2-40B4-BE49-F238E27FC236}">
                  <a16:creationId xmlns:a16="http://schemas.microsoft.com/office/drawing/2014/main" id="{B1ECDC5F-CA7A-4BCB-9A93-DAFBF43CBEB2}"/>
                </a:ext>
              </a:extLst>
            </p:cNvPr>
            <p:cNvSpPr>
              <a:spLocks/>
            </p:cNvSpPr>
            <p:nvPr/>
          </p:nvSpPr>
          <p:spPr bwMode="auto">
            <a:xfrm>
              <a:off x="9624832" y="1990771"/>
              <a:ext cx="335544" cy="423847"/>
            </a:xfrm>
            <a:custGeom>
              <a:avLst/>
              <a:gdLst/>
              <a:ahLst/>
              <a:cxnLst>
                <a:cxn ang="0">
                  <a:pos x="490" y="1209"/>
                </a:cxn>
                <a:cxn ang="0">
                  <a:pos x="561" y="1244"/>
                </a:cxn>
                <a:cxn ang="0">
                  <a:pos x="546" y="1319"/>
                </a:cxn>
                <a:cxn ang="0">
                  <a:pos x="801" y="1214"/>
                </a:cxn>
                <a:cxn ang="0">
                  <a:pos x="1044" y="1153"/>
                </a:cxn>
                <a:cxn ang="0">
                  <a:pos x="1006" y="969"/>
                </a:cxn>
                <a:cxn ang="0">
                  <a:pos x="861" y="924"/>
                </a:cxn>
                <a:cxn ang="0">
                  <a:pos x="751" y="929"/>
                </a:cxn>
                <a:cxn ang="0">
                  <a:pos x="651" y="869"/>
                </a:cxn>
                <a:cxn ang="0">
                  <a:pos x="681" y="759"/>
                </a:cxn>
                <a:cxn ang="0">
                  <a:pos x="751" y="674"/>
                </a:cxn>
                <a:cxn ang="0">
                  <a:pos x="716" y="529"/>
                </a:cxn>
                <a:cxn ang="0">
                  <a:pos x="631" y="579"/>
                </a:cxn>
                <a:cxn ang="0">
                  <a:pos x="576" y="504"/>
                </a:cxn>
                <a:cxn ang="0">
                  <a:pos x="546" y="374"/>
                </a:cxn>
                <a:cxn ang="0">
                  <a:pos x="636" y="354"/>
                </a:cxn>
                <a:cxn ang="0">
                  <a:pos x="681" y="264"/>
                </a:cxn>
                <a:cxn ang="0">
                  <a:pos x="601" y="164"/>
                </a:cxn>
                <a:cxn ang="0">
                  <a:pos x="466" y="0"/>
                </a:cxn>
                <a:cxn ang="0">
                  <a:pos x="241" y="178"/>
                </a:cxn>
                <a:cxn ang="0">
                  <a:pos x="210" y="294"/>
                </a:cxn>
                <a:cxn ang="0">
                  <a:pos x="255" y="339"/>
                </a:cxn>
                <a:cxn ang="0">
                  <a:pos x="260" y="519"/>
                </a:cxn>
                <a:cxn ang="0">
                  <a:pos x="215" y="554"/>
                </a:cxn>
                <a:cxn ang="0">
                  <a:pos x="155" y="429"/>
                </a:cxn>
                <a:cxn ang="0">
                  <a:pos x="95" y="339"/>
                </a:cxn>
                <a:cxn ang="0">
                  <a:pos x="0" y="414"/>
                </a:cxn>
                <a:cxn ang="0">
                  <a:pos x="185" y="689"/>
                </a:cxn>
                <a:cxn ang="0">
                  <a:pos x="305" y="1029"/>
                </a:cxn>
                <a:cxn ang="0">
                  <a:pos x="405" y="1019"/>
                </a:cxn>
                <a:cxn ang="0">
                  <a:pos x="485" y="939"/>
                </a:cxn>
                <a:cxn ang="0">
                  <a:pos x="601" y="1139"/>
                </a:cxn>
                <a:cxn ang="0">
                  <a:pos x="490" y="1209"/>
                </a:cxn>
              </a:cxnLst>
              <a:rect l="0" t="0" r="r" b="b"/>
              <a:pathLst>
                <a:path w="1044" h="1319">
                  <a:moveTo>
                    <a:pt x="490" y="1209"/>
                  </a:moveTo>
                  <a:lnTo>
                    <a:pt x="561" y="1244"/>
                  </a:lnTo>
                  <a:lnTo>
                    <a:pt x="546" y="1319"/>
                  </a:lnTo>
                  <a:lnTo>
                    <a:pt x="801" y="1214"/>
                  </a:lnTo>
                  <a:lnTo>
                    <a:pt x="1044" y="1153"/>
                  </a:lnTo>
                  <a:lnTo>
                    <a:pt x="1006" y="969"/>
                  </a:lnTo>
                  <a:lnTo>
                    <a:pt x="861" y="924"/>
                  </a:lnTo>
                  <a:lnTo>
                    <a:pt x="751" y="929"/>
                  </a:lnTo>
                  <a:lnTo>
                    <a:pt x="651" y="869"/>
                  </a:lnTo>
                  <a:lnTo>
                    <a:pt x="681" y="759"/>
                  </a:lnTo>
                  <a:lnTo>
                    <a:pt x="751" y="674"/>
                  </a:lnTo>
                  <a:lnTo>
                    <a:pt x="716" y="529"/>
                  </a:lnTo>
                  <a:lnTo>
                    <a:pt x="631" y="579"/>
                  </a:lnTo>
                  <a:lnTo>
                    <a:pt x="576" y="504"/>
                  </a:lnTo>
                  <a:lnTo>
                    <a:pt x="546" y="374"/>
                  </a:lnTo>
                  <a:lnTo>
                    <a:pt x="636" y="354"/>
                  </a:lnTo>
                  <a:lnTo>
                    <a:pt x="681" y="264"/>
                  </a:lnTo>
                  <a:lnTo>
                    <a:pt x="601" y="164"/>
                  </a:lnTo>
                  <a:lnTo>
                    <a:pt x="466" y="0"/>
                  </a:lnTo>
                  <a:lnTo>
                    <a:pt x="241" y="178"/>
                  </a:lnTo>
                  <a:lnTo>
                    <a:pt x="210" y="294"/>
                  </a:lnTo>
                  <a:lnTo>
                    <a:pt x="255" y="339"/>
                  </a:lnTo>
                  <a:lnTo>
                    <a:pt x="260" y="519"/>
                  </a:lnTo>
                  <a:lnTo>
                    <a:pt x="215" y="554"/>
                  </a:lnTo>
                  <a:lnTo>
                    <a:pt x="155" y="429"/>
                  </a:lnTo>
                  <a:lnTo>
                    <a:pt x="95" y="339"/>
                  </a:lnTo>
                  <a:lnTo>
                    <a:pt x="0" y="414"/>
                  </a:lnTo>
                  <a:lnTo>
                    <a:pt x="185" y="689"/>
                  </a:lnTo>
                  <a:lnTo>
                    <a:pt x="305" y="1029"/>
                  </a:lnTo>
                  <a:lnTo>
                    <a:pt x="405" y="1019"/>
                  </a:lnTo>
                  <a:lnTo>
                    <a:pt x="485" y="939"/>
                  </a:lnTo>
                  <a:lnTo>
                    <a:pt x="601" y="1139"/>
                  </a:lnTo>
                  <a:lnTo>
                    <a:pt x="490" y="1209"/>
                  </a:lnTo>
                  <a:close/>
                </a:path>
              </a:pathLst>
            </a:custGeom>
            <a:solidFill>
              <a:srgbClr val="FF0000"/>
            </a:solidFill>
            <a:ln w="19050" cmpd="sng">
              <a:solidFill>
                <a:srgbClr val="FF0000"/>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grpSp>
      <p:graphicFrame>
        <p:nvGraphicFramePr>
          <p:cNvPr id="110" name="Table 109">
            <a:extLst>
              <a:ext uri="{FF2B5EF4-FFF2-40B4-BE49-F238E27FC236}">
                <a16:creationId xmlns:a16="http://schemas.microsoft.com/office/drawing/2014/main" id="{5DB7B74C-E9E7-4703-8980-CA61FEE1F502}"/>
              </a:ext>
            </a:extLst>
          </p:cNvPr>
          <p:cNvGraphicFramePr>
            <a:graphicFrameLocks noGrp="1"/>
          </p:cNvGraphicFramePr>
          <p:nvPr/>
        </p:nvGraphicFramePr>
        <p:xfrm>
          <a:off x="6168757" y="3201174"/>
          <a:ext cx="1511092"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gridCol w="515211">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Tasman</a:t>
                      </a:r>
                    </a:p>
                    <a:p>
                      <a:pPr algn="r"/>
                      <a:r>
                        <a:rPr lang="en-NZ" sz="800" b="0" dirty="0">
                          <a:solidFill>
                            <a:schemeClr val="tx1">
                              <a:lumMod val="65000"/>
                              <a:lumOff val="35000"/>
                            </a:schemeClr>
                          </a:solidFill>
                          <a:latin typeface="Barlow"/>
                        </a:rPr>
                        <a:t> (n=41)</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+10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1" name="Table 110">
            <a:extLst>
              <a:ext uri="{FF2B5EF4-FFF2-40B4-BE49-F238E27FC236}">
                <a16:creationId xmlns:a16="http://schemas.microsoft.com/office/drawing/2014/main" id="{7FBE5CFD-B87E-4316-97F7-9B68E772C19A}"/>
              </a:ext>
            </a:extLst>
          </p:cNvPr>
          <p:cNvGraphicFramePr>
            <a:graphicFrameLocks noGrp="1"/>
          </p:cNvGraphicFramePr>
          <p:nvPr/>
        </p:nvGraphicFramePr>
        <p:xfrm>
          <a:off x="6311911" y="1962581"/>
          <a:ext cx="2083704" cy="370840"/>
        </p:xfrm>
        <a:graphic>
          <a:graphicData uri="http://schemas.openxmlformats.org/drawingml/2006/table">
            <a:tbl>
              <a:tblPr firstRow="1" bandRow="1">
                <a:tableStyleId>{5C22544A-7EE6-4342-B048-85BDC9FD1C3A}</a:tableStyleId>
              </a:tblPr>
              <a:tblGrid>
                <a:gridCol w="1373260">
                  <a:extLst>
                    <a:ext uri="{9D8B030D-6E8A-4147-A177-3AD203B41FA5}">
                      <a16:colId xmlns:a16="http://schemas.microsoft.com/office/drawing/2014/main" val="20000"/>
                    </a:ext>
                  </a:extLst>
                </a:gridCol>
                <a:gridCol w="710444">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Waikato Bay of Plenty</a:t>
                      </a:r>
                    </a:p>
                    <a:p>
                      <a:pPr algn="r"/>
                      <a:r>
                        <a:rPr lang="en-NZ" sz="800" b="0" dirty="0">
                          <a:solidFill>
                            <a:schemeClr val="tx1">
                              <a:lumMod val="65000"/>
                              <a:lumOff val="35000"/>
                            </a:schemeClr>
                          </a:solidFill>
                          <a:latin typeface="Barlow"/>
                        </a:rPr>
                        <a:t> (n=246)</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+43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2" name="Table 111">
            <a:extLst>
              <a:ext uri="{FF2B5EF4-FFF2-40B4-BE49-F238E27FC236}">
                <a16:creationId xmlns:a16="http://schemas.microsoft.com/office/drawing/2014/main" id="{FADCA305-58A2-4915-89E3-5FC42304E60F}"/>
              </a:ext>
            </a:extLst>
          </p:cNvPr>
          <p:cNvGraphicFramePr>
            <a:graphicFrameLocks noGrp="1"/>
          </p:cNvGraphicFramePr>
          <p:nvPr/>
        </p:nvGraphicFramePr>
        <p:xfrm>
          <a:off x="6603148" y="2550511"/>
          <a:ext cx="1511092"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gridCol w="515211">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Taranaki</a:t>
                      </a:r>
                    </a:p>
                    <a:p>
                      <a:pPr algn="r"/>
                      <a:r>
                        <a:rPr lang="en-NZ" sz="800" b="0" dirty="0">
                          <a:solidFill>
                            <a:schemeClr val="tx1">
                              <a:lumMod val="65000"/>
                              <a:lumOff val="35000"/>
                            </a:schemeClr>
                          </a:solidFill>
                          <a:latin typeface="Barlow"/>
                        </a:rPr>
                        <a:t> (n=58)</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+64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3" name="Table 112">
            <a:extLst>
              <a:ext uri="{FF2B5EF4-FFF2-40B4-BE49-F238E27FC236}">
                <a16:creationId xmlns:a16="http://schemas.microsoft.com/office/drawing/2014/main" id="{1E2F3C2B-DE66-4191-AC02-E38D6D208D21}"/>
              </a:ext>
            </a:extLst>
          </p:cNvPr>
          <p:cNvGraphicFramePr>
            <a:graphicFrameLocks noGrp="1"/>
          </p:cNvGraphicFramePr>
          <p:nvPr/>
        </p:nvGraphicFramePr>
        <p:xfrm>
          <a:off x="4797209" y="4942227"/>
          <a:ext cx="1511092"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gridCol w="515211">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Southland (n=39)</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+38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4" name="Table 113">
            <a:extLst>
              <a:ext uri="{FF2B5EF4-FFF2-40B4-BE49-F238E27FC236}">
                <a16:creationId xmlns:a16="http://schemas.microsoft.com/office/drawing/2014/main" id="{5AD46015-323E-4243-97AB-C1991D6C76F6}"/>
              </a:ext>
            </a:extLst>
          </p:cNvPr>
          <p:cNvGraphicFramePr>
            <a:graphicFrameLocks noGrp="1"/>
          </p:cNvGraphicFramePr>
          <p:nvPr/>
        </p:nvGraphicFramePr>
        <p:xfrm>
          <a:off x="6521956" y="2924461"/>
          <a:ext cx="1914527" cy="370840"/>
        </p:xfrm>
        <a:graphic>
          <a:graphicData uri="http://schemas.openxmlformats.org/drawingml/2006/table">
            <a:tbl>
              <a:tblPr firstRow="1" bandRow="1">
                <a:tableStyleId>{5C22544A-7EE6-4342-B048-85BDC9FD1C3A}</a:tableStyleId>
              </a:tblPr>
              <a:tblGrid>
                <a:gridCol w="1261764">
                  <a:extLst>
                    <a:ext uri="{9D8B030D-6E8A-4147-A177-3AD203B41FA5}">
                      <a16:colId xmlns:a16="http://schemas.microsoft.com/office/drawing/2014/main" val="20000"/>
                    </a:ext>
                  </a:extLst>
                </a:gridCol>
                <a:gridCol w="652763">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Manawatu Wanganui</a:t>
                      </a:r>
                    </a:p>
                    <a:p>
                      <a:pPr algn="r"/>
                      <a:r>
                        <a:rPr lang="en-NZ" sz="800" b="0" dirty="0">
                          <a:solidFill>
                            <a:schemeClr val="tx1">
                              <a:lumMod val="65000"/>
                              <a:lumOff val="35000"/>
                            </a:schemeClr>
                          </a:solidFill>
                          <a:latin typeface="Barlow"/>
                        </a:rPr>
                        <a:t> (n=77)</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+43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5" name="Table 114">
            <a:extLst>
              <a:ext uri="{FF2B5EF4-FFF2-40B4-BE49-F238E27FC236}">
                <a16:creationId xmlns:a16="http://schemas.microsoft.com/office/drawing/2014/main" id="{C5977806-B45A-4E13-A310-C0AEFA672F96}"/>
              </a:ext>
            </a:extLst>
          </p:cNvPr>
          <p:cNvGraphicFramePr>
            <a:graphicFrameLocks noGrp="1"/>
          </p:cNvGraphicFramePr>
          <p:nvPr/>
        </p:nvGraphicFramePr>
        <p:xfrm>
          <a:off x="6168757" y="1596013"/>
          <a:ext cx="2222948" cy="370840"/>
        </p:xfrm>
        <a:graphic>
          <a:graphicData uri="http://schemas.openxmlformats.org/drawingml/2006/table">
            <a:tbl>
              <a:tblPr firstRow="1" bandRow="1">
                <a:tableStyleId>{5C22544A-7EE6-4342-B048-85BDC9FD1C3A}</a:tableStyleId>
              </a:tblPr>
              <a:tblGrid>
                <a:gridCol w="1465029">
                  <a:extLst>
                    <a:ext uri="{9D8B030D-6E8A-4147-A177-3AD203B41FA5}">
                      <a16:colId xmlns:a16="http://schemas.microsoft.com/office/drawing/2014/main" val="20000"/>
                    </a:ext>
                  </a:extLst>
                </a:gridCol>
                <a:gridCol w="757919">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Auckland</a:t>
                      </a:r>
                    </a:p>
                    <a:p>
                      <a:pPr algn="r"/>
                      <a:r>
                        <a:rPr lang="en-NZ" sz="800" b="0" dirty="0">
                          <a:solidFill>
                            <a:schemeClr val="tx1">
                              <a:lumMod val="65000"/>
                              <a:lumOff val="35000"/>
                            </a:schemeClr>
                          </a:solidFill>
                          <a:latin typeface="Barlow"/>
                        </a:rPr>
                        <a:t>  (n=444)</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+36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6" name="Table 115">
            <a:extLst>
              <a:ext uri="{FF2B5EF4-FFF2-40B4-BE49-F238E27FC236}">
                <a16:creationId xmlns:a16="http://schemas.microsoft.com/office/drawing/2014/main" id="{0198B5EA-4264-4D97-99A7-DF28D2FFC31E}"/>
              </a:ext>
            </a:extLst>
          </p:cNvPr>
          <p:cNvGraphicFramePr>
            <a:graphicFrameLocks noGrp="1"/>
          </p:cNvGraphicFramePr>
          <p:nvPr/>
        </p:nvGraphicFramePr>
        <p:xfrm>
          <a:off x="9286797" y="1040730"/>
          <a:ext cx="1479614" cy="445238"/>
        </p:xfrm>
        <a:graphic>
          <a:graphicData uri="http://schemas.openxmlformats.org/drawingml/2006/table">
            <a:tbl>
              <a:tblPr firstRow="1" bandRow="1">
                <a:tableStyleId>{5C22544A-7EE6-4342-B048-85BDC9FD1C3A}</a:tableStyleId>
              </a:tblPr>
              <a:tblGrid>
                <a:gridCol w="593976">
                  <a:extLst>
                    <a:ext uri="{9D8B030D-6E8A-4147-A177-3AD203B41FA5}">
                      <a16:colId xmlns:a16="http://schemas.microsoft.com/office/drawing/2014/main" val="20000"/>
                    </a:ext>
                  </a:extLst>
                </a:gridCol>
                <a:gridCol w="885638">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+60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Northland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(n=40)</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9" name="Table 118">
            <a:extLst>
              <a:ext uri="{FF2B5EF4-FFF2-40B4-BE49-F238E27FC236}">
                <a16:creationId xmlns:a16="http://schemas.microsoft.com/office/drawing/2014/main" id="{9CA7E64C-F172-4C10-B716-AFDE5822DC29}"/>
              </a:ext>
            </a:extLst>
          </p:cNvPr>
          <p:cNvGraphicFramePr>
            <a:graphicFrameLocks noGrp="1"/>
          </p:cNvGraphicFramePr>
          <p:nvPr/>
        </p:nvGraphicFramePr>
        <p:xfrm>
          <a:off x="10662800" y="2230938"/>
          <a:ext cx="1132122" cy="579120"/>
        </p:xfrm>
        <a:graphic>
          <a:graphicData uri="http://schemas.openxmlformats.org/drawingml/2006/table">
            <a:tbl>
              <a:tblPr firstRow="1" bandRow="1">
                <a:tableStyleId>{5C22544A-7EE6-4342-B048-85BDC9FD1C3A}</a:tableStyleId>
              </a:tblPr>
              <a:tblGrid>
                <a:gridCol w="454478">
                  <a:extLst>
                    <a:ext uri="{9D8B030D-6E8A-4147-A177-3AD203B41FA5}">
                      <a16:colId xmlns:a16="http://schemas.microsoft.com/office/drawing/2014/main" val="20000"/>
                    </a:ext>
                  </a:extLst>
                </a:gridCol>
                <a:gridCol w="677644">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+38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Hawkes Bay Gisborne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(n=42)</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20" name="Table 119">
            <a:extLst>
              <a:ext uri="{FF2B5EF4-FFF2-40B4-BE49-F238E27FC236}">
                <a16:creationId xmlns:a16="http://schemas.microsoft.com/office/drawing/2014/main" id="{E829C21C-5E68-4665-9086-4578A6043EC6}"/>
              </a:ext>
            </a:extLst>
          </p:cNvPr>
          <p:cNvGraphicFramePr>
            <a:graphicFrameLocks noGrp="1"/>
          </p:cNvGraphicFramePr>
          <p:nvPr/>
        </p:nvGraphicFramePr>
        <p:xfrm>
          <a:off x="9839069" y="3465014"/>
          <a:ext cx="1333458" cy="445238"/>
        </p:xfrm>
        <a:graphic>
          <a:graphicData uri="http://schemas.openxmlformats.org/drawingml/2006/table">
            <a:tbl>
              <a:tblPr firstRow="1" bandRow="1">
                <a:tableStyleId>{5C22544A-7EE6-4342-B048-85BDC9FD1C3A}</a:tableStyleId>
              </a:tblPr>
              <a:tblGrid>
                <a:gridCol w="535303">
                  <a:extLst>
                    <a:ext uri="{9D8B030D-6E8A-4147-A177-3AD203B41FA5}">
                      <a16:colId xmlns:a16="http://schemas.microsoft.com/office/drawing/2014/main" val="20000"/>
                    </a:ext>
                  </a:extLst>
                </a:gridCol>
                <a:gridCol w="798155">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+57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Wellington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(n=251)</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21" name="Table 120">
            <a:extLst>
              <a:ext uri="{FF2B5EF4-FFF2-40B4-BE49-F238E27FC236}">
                <a16:creationId xmlns:a16="http://schemas.microsoft.com/office/drawing/2014/main" id="{943BFCE9-902B-4D9C-BFE7-422735BF85B9}"/>
              </a:ext>
            </a:extLst>
          </p:cNvPr>
          <p:cNvGraphicFramePr>
            <a:graphicFrameLocks noGrp="1"/>
          </p:cNvGraphicFramePr>
          <p:nvPr/>
        </p:nvGraphicFramePr>
        <p:xfrm>
          <a:off x="9231770" y="4370027"/>
          <a:ext cx="1333458" cy="445238"/>
        </p:xfrm>
        <a:graphic>
          <a:graphicData uri="http://schemas.openxmlformats.org/drawingml/2006/table">
            <a:tbl>
              <a:tblPr firstRow="1" bandRow="1">
                <a:tableStyleId>{5C22544A-7EE6-4342-B048-85BDC9FD1C3A}</a:tableStyleId>
              </a:tblPr>
              <a:tblGrid>
                <a:gridCol w="535303">
                  <a:extLst>
                    <a:ext uri="{9D8B030D-6E8A-4147-A177-3AD203B41FA5}">
                      <a16:colId xmlns:a16="http://schemas.microsoft.com/office/drawing/2014/main" val="20000"/>
                    </a:ext>
                  </a:extLst>
                </a:gridCol>
                <a:gridCol w="798155">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+44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Canterbury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(n=205)</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22" name="Table 121">
            <a:extLst>
              <a:ext uri="{FF2B5EF4-FFF2-40B4-BE49-F238E27FC236}">
                <a16:creationId xmlns:a16="http://schemas.microsoft.com/office/drawing/2014/main" id="{F16E9D2C-9DEE-4448-AD9C-617C576674BD}"/>
              </a:ext>
            </a:extLst>
          </p:cNvPr>
          <p:cNvGraphicFramePr>
            <a:graphicFrameLocks noGrp="1"/>
          </p:cNvGraphicFramePr>
          <p:nvPr/>
        </p:nvGraphicFramePr>
        <p:xfrm>
          <a:off x="8603088" y="4902110"/>
          <a:ext cx="1333458" cy="445238"/>
        </p:xfrm>
        <a:graphic>
          <a:graphicData uri="http://schemas.openxmlformats.org/drawingml/2006/table">
            <a:tbl>
              <a:tblPr firstRow="1" bandRow="1">
                <a:tableStyleId>{5C22544A-7EE6-4342-B048-85BDC9FD1C3A}</a:tableStyleId>
              </a:tblPr>
              <a:tblGrid>
                <a:gridCol w="535303">
                  <a:extLst>
                    <a:ext uri="{9D8B030D-6E8A-4147-A177-3AD203B41FA5}">
                      <a16:colId xmlns:a16="http://schemas.microsoft.com/office/drawing/2014/main" val="20000"/>
                    </a:ext>
                  </a:extLst>
                </a:gridCol>
                <a:gridCol w="798155">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+55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Otago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(n=113)</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668684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a:xfrm>
            <a:off x="507996" y="1785281"/>
            <a:ext cx="2364509" cy="565136"/>
          </a:xfrm>
        </p:spPr>
        <p:txBody>
          <a:bodyPr>
            <a:normAutofit/>
          </a:bodyPr>
          <a:lstStyle/>
          <a:p>
            <a:pPr marL="0" indent="0">
              <a:buNone/>
            </a:pPr>
            <a:r>
              <a:rPr lang="en-NZ" sz="1200" dirty="0"/>
              <a:t>VALUE FOR MONEY</a:t>
            </a:r>
          </a:p>
          <a:p>
            <a:pPr marL="0" indent="0">
              <a:buNone/>
            </a:pPr>
            <a:r>
              <a:rPr lang="en-NZ" sz="1000" dirty="0"/>
              <a:t>(% agree or strongly agree)</a:t>
            </a:r>
            <a:endParaRPr lang="en-NZ" sz="1200" dirty="0"/>
          </a:p>
        </p:txBody>
      </p:sp>
      <p:sp>
        <p:nvSpPr>
          <p:cNvPr id="68" name="t1"/>
          <p:cNvSpPr txBox="1"/>
          <p:nvPr/>
        </p:nvSpPr>
        <p:spPr>
          <a:xfrm>
            <a:off x="2758556" y="1798544"/>
            <a:ext cx="1235682" cy="538609"/>
          </a:xfrm>
          <a:prstGeom prst="rect">
            <a:avLst/>
          </a:prstGeom>
          <a:solidFill>
            <a:schemeClr val="accent1"/>
          </a:solidFill>
          <a:ln w="9525">
            <a:noFill/>
            <a:prstDash val="sysDash"/>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0" u="none" strike="noStrike" kern="1200" cap="none" spc="0" normalizeH="0" baseline="0" noProof="0" dirty="0">
                <a:ln>
                  <a:noFill/>
                </a:ln>
                <a:solidFill>
                  <a:srgbClr val="000000"/>
                </a:solidFill>
                <a:effectLst/>
                <a:uLnTx/>
                <a:uFillTx/>
                <a:latin typeface="Barlow"/>
                <a:ea typeface="+mn-ea"/>
                <a:cs typeface="+mn-cs"/>
              </a:rPr>
              <a:t>TOTAL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000000"/>
                </a:solidFill>
                <a:effectLst/>
                <a:uLnTx/>
                <a:uFillTx/>
                <a:latin typeface="Barlow"/>
                <a:ea typeface="+mn-ea"/>
                <a:cs typeface="+mn-cs"/>
              </a:rPr>
              <a:t>75%</a:t>
            </a:r>
          </a:p>
        </p:txBody>
      </p:sp>
      <p:sp>
        <p:nvSpPr>
          <p:cNvPr id="5" name="AutoShape 2" descr="Image result for Northern district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8" name="Text Placeholder 4"/>
          <p:cNvSpPr txBox="1">
            <a:spLocks/>
          </p:cNvSpPr>
          <p:nvPr/>
        </p:nvSpPr>
        <p:spPr>
          <a:xfrm>
            <a:off x="974137" y="2898334"/>
            <a:ext cx="3386994" cy="283208"/>
          </a:xfrm>
          <a:prstGeom prst="rect">
            <a:avLst/>
          </a:prstGeom>
        </p:spPr>
        <p:txBody>
          <a:bodyPr anchor="b"/>
          <a:lstStyle>
            <a:lvl1pPr marL="230188" indent="-230188" algn="l" defTabSz="457200" rtl="0" eaLnBrk="1" fontAlgn="base" hangingPunct="1">
              <a:spcBef>
                <a:spcPts val="800"/>
              </a:spcBef>
              <a:spcAft>
                <a:spcPct val="0"/>
              </a:spcAft>
              <a:buClr>
                <a:schemeClr val="tx2"/>
              </a:buClr>
              <a:buFont typeface="Arial" charset="0"/>
              <a:buChar char="•"/>
              <a:defRPr kern="1200">
                <a:solidFill>
                  <a:schemeClr val="tx2"/>
                </a:solidFill>
                <a:latin typeface="+mn-lt"/>
                <a:ea typeface="ＭＳ Ｐゴシック" charset="0"/>
                <a:cs typeface="ＭＳ Ｐゴシック" charset="0"/>
              </a:defRPr>
            </a:lvl1pPr>
            <a:lvl2pPr marL="461963" indent="-242888" algn="l" defTabSz="569913" rtl="0" eaLnBrk="1" fontAlgn="base" hangingPunct="1">
              <a:spcBef>
                <a:spcPts val="800"/>
              </a:spcBef>
              <a:spcAft>
                <a:spcPct val="0"/>
              </a:spcAft>
              <a:buClr>
                <a:schemeClr val="tx2"/>
              </a:buClr>
              <a:buFont typeface="Arial" charset="0"/>
              <a:buChar char="•"/>
              <a:defRPr sz="1600" kern="1200">
                <a:solidFill>
                  <a:schemeClr val="tx2"/>
                </a:solidFill>
                <a:latin typeface="+mn-lt"/>
                <a:ea typeface="ＭＳ Ｐゴシック" charset="0"/>
                <a:cs typeface="+mn-cs"/>
              </a:defRPr>
            </a:lvl2pPr>
            <a:lvl3pPr marL="681038" indent="-227013" algn="l" defTabSz="457200" rtl="0" eaLnBrk="1" fontAlgn="base" hangingPunct="1">
              <a:spcBef>
                <a:spcPts val="700"/>
              </a:spcBef>
              <a:spcAft>
                <a:spcPct val="0"/>
              </a:spcAft>
              <a:buClr>
                <a:schemeClr val="tx2"/>
              </a:buClr>
              <a:buFont typeface="Arial" charset="0"/>
              <a:buChar char="•"/>
              <a:defRPr sz="1400" kern="1200">
                <a:solidFill>
                  <a:schemeClr val="tx2"/>
                </a:solidFill>
                <a:latin typeface="+mn-lt"/>
                <a:ea typeface="ＭＳ Ｐゴシック" charset="0"/>
                <a:cs typeface="+mn-cs"/>
              </a:defRPr>
            </a:lvl3pPr>
            <a:lvl4pPr marL="912813" indent="-222250" algn="l" defTabSz="211138"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4pPr>
            <a:lvl5pPr marL="1143000" indent="-227013" algn="l" defTabSz="457200"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95000"/>
              </a:lnSpc>
              <a:spcBef>
                <a:spcPct val="0"/>
              </a:spcBef>
              <a:spcAft>
                <a:spcPts val="600"/>
              </a:spcAft>
              <a:buClr>
                <a:srgbClr val="000000"/>
              </a:buClr>
              <a:buSzTx/>
              <a:buFont typeface="Arial" charset="0"/>
              <a:buNone/>
              <a:tabLst/>
              <a:defRPr/>
            </a:pPr>
            <a:r>
              <a:rPr kumimoji="0" lang="en-US" sz="1200" b="1" i="0" u="none" strike="noStrike" kern="1200" cap="none" spc="0" normalizeH="0" baseline="0" noProof="0" dirty="0">
                <a:ln>
                  <a:noFill/>
                </a:ln>
                <a:solidFill>
                  <a:srgbClr val="9C132A"/>
                </a:solidFill>
                <a:effectLst/>
                <a:uLnTx/>
                <a:uFillTx/>
                <a:latin typeface="Barlow"/>
                <a:ea typeface="ＭＳ Ｐゴシック" charset="0"/>
                <a:cs typeface="Arial" charset="0"/>
              </a:rPr>
              <a:t>How does this compare with 2017?</a:t>
            </a:r>
          </a:p>
        </p:txBody>
      </p:sp>
      <p:sp>
        <p:nvSpPr>
          <p:cNvPr id="51" name="Footer Placeholder 5"/>
          <p:cNvSpPr txBox="1">
            <a:spLocks/>
          </p:cNvSpPr>
          <p:nvPr/>
        </p:nvSpPr>
        <p:spPr>
          <a:xfrm>
            <a:off x="423321" y="6356372"/>
            <a:ext cx="8534485" cy="472834"/>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Base: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All respondents (Excluding Don't know/not applicable) (n=1,587)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Q11.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To what extent do you agree or disagree with the following… The opportunities, services and benefits that I/ your child receive/ receives from their club make it well worth the money I/ you or they pay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Note: Regions are based on the club selected at Q2a in the questionnaire</a:t>
            </a:r>
          </a:p>
        </p:txBody>
      </p:sp>
      <p:sp>
        <p:nvSpPr>
          <p:cNvPr id="55" name="Title 2"/>
          <p:cNvSpPr txBox="1">
            <a:spLocks/>
          </p:cNvSpPr>
          <p:nvPr/>
        </p:nvSpPr>
        <p:spPr>
          <a:xfrm>
            <a:off x="444729" y="264493"/>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Bold" charset="0"/>
                <a:ea typeface="+mj-ea"/>
                <a:cs typeface="+mj-cs"/>
              </a:rPr>
              <a:t>Those from Wellington are more likely to feel they receive value for money</a:t>
            </a:r>
          </a:p>
        </p:txBody>
      </p:sp>
      <p:graphicFrame>
        <p:nvGraphicFramePr>
          <p:cNvPr id="54" name="tbl1">
            <a:extLst>
              <a:ext uri="{FF2B5EF4-FFF2-40B4-BE49-F238E27FC236}">
                <a16:creationId xmlns:a16="http://schemas.microsoft.com/office/drawing/2014/main" id="{099CA78D-7767-4DC6-B23C-BBA8A0E3F753}"/>
              </a:ext>
            </a:extLst>
          </p:cNvPr>
          <p:cNvGraphicFramePr>
            <a:graphicFrameLocks/>
          </p:cNvGraphicFramePr>
          <p:nvPr/>
        </p:nvGraphicFramePr>
        <p:xfrm>
          <a:off x="1008527" y="3229700"/>
          <a:ext cx="2507340" cy="2525357"/>
        </p:xfrm>
        <a:graphic>
          <a:graphicData uri="http://schemas.openxmlformats.org/drawingml/2006/table">
            <a:tbl>
              <a:tblPr firstRow="1" firstCol="1" bandRow="1">
                <a:tableStyleId>{5C22544A-7EE6-4342-B048-85BDC9FD1C3A}</a:tableStyleId>
              </a:tblPr>
              <a:tblGrid>
                <a:gridCol w="1270234">
                  <a:extLst>
                    <a:ext uri="{9D8B030D-6E8A-4147-A177-3AD203B41FA5}">
                      <a16:colId xmlns:a16="http://schemas.microsoft.com/office/drawing/2014/main" val="20000"/>
                    </a:ext>
                  </a:extLst>
                </a:gridCol>
                <a:gridCol w="618553">
                  <a:extLst>
                    <a:ext uri="{9D8B030D-6E8A-4147-A177-3AD203B41FA5}">
                      <a16:colId xmlns:a16="http://schemas.microsoft.com/office/drawing/2014/main" val="3461386646"/>
                    </a:ext>
                  </a:extLst>
                </a:gridCol>
                <a:gridCol w="618553">
                  <a:extLst>
                    <a:ext uri="{9D8B030D-6E8A-4147-A177-3AD203B41FA5}">
                      <a16:colId xmlns:a16="http://schemas.microsoft.com/office/drawing/2014/main" val="20001"/>
                    </a:ext>
                  </a:extLst>
                </a:gridCol>
              </a:tblGrid>
              <a:tr h="255467">
                <a:tc>
                  <a:txBody>
                    <a:bodyPr/>
                    <a:lstStyle/>
                    <a:p>
                      <a:pPr algn="l"/>
                      <a:r>
                        <a:rPr lang="en-US" sz="1000" b="1" cap="none" baseline="0" dirty="0">
                          <a:solidFill>
                            <a:schemeClr val="bg1"/>
                          </a:solidFill>
                          <a:latin typeface="Barlow"/>
                        </a:rPr>
                        <a:t>Value for money</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900" cap="none" baseline="0" dirty="0">
                          <a:solidFill>
                            <a:schemeClr val="bg1"/>
                          </a:solidFill>
                          <a:latin typeface="Barlow"/>
                        </a:rPr>
                        <a:t>2021</a:t>
                      </a:r>
                    </a:p>
                    <a:p>
                      <a:pPr algn="ctr"/>
                      <a:r>
                        <a:rPr lang="en-US" sz="700" b="0" cap="none" baseline="0" dirty="0">
                          <a:solidFill>
                            <a:schemeClr val="bg1"/>
                          </a:solidFill>
                          <a:latin typeface="Barlow"/>
                        </a:rPr>
                        <a:t>(n=1,587)</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900" cap="none" baseline="0" dirty="0">
                          <a:solidFill>
                            <a:schemeClr val="bg1"/>
                          </a:solidFill>
                          <a:latin typeface="Barlow"/>
                        </a:rPr>
                        <a:t>2017</a:t>
                      </a:r>
                    </a:p>
                    <a:p>
                      <a:pPr algn="ctr"/>
                      <a:r>
                        <a:rPr lang="en-US" sz="700" b="0" cap="none" baseline="0" dirty="0">
                          <a:solidFill>
                            <a:schemeClr val="bg1"/>
                          </a:solidFill>
                          <a:latin typeface="Barlow"/>
                        </a:rPr>
                        <a:t>(n=1,898)</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0"/>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Auckland</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72%</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67%</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Canterbury</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Hawkes Bay Gisborne</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65%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Manawatu Wanganui</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81%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Northland</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57%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Otago</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Southland</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62%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651712"/>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Taranaki</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84%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82%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7712998"/>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Tasman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66%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64%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444117"/>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Waikato Bay of Plenty</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80%</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1685736"/>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Wellington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81%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80%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8876341"/>
                  </a:ext>
                </a:extLst>
              </a:tr>
            </a:tbl>
          </a:graphicData>
        </a:graphic>
      </p:graphicFrame>
      <p:grpSp>
        <p:nvGrpSpPr>
          <p:cNvPr id="70" name="Group 69">
            <a:extLst>
              <a:ext uri="{FF2B5EF4-FFF2-40B4-BE49-F238E27FC236}">
                <a16:creationId xmlns:a16="http://schemas.microsoft.com/office/drawing/2014/main" id="{4EF7F1F4-7B73-49F6-84BB-D6EF6BD16741}"/>
              </a:ext>
            </a:extLst>
          </p:cNvPr>
          <p:cNvGrpSpPr/>
          <p:nvPr/>
        </p:nvGrpSpPr>
        <p:grpSpPr>
          <a:xfrm>
            <a:off x="8798519" y="6289099"/>
            <a:ext cx="3073908" cy="338554"/>
            <a:chOff x="8798519" y="6289099"/>
            <a:chExt cx="3073908" cy="338554"/>
          </a:xfrm>
        </p:grpSpPr>
        <p:sp>
          <p:nvSpPr>
            <p:cNvPr id="71" name="TextBox 70">
              <a:extLst>
                <a:ext uri="{FF2B5EF4-FFF2-40B4-BE49-F238E27FC236}">
                  <a16:creationId xmlns:a16="http://schemas.microsoft.com/office/drawing/2014/main" id="{1C5B010B-8D73-44D6-9BF2-BC90C8A6B006}"/>
                </a:ext>
              </a:extLst>
            </p:cNvPr>
            <p:cNvSpPr txBox="1"/>
            <p:nvPr/>
          </p:nvSpPr>
          <p:spPr>
            <a:xfrm>
              <a:off x="8798519" y="6289099"/>
              <a:ext cx="3073908" cy="338554"/>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mn-cs"/>
                  <a:sym typeface="Wingdings 3"/>
                </a:rPr>
                <a:t>  </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Significantly higher/lower than 2017 result</a:t>
              </a:r>
            </a:p>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            Significantly higher/lower than Total Athletics 2021</a:t>
              </a:r>
              <a:endPar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sp>
          <p:nvSpPr>
            <p:cNvPr id="72" name="Rectangle 71">
              <a:extLst>
                <a:ext uri="{FF2B5EF4-FFF2-40B4-BE49-F238E27FC236}">
                  <a16:creationId xmlns:a16="http://schemas.microsoft.com/office/drawing/2014/main" id="{27244DDC-0888-41F1-9013-A11ABA4A5A14}"/>
                </a:ext>
              </a:extLst>
            </p:cNvPr>
            <p:cNvSpPr/>
            <p:nvPr/>
          </p:nvSpPr>
          <p:spPr>
            <a:xfrm>
              <a:off x="8906632" y="6495608"/>
              <a:ext cx="79185" cy="78191"/>
            </a:xfrm>
            <a:prstGeom prst="rect">
              <a:avLst/>
            </a:prstGeom>
            <a:solidFill>
              <a:srgbClr val="C4DF9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9F04D58C-DA05-4AF8-B0DF-8ACF6F007823}"/>
                </a:ext>
              </a:extLst>
            </p:cNvPr>
            <p:cNvSpPr/>
            <p:nvPr/>
          </p:nvSpPr>
          <p:spPr>
            <a:xfrm>
              <a:off x="9012021" y="6492699"/>
              <a:ext cx="79185" cy="78191"/>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cxnSp>
        <p:nvCxnSpPr>
          <p:cNvPr id="57" name="Straight Connector 56">
            <a:extLst>
              <a:ext uri="{FF2B5EF4-FFF2-40B4-BE49-F238E27FC236}">
                <a16:creationId xmlns:a16="http://schemas.microsoft.com/office/drawing/2014/main" id="{B07AA7CD-FFDB-44BA-B96E-08161181FDFD}"/>
              </a:ext>
            </a:extLst>
          </p:cNvPr>
          <p:cNvCxnSpPr/>
          <p:nvPr/>
        </p:nvCxnSpPr>
        <p:spPr>
          <a:xfrm flipV="1">
            <a:off x="9360023" y="3684552"/>
            <a:ext cx="46266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5C96BC71-D0C8-401C-936D-C98815BC0876}"/>
              </a:ext>
            </a:extLst>
          </p:cNvPr>
          <p:cNvCxnSpPr/>
          <p:nvPr/>
        </p:nvCxnSpPr>
        <p:spPr>
          <a:xfrm flipV="1">
            <a:off x="8542552" y="4613280"/>
            <a:ext cx="586672" cy="2"/>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07D4BB0C-191F-4CE2-9D9E-866F9B224E3F}"/>
              </a:ext>
            </a:extLst>
          </p:cNvPr>
          <p:cNvCxnSpPr>
            <a:cxnSpLocks/>
          </p:cNvCxnSpPr>
          <p:nvPr/>
        </p:nvCxnSpPr>
        <p:spPr>
          <a:xfrm flipH="1">
            <a:off x="8123841" y="2752249"/>
            <a:ext cx="640034"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97D69DE-A611-4E07-8ACF-7590434C4EFA}"/>
              </a:ext>
            </a:extLst>
          </p:cNvPr>
          <p:cNvCxnSpPr/>
          <p:nvPr/>
        </p:nvCxnSpPr>
        <p:spPr>
          <a:xfrm>
            <a:off x="8974667" y="1265393"/>
            <a:ext cx="393210"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A0EAD65-0091-48D9-B11D-129C08BBA6B5}"/>
              </a:ext>
            </a:extLst>
          </p:cNvPr>
          <p:cNvCxnSpPr/>
          <p:nvPr/>
        </p:nvCxnSpPr>
        <p:spPr>
          <a:xfrm flipH="1">
            <a:off x="8222614" y="1836596"/>
            <a:ext cx="703513"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EFC652A9-4AB0-4C4F-BC3A-5C0C6F0593B4}"/>
              </a:ext>
            </a:extLst>
          </p:cNvPr>
          <p:cNvCxnSpPr>
            <a:cxnSpLocks/>
          </p:cNvCxnSpPr>
          <p:nvPr/>
        </p:nvCxnSpPr>
        <p:spPr>
          <a:xfrm flipV="1">
            <a:off x="10293603" y="2534370"/>
            <a:ext cx="343637" cy="2"/>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A51F1CD9-C46C-4A55-8D9F-6ACA7F9DC4BE}"/>
              </a:ext>
            </a:extLst>
          </p:cNvPr>
          <p:cNvCxnSpPr>
            <a:cxnSpLocks/>
          </p:cNvCxnSpPr>
          <p:nvPr/>
        </p:nvCxnSpPr>
        <p:spPr>
          <a:xfrm>
            <a:off x="8006038" y="5127647"/>
            <a:ext cx="593064" cy="4029"/>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C8115A66-02B4-4A0C-9F73-874954AF41D5}"/>
              </a:ext>
            </a:extLst>
          </p:cNvPr>
          <p:cNvCxnSpPr>
            <a:cxnSpLocks/>
          </p:cNvCxnSpPr>
          <p:nvPr/>
        </p:nvCxnSpPr>
        <p:spPr>
          <a:xfrm flipH="1" flipV="1">
            <a:off x="7679849" y="3391896"/>
            <a:ext cx="564353" cy="351"/>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CFC47636-918D-48D6-BF39-7EE7BE09201F}"/>
              </a:ext>
            </a:extLst>
          </p:cNvPr>
          <p:cNvCxnSpPr>
            <a:cxnSpLocks/>
          </p:cNvCxnSpPr>
          <p:nvPr/>
        </p:nvCxnSpPr>
        <p:spPr>
          <a:xfrm flipH="1">
            <a:off x="8269250" y="3124679"/>
            <a:ext cx="846990"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ACDFA077-B0CE-4249-9B4C-FD127BAD15C1}"/>
              </a:ext>
            </a:extLst>
          </p:cNvPr>
          <p:cNvCxnSpPr>
            <a:cxnSpLocks/>
          </p:cNvCxnSpPr>
          <p:nvPr/>
        </p:nvCxnSpPr>
        <p:spPr>
          <a:xfrm flipH="1" flipV="1">
            <a:off x="8302806" y="2159426"/>
            <a:ext cx="602558"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5FF8344D-192F-41EC-B143-E5B7609BF160}"/>
              </a:ext>
            </a:extLst>
          </p:cNvPr>
          <p:cNvCxnSpPr>
            <a:cxnSpLocks/>
          </p:cNvCxnSpPr>
          <p:nvPr/>
        </p:nvCxnSpPr>
        <p:spPr>
          <a:xfrm flipH="1" flipV="1">
            <a:off x="6336204" y="5131325"/>
            <a:ext cx="564353" cy="351"/>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grpSp>
        <p:nvGrpSpPr>
          <p:cNvPr id="80" name="Group 79">
            <a:extLst>
              <a:ext uri="{FF2B5EF4-FFF2-40B4-BE49-F238E27FC236}">
                <a16:creationId xmlns:a16="http://schemas.microsoft.com/office/drawing/2014/main" id="{473FA461-2D16-4773-91C6-4876FFA5DFA8}"/>
              </a:ext>
            </a:extLst>
          </p:cNvPr>
          <p:cNvGrpSpPr/>
          <p:nvPr/>
        </p:nvGrpSpPr>
        <p:grpSpPr>
          <a:xfrm>
            <a:off x="6675248" y="989740"/>
            <a:ext cx="3583410" cy="4941275"/>
            <a:chOff x="7515226" y="1326103"/>
            <a:chExt cx="3402016" cy="4912772"/>
          </a:xfrm>
        </p:grpSpPr>
        <p:sp>
          <p:nvSpPr>
            <p:cNvPr id="81" name="Freeform 3">
              <a:extLst>
                <a:ext uri="{FF2B5EF4-FFF2-40B4-BE49-F238E27FC236}">
                  <a16:creationId xmlns:a16="http://schemas.microsoft.com/office/drawing/2014/main" id="{449A85A9-C564-440F-9C14-92A115454881}"/>
                </a:ext>
              </a:extLst>
            </p:cNvPr>
            <p:cNvSpPr>
              <a:spLocks/>
            </p:cNvSpPr>
            <p:nvPr/>
          </p:nvSpPr>
          <p:spPr bwMode="auto">
            <a:xfrm>
              <a:off x="7534428" y="5064957"/>
              <a:ext cx="744944" cy="902280"/>
            </a:xfrm>
            <a:custGeom>
              <a:avLst/>
              <a:gdLst/>
              <a:ahLst/>
              <a:cxnLst>
                <a:cxn ang="0">
                  <a:pos x="1475" y="110"/>
                </a:cxn>
                <a:cxn ang="0">
                  <a:pos x="1235" y="90"/>
                </a:cxn>
                <a:cxn ang="0">
                  <a:pos x="1040" y="375"/>
                </a:cxn>
                <a:cxn ang="0">
                  <a:pos x="1120" y="530"/>
                </a:cxn>
                <a:cxn ang="0">
                  <a:pos x="865" y="555"/>
                </a:cxn>
                <a:cxn ang="0">
                  <a:pos x="830" y="765"/>
                </a:cxn>
                <a:cxn ang="0">
                  <a:pos x="685" y="675"/>
                </a:cxn>
                <a:cxn ang="0">
                  <a:pos x="785" y="915"/>
                </a:cxn>
                <a:cxn ang="0">
                  <a:pos x="535" y="980"/>
                </a:cxn>
                <a:cxn ang="0">
                  <a:pos x="505" y="1115"/>
                </a:cxn>
                <a:cxn ang="0">
                  <a:pos x="400" y="1170"/>
                </a:cxn>
                <a:cxn ang="0">
                  <a:pos x="565" y="1235"/>
                </a:cxn>
                <a:cxn ang="0">
                  <a:pos x="515" y="1305"/>
                </a:cxn>
                <a:cxn ang="0">
                  <a:pos x="580" y="1486"/>
                </a:cxn>
                <a:cxn ang="0">
                  <a:pos x="460" y="1476"/>
                </a:cxn>
                <a:cxn ang="0">
                  <a:pos x="295" y="1400"/>
                </a:cxn>
                <a:cxn ang="0">
                  <a:pos x="260" y="1516"/>
                </a:cxn>
                <a:cxn ang="0">
                  <a:pos x="310" y="1611"/>
                </a:cxn>
                <a:cxn ang="0">
                  <a:pos x="455" y="1621"/>
                </a:cxn>
                <a:cxn ang="0">
                  <a:pos x="260" y="1696"/>
                </a:cxn>
                <a:cxn ang="0">
                  <a:pos x="410" y="1806"/>
                </a:cxn>
                <a:cxn ang="0">
                  <a:pos x="265" y="1876"/>
                </a:cxn>
                <a:cxn ang="0">
                  <a:pos x="15" y="1981"/>
                </a:cxn>
                <a:cxn ang="0">
                  <a:pos x="65" y="2151"/>
                </a:cxn>
                <a:cxn ang="0">
                  <a:pos x="245" y="1981"/>
                </a:cxn>
                <a:cxn ang="0">
                  <a:pos x="200" y="2211"/>
                </a:cxn>
                <a:cxn ang="0">
                  <a:pos x="185" y="2301"/>
                </a:cxn>
                <a:cxn ang="0">
                  <a:pos x="460" y="2421"/>
                </a:cxn>
                <a:cxn ang="0">
                  <a:pos x="845" y="2331"/>
                </a:cxn>
                <a:cxn ang="0">
                  <a:pos x="1145" y="2551"/>
                </a:cxn>
                <a:cxn ang="0">
                  <a:pos x="1435" y="2491"/>
                </a:cxn>
                <a:cxn ang="0">
                  <a:pos x="1510" y="2706"/>
                </a:cxn>
                <a:cxn ang="0">
                  <a:pos x="1615" y="2661"/>
                </a:cxn>
                <a:cxn ang="0">
                  <a:pos x="1735" y="2746"/>
                </a:cxn>
                <a:cxn ang="0">
                  <a:pos x="1955" y="2721"/>
                </a:cxn>
                <a:cxn ang="0">
                  <a:pos x="2155" y="2811"/>
                </a:cxn>
                <a:cxn ang="0">
                  <a:pos x="2230" y="2161"/>
                </a:cxn>
                <a:cxn ang="0">
                  <a:pos x="2240" y="1456"/>
                </a:cxn>
                <a:cxn ang="0">
                  <a:pos x="2125" y="1205"/>
                </a:cxn>
                <a:cxn ang="0">
                  <a:pos x="1940" y="1370"/>
                </a:cxn>
                <a:cxn ang="0">
                  <a:pos x="1585" y="1310"/>
                </a:cxn>
                <a:cxn ang="0">
                  <a:pos x="1439" y="940"/>
                </a:cxn>
                <a:cxn ang="0">
                  <a:pos x="1336" y="570"/>
                </a:cxn>
                <a:cxn ang="0">
                  <a:pos x="1495" y="270"/>
                </a:cxn>
              </a:cxnLst>
              <a:rect l="0" t="0" r="r" b="b"/>
              <a:pathLst>
                <a:path w="2321" h="2811">
                  <a:moveTo>
                    <a:pt x="1495" y="270"/>
                  </a:moveTo>
                  <a:lnTo>
                    <a:pt x="1475" y="110"/>
                  </a:lnTo>
                  <a:lnTo>
                    <a:pt x="1322" y="0"/>
                  </a:lnTo>
                  <a:lnTo>
                    <a:pt x="1235" y="90"/>
                  </a:lnTo>
                  <a:lnTo>
                    <a:pt x="1160" y="230"/>
                  </a:lnTo>
                  <a:lnTo>
                    <a:pt x="1040" y="375"/>
                  </a:lnTo>
                  <a:lnTo>
                    <a:pt x="1160" y="480"/>
                  </a:lnTo>
                  <a:lnTo>
                    <a:pt x="1120" y="530"/>
                  </a:lnTo>
                  <a:lnTo>
                    <a:pt x="1000" y="455"/>
                  </a:lnTo>
                  <a:lnTo>
                    <a:pt x="865" y="555"/>
                  </a:lnTo>
                  <a:lnTo>
                    <a:pt x="910" y="660"/>
                  </a:lnTo>
                  <a:lnTo>
                    <a:pt x="830" y="765"/>
                  </a:lnTo>
                  <a:lnTo>
                    <a:pt x="775" y="650"/>
                  </a:lnTo>
                  <a:lnTo>
                    <a:pt x="685" y="675"/>
                  </a:lnTo>
                  <a:lnTo>
                    <a:pt x="745" y="810"/>
                  </a:lnTo>
                  <a:lnTo>
                    <a:pt x="785" y="915"/>
                  </a:lnTo>
                  <a:lnTo>
                    <a:pt x="755" y="995"/>
                  </a:lnTo>
                  <a:lnTo>
                    <a:pt x="535" y="980"/>
                  </a:lnTo>
                  <a:lnTo>
                    <a:pt x="575" y="1115"/>
                  </a:lnTo>
                  <a:lnTo>
                    <a:pt x="505" y="1115"/>
                  </a:lnTo>
                  <a:lnTo>
                    <a:pt x="430" y="1055"/>
                  </a:lnTo>
                  <a:lnTo>
                    <a:pt x="400" y="1170"/>
                  </a:lnTo>
                  <a:lnTo>
                    <a:pt x="425" y="1260"/>
                  </a:lnTo>
                  <a:lnTo>
                    <a:pt x="565" y="1235"/>
                  </a:lnTo>
                  <a:lnTo>
                    <a:pt x="610" y="1305"/>
                  </a:lnTo>
                  <a:lnTo>
                    <a:pt x="515" y="1305"/>
                  </a:lnTo>
                  <a:lnTo>
                    <a:pt x="500" y="1370"/>
                  </a:lnTo>
                  <a:lnTo>
                    <a:pt x="580" y="1486"/>
                  </a:lnTo>
                  <a:lnTo>
                    <a:pt x="530" y="1516"/>
                  </a:lnTo>
                  <a:lnTo>
                    <a:pt x="460" y="1476"/>
                  </a:lnTo>
                  <a:lnTo>
                    <a:pt x="365" y="1370"/>
                  </a:lnTo>
                  <a:lnTo>
                    <a:pt x="295" y="1400"/>
                  </a:lnTo>
                  <a:lnTo>
                    <a:pt x="370" y="1471"/>
                  </a:lnTo>
                  <a:lnTo>
                    <a:pt x="260" y="1516"/>
                  </a:lnTo>
                  <a:lnTo>
                    <a:pt x="215" y="1591"/>
                  </a:lnTo>
                  <a:lnTo>
                    <a:pt x="310" y="1611"/>
                  </a:lnTo>
                  <a:lnTo>
                    <a:pt x="415" y="1546"/>
                  </a:lnTo>
                  <a:lnTo>
                    <a:pt x="455" y="1621"/>
                  </a:lnTo>
                  <a:lnTo>
                    <a:pt x="335" y="1636"/>
                  </a:lnTo>
                  <a:lnTo>
                    <a:pt x="260" y="1696"/>
                  </a:lnTo>
                  <a:lnTo>
                    <a:pt x="280" y="1786"/>
                  </a:lnTo>
                  <a:lnTo>
                    <a:pt x="410" y="1806"/>
                  </a:lnTo>
                  <a:lnTo>
                    <a:pt x="370" y="1911"/>
                  </a:lnTo>
                  <a:lnTo>
                    <a:pt x="265" y="1876"/>
                  </a:lnTo>
                  <a:lnTo>
                    <a:pt x="135" y="1936"/>
                  </a:lnTo>
                  <a:lnTo>
                    <a:pt x="15" y="1981"/>
                  </a:lnTo>
                  <a:lnTo>
                    <a:pt x="0" y="2036"/>
                  </a:lnTo>
                  <a:lnTo>
                    <a:pt x="65" y="2151"/>
                  </a:lnTo>
                  <a:lnTo>
                    <a:pt x="170" y="2056"/>
                  </a:lnTo>
                  <a:lnTo>
                    <a:pt x="245" y="1981"/>
                  </a:lnTo>
                  <a:lnTo>
                    <a:pt x="205" y="2146"/>
                  </a:lnTo>
                  <a:lnTo>
                    <a:pt x="200" y="2211"/>
                  </a:lnTo>
                  <a:lnTo>
                    <a:pt x="295" y="2241"/>
                  </a:lnTo>
                  <a:lnTo>
                    <a:pt x="185" y="2301"/>
                  </a:lnTo>
                  <a:lnTo>
                    <a:pt x="215" y="2386"/>
                  </a:lnTo>
                  <a:lnTo>
                    <a:pt x="460" y="2421"/>
                  </a:lnTo>
                  <a:lnTo>
                    <a:pt x="775" y="2421"/>
                  </a:lnTo>
                  <a:lnTo>
                    <a:pt x="845" y="2331"/>
                  </a:lnTo>
                  <a:lnTo>
                    <a:pt x="1030" y="2361"/>
                  </a:lnTo>
                  <a:lnTo>
                    <a:pt x="1145" y="2551"/>
                  </a:lnTo>
                  <a:lnTo>
                    <a:pt x="1310" y="2521"/>
                  </a:lnTo>
                  <a:lnTo>
                    <a:pt x="1435" y="2491"/>
                  </a:lnTo>
                  <a:lnTo>
                    <a:pt x="1540" y="2616"/>
                  </a:lnTo>
                  <a:lnTo>
                    <a:pt x="1510" y="2706"/>
                  </a:lnTo>
                  <a:lnTo>
                    <a:pt x="1555" y="2781"/>
                  </a:lnTo>
                  <a:lnTo>
                    <a:pt x="1615" y="2661"/>
                  </a:lnTo>
                  <a:lnTo>
                    <a:pt x="1670" y="2751"/>
                  </a:lnTo>
                  <a:lnTo>
                    <a:pt x="1735" y="2746"/>
                  </a:lnTo>
                  <a:lnTo>
                    <a:pt x="1825" y="2686"/>
                  </a:lnTo>
                  <a:lnTo>
                    <a:pt x="1955" y="2721"/>
                  </a:lnTo>
                  <a:lnTo>
                    <a:pt x="2005" y="2806"/>
                  </a:lnTo>
                  <a:lnTo>
                    <a:pt x="2155" y="2811"/>
                  </a:lnTo>
                  <a:lnTo>
                    <a:pt x="2321" y="2803"/>
                  </a:lnTo>
                  <a:lnTo>
                    <a:pt x="2230" y="2161"/>
                  </a:lnTo>
                  <a:lnTo>
                    <a:pt x="2110" y="1741"/>
                  </a:lnTo>
                  <a:lnTo>
                    <a:pt x="2240" y="1456"/>
                  </a:lnTo>
                  <a:lnTo>
                    <a:pt x="2270" y="1325"/>
                  </a:lnTo>
                  <a:lnTo>
                    <a:pt x="2125" y="1205"/>
                  </a:lnTo>
                  <a:lnTo>
                    <a:pt x="2030" y="1365"/>
                  </a:lnTo>
                  <a:lnTo>
                    <a:pt x="1940" y="1370"/>
                  </a:lnTo>
                  <a:lnTo>
                    <a:pt x="1775" y="1185"/>
                  </a:lnTo>
                  <a:lnTo>
                    <a:pt x="1585" y="1310"/>
                  </a:lnTo>
                  <a:lnTo>
                    <a:pt x="1433" y="1153"/>
                  </a:lnTo>
                  <a:lnTo>
                    <a:pt x="1439" y="940"/>
                  </a:lnTo>
                  <a:lnTo>
                    <a:pt x="1346" y="795"/>
                  </a:lnTo>
                  <a:lnTo>
                    <a:pt x="1336" y="570"/>
                  </a:lnTo>
                  <a:lnTo>
                    <a:pt x="1406" y="337"/>
                  </a:lnTo>
                  <a:lnTo>
                    <a:pt x="1495" y="270"/>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84" name="Freeform 4">
              <a:extLst>
                <a:ext uri="{FF2B5EF4-FFF2-40B4-BE49-F238E27FC236}">
                  <a16:creationId xmlns:a16="http://schemas.microsoft.com/office/drawing/2014/main" id="{E2A0AF36-3572-4550-AD8A-842CB7106434}"/>
                </a:ext>
              </a:extLst>
            </p:cNvPr>
            <p:cNvSpPr>
              <a:spLocks/>
            </p:cNvSpPr>
            <p:nvPr/>
          </p:nvSpPr>
          <p:spPr bwMode="auto">
            <a:xfrm>
              <a:off x="7515226" y="5620765"/>
              <a:ext cx="81879" cy="64218"/>
            </a:xfrm>
            <a:custGeom>
              <a:avLst/>
              <a:gdLst/>
              <a:ahLst/>
              <a:cxnLst>
                <a:cxn ang="0">
                  <a:pos x="18" y="40"/>
                </a:cxn>
                <a:cxn ang="0">
                  <a:pos x="15" y="24"/>
                </a:cxn>
                <a:cxn ang="0">
                  <a:pos x="0" y="19"/>
                </a:cxn>
                <a:cxn ang="0">
                  <a:pos x="24" y="6"/>
                </a:cxn>
                <a:cxn ang="0">
                  <a:pos x="39" y="0"/>
                </a:cxn>
                <a:cxn ang="0">
                  <a:pos x="48" y="13"/>
                </a:cxn>
                <a:cxn ang="0">
                  <a:pos x="51" y="23"/>
                </a:cxn>
                <a:cxn ang="0">
                  <a:pos x="28" y="25"/>
                </a:cxn>
                <a:cxn ang="0">
                  <a:pos x="18" y="40"/>
                </a:cxn>
              </a:cxnLst>
              <a:rect l="0" t="0" r="r" b="b"/>
              <a:pathLst>
                <a:path w="51" h="40">
                  <a:moveTo>
                    <a:pt x="18" y="40"/>
                  </a:moveTo>
                  <a:lnTo>
                    <a:pt x="15" y="24"/>
                  </a:lnTo>
                  <a:lnTo>
                    <a:pt x="0" y="19"/>
                  </a:lnTo>
                  <a:lnTo>
                    <a:pt x="24" y="6"/>
                  </a:lnTo>
                  <a:lnTo>
                    <a:pt x="39" y="0"/>
                  </a:lnTo>
                  <a:lnTo>
                    <a:pt x="48" y="13"/>
                  </a:lnTo>
                  <a:lnTo>
                    <a:pt x="51" y="23"/>
                  </a:lnTo>
                  <a:lnTo>
                    <a:pt x="28" y="25"/>
                  </a:lnTo>
                  <a:lnTo>
                    <a:pt x="18" y="40"/>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89" name="Freeform 5">
              <a:extLst>
                <a:ext uri="{FF2B5EF4-FFF2-40B4-BE49-F238E27FC236}">
                  <a16:creationId xmlns:a16="http://schemas.microsoft.com/office/drawing/2014/main" id="{168D24E7-6FCC-4ED4-9C58-983E80A37817}"/>
                </a:ext>
              </a:extLst>
            </p:cNvPr>
            <p:cNvSpPr>
              <a:spLocks/>
            </p:cNvSpPr>
            <p:nvPr/>
          </p:nvSpPr>
          <p:spPr bwMode="auto">
            <a:xfrm>
              <a:off x="7955128" y="4956409"/>
              <a:ext cx="809162" cy="1025902"/>
            </a:xfrm>
            <a:custGeom>
              <a:avLst/>
              <a:gdLst/>
              <a:ahLst/>
              <a:cxnLst>
                <a:cxn ang="0">
                  <a:pos x="1210" y="0"/>
                </a:cxn>
                <a:cxn ang="0">
                  <a:pos x="975" y="180"/>
                </a:cxn>
                <a:cxn ang="0">
                  <a:pos x="700" y="249"/>
                </a:cxn>
                <a:cxn ang="0">
                  <a:pos x="505" y="540"/>
                </a:cxn>
                <a:cxn ang="0">
                  <a:pos x="160" y="660"/>
                </a:cxn>
                <a:cxn ang="0">
                  <a:pos x="0" y="960"/>
                </a:cxn>
                <a:cxn ang="0">
                  <a:pos x="105" y="1330"/>
                </a:cxn>
                <a:cxn ang="0">
                  <a:pos x="250" y="1699"/>
                </a:cxn>
                <a:cxn ang="0">
                  <a:pos x="604" y="1759"/>
                </a:cxn>
                <a:cxn ang="0">
                  <a:pos x="791" y="1596"/>
                </a:cxn>
                <a:cxn ang="0">
                  <a:pos x="904" y="1845"/>
                </a:cxn>
                <a:cxn ang="0">
                  <a:pos x="896" y="2560"/>
                </a:cxn>
                <a:cxn ang="0">
                  <a:pos x="1080" y="3151"/>
                </a:cxn>
                <a:cxn ang="0">
                  <a:pos x="1285" y="3101"/>
                </a:cxn>
                <a:cxn ang="0">
                  <a:pos x="1320" y="3001"/>
                </a:cxn>
                <a:cxn ang="0">
                  <a:pos x="1450" y="2936"/>
                </a:cxn>
                <a:cxn ang="0">
                  <a:pos x="1615" y="2711"/>
                </a:cxn>
                <a:cxn ang="0">
                  <a:pos x="1780" y="2471"/>
                </a:cxn>
                <a:cxn ang="0">
                  <a:pos x="1965" y="2321"/>
                </a:cxn>
                <a:cxn ang="0">
                  <a:pos x="2115" y="2261"/>
                </a:cxn>
                <a:cxn ang="0">
                  <a:pos x="2185" y="2201"/>
                </a:cxn>
                <a:cxn ang="0">
                  <a:pos x="2095" y="2071"/>
                </a:cxn>
                <a:cxn ang="0">
                  <a:pos x="2215" y="1916"/>
                </a:cxn>
                <a:cxn ang="0">
                  <a:pos x="2310" y="1676"/>
                </a:cxn>
                <a:cxn ang="0">
                  <a:pos x="2350" y="1455"/>
                </a:cxn>
                <a:cxn ang="0">
                  <a:pos x="2475" y="1245"/>
                </a:cxn>
                <a:cxn ang="0">
                  <a:pos x="2170" y="1105"/>
                </a:cxn>
                <a:cxn ang="0">
                  <a:pos x="1900" y="1290"/>
                </a:cxn>
                <a:cxn ang="0">
                  <a:pos x="1660" y="1170"/>
                </a:cxn>
                <a:cxn ang="0">
                  <a:pos x="1450" y="840"/>
                </a:cxn>
                <a:cxn ang="0">
                  <a:pos x="1210" y="660"/>
                </a:cxn>
                <a:cxn ang="0">
                  <a:pos x="1150" y="340"/>
                </a:cxn>
                <a:cxn ang="0">
                  <a:pos x="1285" y="15"/>
                </a:cxn>
              </a:cxnLst>
              <a:rect l="0" t="0" r="r" b="b"/>
              <a:pathLst>
                <a:path w="2518" h="3196">
                  <a:moveTo>
                    <a:pt x="1285" y="15"/>
                  </a:moveTo>
                  <a:lnTo>
                    <a:pt x="1210" y="0"/>
                  </a:lnTo>
                  <a:lnTo>
                    <a:pt x="1105" y="130"/>
                  </a:lnTo>
                  <a:lnTo>
                    <a:pt x="975" y="180"/>
                  </a:lnTo>
                  <a:lnTo>
                    <a:pt x="836" y="166"/>
                  </a:lnTo>
                  <a:lnTo>
                    <a:pt x="700" y="249"/>
                  </a:lnTo>
                  <a:lnTo>
                    <a:pt x="566" y="397"/>
                  </a:lnTo>
                  <a:lnTo>
                    <a:pt x="505" y="540"/>
                  </a:lnTo>
                  <a:lnTo>
                    <a:pt x="255" y="700"/>
                  </a:lnTo>
                  <a:lnTo>
                    <a:pt x="160" y="660"/>
                  </a:lnTo>
                  <a:lnTo>
                    <a:pt x="70" y="730"/>
                  </a:lnTo>
                  <a:lnTo>
                    <a:pt x="0" y="960"/>
                  </a:lnTo>
                  <a:lnTo>
                    <a:pt x="10" y="1185"/>
                  </a:lnTo>
                  <a:lnTo>
                    <a:pt x="105" y="1330"/>
                  </a:lnTo>
                  <a:lnTo>
                    <a:pt x="97" y="1543"/>
                  </a:lnTo>
                  <a:lnTo>
                    <a:pt x="250" y="1699"/>
                  </a:lnTo>
                  <a:lnTo>
                    <a:pt x="440" y="1576"/>
                  </a:lnTo>
                  <a:lnTo>
                    <a:pt x="604" y="1759"/>
                  </a:lnTo>
                  <a:lnTo>
                    <a:pt x="697" y="1755"/>
                  </a:lnTo>
                  <a:lnTo>
                    <a:pt x="791" y="1596"/>
                  </a:lnTo>
                  <a:lnTo>
                    <a:pt x="935" y="1713"/>
                  </a:lnTo>
                  <a:lnTo>
                    <a:pt x="904" y="1845"/>
                  </a:lnTo>
                  <a:lnTo>
                    <a:pt x="776" y="2131"/>
                  </a:lnTo>
                  <a:lnTo>
                    <a:pt x="896" y="2560"/>
                  </a:lnTo>
                  <a:lnTo>
                    <a:pt x="985" y="3196"/>
                  </a:lnTo>
                  <a:lnTo>
                    <a:pt x="1080" y="3151"/>
                  </a:lnTo>
                  <a:lnTo>
                    <a:pt x="1185" y="3076"/>
                  </a:lnTo>
                  <a:lnTo>
                    <a:pt x="1285" y="3101"/>
                  </a:lnTo>
                  <a:lnTo>
                    <a:pt x="1380" y="3061"/>
                  </a:lnTo>
                  <a:lnTo>
                    <a:pt x="1320" y="3001"/>
                  </a:lnTo>
                  <a:lnTo>
                    <a:pt x="1330" y="2941"/>
                  </a:lnTo>
                  <a:lnTo>
                    <a:pt x="1450" y="2936"/>
                  </a:lnTo>
                  <a:lnTo>
                    <a:pt x="1435" y="2861"/>
                  </a:lnTo>
                  <a:lnTo>
                    <a:pt x="1615" y="2711"/>
                  </a:lnTo>
                  <a:lnTo>
                    <a:pt x="1795" y="2596"/>
                  </a:lnTo>
                  <a:lnTo>
                    <a:pt x="1780" y="2471"/>
                  </a:lnTo>
                  <a:lnTo>
                    <a:pt x="1860" y="2351"/>
                  </a:lnTo>
                  <a:lnTo>
                    <a:pt x="1965" y="2321"/>
                  </a:lnTo>
                  <a:lnTo>
                    <a:pt x="2085" y="2296"/>
                  </a:lnTo>
                  <a:lnTo>
                    <a:pt x="2115" y="2261"/>
                  </a:lnTo>
                  <a:lnTo>
                    <a:pt x="2185" y="2266"/>
                  </a:lnTo>
                  <a:lnTo>
                    <a:pt x="2185" y="2201"/>
                  </a:lnTo>
                  <a:lnTo>
                    <a:pt x="2170" y="2126"/>
                  </a:lnTo>
                  <a:lnTo>
                    <a:pt x="2095" y="2071"/>
                  </a:lnTo>
                  <a:lnTo>
                    <a:pt x="2130" y="1961"/>
                  </a:lnTo>
                  <a:lnTo>
                    <a:pt x="2215" y="1916"/>
                  </a:lnTo>
                  <a:lnTo>
                    <a:pt x="2235" y="1816"/>
                  </a:lnTo>
                  <a:lnTo>
                    <a:pt x="2310" y="1676"/>
                  </a:lnTo>
                  <a:lnTo>
                    <a:pt x="2265" y="1606"/>
                  </a:lnTo>
                  <a:lnTo>
                    <a:pt x="2350" y="1455"/>
                  </a:lnTo>
                  <a:lnTo>
                    <a:pt x="2325" y="1305"/>
                  </a:lnTo>
                  <a:lnTo>
                    <a:pt x="2475" y="1245"/>
                  </a:lnTo>
                  <a:lnTo>
                    <a:pt x="2518" y="1156"/>
                  </a:lnTo>
                  <a:lnTo>
                    <a:pt x="2170" y="1105"/>
                  </a:lnTo>
                  <a:lnTo>
                    <a:pt x="2065" y="1170"/>
                  </a:lnTo>
                  <a:lnTo>
                    <a:pt x="1900" y="1290"/>
                  </a:lnTo>
                  <a:lnTo>
                    <a:pt x="1815" y="1140"/>
                  </a:lnTo>
                  <a:lnTo>
                    <a:pt x="1660" y="1170"/>
                  </a:lnTo>
                  <a:lnTo>
                    <a:pt x="1570" y="1060"/>
                  </a:lnTo>
                  <a:lnTo>
                    <a:pt x="1450" y="840"/>
                  </a:lnTo>
                  <a:lnTo>
                    <a:pt x="1315" y="825"/>
                  </a:lnTo>
                  <a:lnTo>
                    <a:pt x="1210" y="660"/>
                  </a:lnTo>
                  <a:lnTo>
                    <a:pt x="1165" y="480"/>
                  </a:lnTo>
                  <a:lnTo>
                    <a:pt x="1150" y="340"/>
                  </a:lnTo>
                  <a:lnTo>
                    <a:pt x="1240" y="160"/>
                  </a:lnTo>
                  <a:lnTo>
                    <a:pt x="1285" y="15"/>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0" name="Freeform 6">
              <a:extLst>
                <a:ext uri="{FF2B5EF4-FFF2-40B4-BE49-F238E27FC236}">
                  <a16:creationId xmlns:a16="http://schemas.microsoft.com/office/drawing/2014/main" id="{C4E89F61-D7DC-46FC-90A0-A7937C3F3C16}"/>
                </a:ext>
              </a:extLst>
            </p:cNvPr>
            <p:cNvSpPr>
              <a:spLocks/>
            </p:cNvSpPr>
            <p:nvPr/>
          </p:nvSpPr>
          <p:spPr bwMode="auto">
            <a:xfrm>
              <a:off x="7950314" y="3736243"/>
              <a:ext cx="1249064" cy="1444934"/>
            </a:xfrm>
            <a:custGeom>
              <a:avLst/>
              <a:gdLst/>
              <a:ahLst/>
              <a:cxnLst>
                <a:cxn ang="0">
                  <a:pos x="3415" y="0"/>
                </a:cxn>
                <a:cxn ang="0">
                  <a:pos x="3340" y="65"/>
                </a:cxn>
                <a:cxn ang="0">
                  <a:pos x="3295" y="140"/>
                </a:cxn>
                <a:cxn ang="0">
                  <a:pos x="3280" y="260"/>
                </a:cxn>
                <a:cxn ang="0">
                  <a:pos x="3285" y="645"/>
                </a:cxn>
                <a:cxn ang="0">
                  <a:pos x="3090" y="975"/>
                </a:cxn>
                <a:cxn ang="0">
                  <a:pos x="2925" y="1130"/>
                </a:cxn>
                <a:cxn ang="0">
                  <a:pos x="2700" y="1190"/>
                </a:cxn>
                <a:cxn ang="0">
                  <a:pos x="2730" y="1340"/>
                </a:cxn>
                <a:cxn ang="0">
                  <a:pos x="2595" y="1770"/>
                </a:cxn>
                <a:cxn ang="0">
                  <a:pos x="2395" y="2180"/>
                </a:cxn>
                <a:cxn ang="0">
                  <a:pos x="2220" y="2435"/>
                </a:cxn>
                <a:cxn ang="0">
                  <a:pos x="2065" y="2615"/>
                </a:cxn>
                <a:cxn ang="0">
                  <a:pos x="1735" y="2850"/>
                </a:cxn>
                <a:cxn ang="0">
                  <a:pos x="1575" y="3005"/>
                </a:cxn>
                <a:cxn ang="0">
                  <a:pos x="1510" y="3135"/>
                </a:cxn>
                <a:cxn ang="0">
                  <a:pos x="1390" y="3155"/>
                </a:cxn>
                <a:cxn ang="0">
                  <a:pos x="1125" y="3420"/>
                </a:cxn>
                <a:cxn ang="0">
                  <a:pos x="925" y="3500"/>
                </a:cxn>
                <a:cxn ang="0">
                  <a:pos x="775" y="3600"/>
                </a:cxn>
                <a:cxn ang="0">
                  <a:pos x="730" y="3720"/>
                </a:cxn>
                <a:cxn ang="0">
                  <a:pos x="450" y="3915"/>
                </a:cxn>
                <a:cxn ang="0">
                  <a:pos x="315" y="3900"/>
                </a:cxn>
                <a:cxn ang="0">
                  <a:pos x="120" y="3990"/>
                </a:cxn>
                <a:cxn ang="0">
                  <a:pos x="0" y="4190"/>
                </a:cxn>
                <a:cxn ang="0">
                  <a:pos x="155" y="4298"/>
                </a:cxn>
                <a:cxn ang="0">
                  <a:pos x="175" y="4460"/>
                </a:cxn>
                <a:cxn ang="0">
                  <a:pos x="270" y="4500"/>
                </a:cxn>
                <a:cxn ang="0">
                  <a:pos x="520" y="4340"/>
                </a:cxn>
                <a:cxn ang="0">
                  <a:pos x="580" y="4200"/>
                </a:cxn>
                <a:cxn ang="0">
                  <a:pos x="715" y="4050"/>
                </a:cxn>
                <a:cxn ang="0">
                  <a:pos x="850" y="3965"/>
                </a:cxn>
                <a:cxn ang="0">
                  <a:pos x="990" y="3980"/>
                </a:cxn>
                <a:cxn ang="0">
                  <a:pos x="1120" y="3930"/>
                </a:cxn>
                <a:cxn ang="0">
                  <a:pos x="1223" y="3800"/>
                </a:cxn>
                <a:cxn ang="0">
                  <a:pos x="1300" y="3815"/>
                </a:cxn>
                <a:cxn ang="0">
                  <a:pos x="1440" y="3650"/>
                </a:cxn>
                <a:cxn ang="0">
                  <a:pos x="1575" y="3480"/>
                </a:cxn>
                <a:cxn ang="0">
                  <a:pos x="1885" y="3225"/>
                </a:cxn>
                <a:cxn ang="0">
                  <a:pos x="2205" y="3020"/>
                </a:cxn>
                <a:cxn ang="0">
                  <a:pos x="2680" y="2600"/>
                </a:cxn>
                <a:cxn ang="0">
                  <a:pos x="2940" y="2565"/>
                </a:cxn>
                <a:cxn ang="0">
                  <a:pos x="3235" y="2295"/>
                </a:cxn>
                <a:cxn ang="0">
                  <a:pos x="3640" y="1895"/>
                </a:cxn>
                <a:cxn ang="0">
                  <a:pos x="3550" y="1830"/>
                </a:cxn>
                <a:cxn ang="0">
                  <a:pos x="3495" y="1665"/>
                </a:cxn>
                <a:cxn ang="0">
                  <a:pos x="3300" y="1550"/>
                </a:cxn>
                <a:cxn ang="0">
                  <a:pos x="3295" y="1290"/>
                </a:cxn>
                <a:cxn ang="0">
                  <a:pos x="3360" y="1125"/>
                </a:cxn>
                <a:cxn ang="0">
                  <a:pos x="3655" y="795"/>
                </a:cxn>
                <a:cxn ang="0">
                  <a:pos x="3890" y="565"/>
                </a:cxn>
                <a:cxn ang="0">
                  <a:pos x="3750" y="500"/>
                </a:cxn>
                <a:cxn ang="0">
                  <a:pos x="3660" y="340"/>
                </a:cxn>
                <a:cxn ang="0">
                  <a:pos x="3505" y="315"/>
                </a:cxn>
                <a:cxn ang="0">
                  <a:pos x="3415" y="0"/>
                </a:cxn>
              </a:cxnLst>
              <a:rect l="0" t="0" r="r" b="b"/>
              <a:pathLst>
                <a:path w="3890" h="4500">
                  <a:moveTo>
                    <a:pt x="3415" y="0"/>
                  </a:moveTo>
                  <a:lnTo>
                    <a:pt x="3340" y="65"/>
                  </a:lnTo>
                  <a:lnTo>
                    <a:pt x="3295" y="140"/>
                  </a:lnTo>
                  <a:lnTo>
                    <a:pt x="3280" y="260"/>
                  </a:lnTo>
                  <a:lnTo>
                    <a:pt x="3285" y="645"/>
                  </a:lnTo>
                  <a:lnTo>
                    <a:pt x="3090" y="975"/>
                  </a:lnTo>
                  <a:lnTo>
                    <a:pt x="2925" y="1130"/>
                  </a:lnTo>
                  <a:lnTo>
                    <a:pt x="2700" y="1190"/>
                  </a:lnTo>
                  <a:lnTo>
                    <a:pt x="2730" y="1340"/>
                  </a:lnTo>
                  <a:lnTo>
                    <a:pt x="2595" y="1770"/>
                  </a:lnTo>
                  <a:lnTo>
                    <a:pt x="2395" y="2180"/>
                  </a:lnTo>
                  <a:lnTo>
                    <a:pt x="2220" y="2435"/>
                  </a:lnTo>
                  <a:lnTo>
                    <a:pt x="2065" y="2615"/>
                  </a:lnTo>
                  <a:lnTo>
                    <a:pt x="1735" y="2850"/>
                  </a:lnTo>
                  <a:lnTo>
                    <a:pt x="1575" y="3005"/>
                  </a:lnTo>
                  <a:lnTo>
                    <a:pt x="1510" y="3135"/>
                  </a:lnTo>
                  <a:lnTo>
                    <a:pt x="1390" y="3155"/>
                  </a:lnTo>
                  <a:lnTo>
                    <a:pt x="1125" y="3420"/>
                  </a:lnTo>
                  <a:lnTo>
                    <a:pt x="925" y="3500"/>
                  </a:lnTo>
                  <a:lnTo>
                    <a:pt x="775" y="3600"/>
                  </a:lnTo>
                  <a:lnTo>
                    <a:pt x="730" y="3720"/>
                  </a:lnTo>
                  <a:lnTo>
                    <a:pt x="450" y="3915"/>
                  </a:lnTo>
                  <a:lnTo>
                    <a:pt x="315" y="3900"/>
                  </a:lnTo>
                  <a:lnTo>
                    <a:pt x="120" y="3990"/>
                  </a:lnTo>
                  <a:lnTo>
                    <a:pt x="0" y="4190"/>
                  </a:lnTo>
                  <a:lnTo>
                    <a:pt x="155" y="4298"/>
                  </a:lnTo>
                  <a:lnTo>
                    <a:pt x="175" y="4460"/>
                  </a:lnTo>
                  <a:lnTo>
                    <a:pt x="270" y="4500"/>
                  </a:lnTo>
                  <a:lnTo>
                    <a:pt x="520" y="4340"/>
                  </a:lnTo>
                  <a:lnTo>
                    <a:pt x="580" y="4200"/>
                  </a:lnTo>
                  <a:lnTo>
                    <a:pt x="715" y="4050"/>
                  </a:lnTo>
                  <a:lnTo>
                    <a:pt x="850" y="3965"/>
                  </a:lnTo>
                  <a:lnTo>
                    <a:pt x="990" y="3980"/>
                  </a:lnTo>
                  <a:lnTo>
                    <a:pt x="1120" y="3930"/>
                  </a:lnTo>
                  <a:lnTo>
                    <a:pt x="1223" y="3800"/>
                  </a:lnTo>
                  <a:lnTo>
                    <a:pt x="1300" y="3815"/>
                  </a:lnTo>
                  <a:lnTo>
                    <a:pt x="1440" y="3650"/>
                  </a:lnTo>
                  <a:lnTo>
                    <a:pt x="1575" y="3480"/>
                  </a:lnTo>
                  <a:lnTo>
                    <a:pt x="1885" y="3225"/>
                  </a:lnTo>
                  <a:lnTo>
                    <a:pt x="2205" y="3020"/>
                  </a:lnTo>
                  <a:lnTo>
                    <a:pt x="2680" y="2600"/>
                  </a:lnTo>
                  <a:lnTo>
                    <a:pt x="2940" y="2565"/>
                  </a:lnTo>
                  <a:lnTo>
                    <a:pt x="3235" y="2295"/>
                  </a:lnTo>
                  <a:lnTo>
                    <a:pt x="3640" y="1895"/>
                  </a:lnTo>
                  <a:lnTo>
                    <a:pt x="3550" y="1830"/>
                  </a:lnTo>
                  <a:lnTo>
                    <a:pt x="3495" y="1665"/>
                  </a:lnTo>
                  <a:lnTo>
                    <a:pt x="3300" y="1550"/>
                  </a:lnTo>
                  <a:lnTo>
                    <a:pt x="3295" y="1290"/>
                  </a:lnTo>
                  <a:lnTo>
                    <a:pt x="3360" y="1125"/>
                  </a:lnTo>
                  <a:lnTo>
                    <a:pt x="3655" y="795"/>
                  </a:lnTo>
                  <a:lnTo>
                    <a:pt x="3890" y="565"/>
                  </a:lnTo>
                  <a:lnTo>
                    <a:pt x="3750" y="500"/>
                  </a:lnTo>
                  <a:lnTo>
                    <a:pt x="3660" y="340"/>
                  </a:lnTo>
                  <a:lnTo>
                    <a:pt x="3505" y="315"/>
                  </a:lnTo>
                  <a:lnTo>
                    <a:pt x="3415" y="0"/>
                  </a:lnTo>
                  <a:close/>
                </a:path>
              </a:pathLst>
            </a:custGeom>
            <a:solidFill>
              <a:schemeClr val="bg2">
                <a:lumMod val="90000"/>
              </a:schemeClr>
            </a:solidFill>
            <a:ln w="1270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1" name="Freeform 7">
              <a:extLst>
                <a:ext uri="{FF2B5EF4-FFF2-40B4-BE49-F238E27FC236}">
                  <a16:creationId xmlns:a16="http://schemas.microsoft.com/office/drawing/2014/main" id="{4D2C3AB1-2836-4016-A34A-EFFE8D25B5AE}"/>
                </a:ext>
              </a:extLst>
            </p:cNvPr>
            <p:cNvSpPr>
              <a:spLocks/>
            </p:cNvSpPr>
            <p:nvPr/>
          </p:nvSpPr>
          <p:spPr bwMode="auto">
            <a:xfrm>
              <a:off x="8332353" y="4178807"/>
              <a:ext cx="1249064" cy="1181635"/>
            </a:xfrm>
            <a:custGeom>
              <a:avLst/>
              <a:gdLst/>
              <a:ahLst/>
              <a:cxnLst>
                <a:cxn ang="0">
                  <a:pos x="2540" y="345"/>
                </a:cxn>
                <a:cxn ang="0">
                  <a:pos x="2092" y="863"/>
                </a:cxn>
                <a:cxn ang="0">
                  <a:pos x="1519" y="1188"/>
                </a:cxn>
                <a:cxn ang="0">
                  <a:pos x="715" y="1818"/>
                </a:cxn>
                <a:cxn ang="0">
                  <a:pos x="274" y="2243"/>
                </a:cxn>
                <a:cxn ang="0">
                  <a:pos x="93" y="2544"/>
                </a:cxn>
                <a:cxn ang="0">
                  <a:pos x="15" y="2867"/>
                </a:cxn>
                <a:cxn ang="0">
                  <a:pos x="166" y="3216"/>
                </a:cxn>
                <a:cxn ang="0">
                  <a:pos x="420" y="3450"/>
                </a:cxn>
                <a:cxn ang="0">
                  <a:pos x="666" y="3531"/>
                </a:cxn>
                <a:cxn ang="0">
                  <a:pos x="915" y="3561"/>
                </a:cxn>
                <a:cxn ang="0">
                  <a:pos x="1370" y="3545"/>
                </a:cxn>
                <a:cxn ang="0">
                  <a:pos x="1380" y="3200"/>
                </a:cxn>
                <a:cxn ang="0">
                  <a:pos x="1485" y="2765"/>
                </a:cxn>
                <a:cxn ang="0">
                  <a:pos x="1890" y="2505"/>
                </a:cxn>
                <a:cxn ang="0">
                  <a:pos x="2180" y="2255"/>
                </a:cxn>
                <a:cxn ang="0">
                  <a:pos x="2300" y="2265"/>
                </a:cxn>
                <a:cxn ang="0">
                  <a:pos x="2525" y="2255"/>
                </a:cxn>
                <a:cxn ang="0">
                  <a:pos x="2765" y="2270"/>
                </a:cxn>
                <a:cxn ang="0">
                  <a:pos x="2955" y="2300"/>
                </a:cxn>
                <a:cxn ang="0">
                  <a:pos x="2975" y="2040"/>
                </a:cxn>
                <a:cxn ang="0">
                  <a:pos x="2775" y="2040"/>
                </a:cxn>
                <a:cxn ang="0">
                  <a:pos x="2780" y="1545"/>
                </a:cxn>
                <a:cxn ang="0">
                  <a:pos x="2865" y="1410"/>
                </a:cxn>
                <a:cxn ang="0">
                  <a:pos x="3095" y="1250"/>
                </a:cxn>
                <a:cxn ang="0">
                  <a:pos x="3465" y="575"/>
                </a:cxn>
                <a:cxn ang="0">
                  <a:pos x="3600" y="420"/>
                </a:cxn>
                <a:cxn ang="0">
                  <a:pos x="3750" y="180"/>
                </a:cxn>
                <a:cxn ang="0">
                  <a:pos x="3667" y="0"/>
                </a:cxn>
                <a:cxn ang="0">
                  <a:pos x="3382" y="198"/>
                </a:cxn>
                <a:cxn ang="0">
                  <a:pos x="3202" y="378"/>
                </a:cxn>
                <a:cxn ang="0">
                  <a:pos x="2854" y="476"/>
                </a:cxn>
              </a:cxnLst>
              <a:rect l="0" t="0" r="r" b="b"/>
              <a:pathLst>
                <a:path w="3892" h="3678">
                  <a:moveTo>
                    <a:pt x="2682" y="222"/>
                  </a:moveTo>
                  <a:lnTo>
                    <a:pt x="2540" y="345"/>
                  </a:lnTo>
                  <a:lnTo>
                    <a:pt x="2476" y="485"/>
                  </a:lnTo>
                  <a:lnTo>
                    <a:pt x="2092" y="863"/>
                  </a:lnTo>
                  <a:lnTo>
                    <a:pt x="1774" y="1157"/>
                  </a:lnTo>
                  <a:lnTo>
                    <a:pt x="1519" y="1188"/>
                  </a:lnTo>
                  <a:lnTo>
                    <a:pt x="1039" y="1611"/>
                  </a:lnTo>
                  <a:lnTo>
                    <a:pt x="715" y="1818"/>
                  </a:lnTo>
                  <a:lnTo>
                    <a:pt x="406" y="2075"/>
                  </a:lnTo>
                  <a:lnTo>
                    <a:pt x="274" y="2243"/>
                  </a:lnTo>
                  <a:lnTo>
                    <a:pt x="135" y="2405"/>
                  </a:lnTo>
                  <a:lnTo>
                    <a:pt x="93" y="2544"/>
                  </a:lnTo>
                  <a:lnTo>
                    <a:pt x="0" y="2730"/>
                  </a:lnTo>
                  <a:lnTo>
                    <a:pt x="15" y="2867"/>
                  </a:lnTo>
                  <a:lnTo>
                    <a:pt x="61" y="3053"/>
                  </a:lnTo>
                  <a:lnTo>
                    <a:pt x="166" y="3216"/>
                  </a:lnTo>
                  <a:lnTo>
                    <a:pt x="298" y="3230"/>
                  </a:lnTo>
                  <a:lnTo>
                    <a:pt x="420" y="3450"/>
                  </a:lnTo>
                  <a:lnTo>
                    <a:pt x="510" y="3560"/>
                  </a:lnTo>
                  <a:lnTo>
                    <a:pt x="666" y="3531"/>
                  </a:lnTo>
                  <a:lnTo>
                    <a:pt x="750" y="3678"/>
                  </a:lnTo>
                  <a:lnTo>
                    <a:pt x="915" y="3561"/>
                  </a:lnTo>
                  <a:lnTo>
                    <a:pt x="1021" y="3494"/>
                  </a:lnTo>
                  <a:lnTo>
                    <a:pt x="1370" y="3545"/>
                  </a:lnTo>
                  <a:lnTo>
                    <a:pt x="1400" y="3365"/>
                  </a:lnTo>
                  <a:lnTo>
                    <a:pt x="1380" y="3200"/>
                  </a:lnTo>
                  <a:lnTo>
                    <a:pt x="1415" y="2945"/>
                  </a:lnTo>
                  <a:lnTo>
                    <a:pt x="1485" y="2765"/>
                  </a:lnTo>
                  <a:lnTo>
                    <a:pt x="1655" y="2655"/>
                  </a:lnTo>
                  <a:lnTo>
                    <a:pt x="1890" y="2505"/>
                  </a:lnTo>
                  <a:lnTo>
                    <a:pt x="2190" y="2340"/>
                  </a:lnTo>
                  <a:lnTo>
                    <a:pt x="2180" y="2255"/>
                  </a:lnTo>
                  <a:lnTo>
                    <a:pt x="2235" y="2220"/>
                  </a:lnTo>
                  <a:lnTo>
                    <a:pt x="2300" y="2265"/>
                  </a:lnTo>
                  <a:lnTo>
                    <a:pt x="2460" y="2190"/>
                  </a:lnTo>
                  <a:lnTo>
                    <a:pt x="2525" y="2255"/>
                  </a:lnTo>
                  <a:lnTo>
                    <a:pt x="2660" y="2205"/>
                  </a:lnTo>
                  <a:lnTo>
                    <a:pt x="2765" y="2270"/>
                  </a:lnTo>
                  <a:lnTo>
                    <a:pt x="2865" y="2225"/>
                  </a:lnTo>
                  <a:lnTo>
                    <a:pt x="2955" y="2300"/>
                  </a:lnTo>
                  <a:lnTo>
                    <a:pt x="3000" y="2210"/>
                  </a:lnTo>
                  <a:lnTo>
                    <a:pt x="2975" y="2040"/>
                  </a:lnTo>
                  <a:lnTo>
                    <a:pt x="2855" y="2015"/>
                  </a:lnTo>
                  <a:lnTo>
                    <a:pt x="2775" y="2040"/>
                  </a:lnTo>
                  <a:lnTo>
                    <a:pt x="2700" y="1980"/>
                  </a:lnTo>
                  <a:lnTo>
                    <a:pt x="2780" y="1545"/>
                  </a:lnTo>
                  <a:lnTo>
                    <a:pt x="2725" y="1425"/>
                  </a:lnTo>
                  <a:lnTo>
                    <a:pt x="2865" y="1410"/>
                  </a:lnTo>
                  <a:lnTo>
                    <a:pt x="2970" y="1325"/>
                  </a:lnTo>
                  <a:lnTo>
                    <a:pt x="3095" y="1250"/>
                  </a:lnTo>
                  <a:lnTo>
                    <a:pt x="3410" y="635"/>
                  </a:lnTo>
                  <a:lnTo>
                    <a:pt x="3465" y="575"/>
                  </a:lnTo>
                  <a:lnTo>
                    <a:pt x="3540" y="600"/>
                  </a:lnTo>
                  <a:lnTo>
                    <a:pt x="3600" y="420"/>
                  </a:lnTo>
                  <a:lnTo>
                    <a:pt x="3680" y="410"/>
                  </a:lnTo>
                  <a:lnTo>
                    <a:pt x="3750" y="180"/>
                  </a:lnTo>
                  <a:lnTo>
                    <a:pt x="3892" y="6"/>
                  </a:lnTo>
                  <a:lnTo>
                    <a:pt x="3667" y="0"/>
                  </a:lnTo>
                  <a:lnTo>
                    <a:pt x="3498" y="63"/>
                  </a:lnTo>
                  <a:lnTo>
                    <a:pt x="3382" y="198"/>
                  </a:lnTo>
                  <a:lnTo>
                    <a:pt x="3330" y="347"/>
                  </a:lnTo>
                  <a:lnTo>
                    <a:pt x="3202" y="378"/>
                  </a:lnTo>
                  <a:lnTo>
                    <a:pt x="2991" y="630"/>
                  </a:lnTo>
                  <a:lnTo>
                    <a:pt x="2854" y="476"/>
                  </a:lnTo>
                  <a:lnTo>
                    <a:pt x="2682" y="222"/>
                  </a:lnTo>
                  <a:close/>
                </a:path>
              </a:pathLst>
            </a:custGeom>
            <a:solidFill>
              <a:schemeClr val="bg2">
                <a:lumMod val="90000"/>
              </a:schemeClr>
            </a:solidFill>
            <a:ln w="190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sp>
          <p:nvSpPr>
            <p:cNvPr id="93" name="Freeform 8">
              <a:extLst>
                <a:ext uri="{FF2B5EF4-FFF2-40B4-BE49-F238E27FC236}">
                  <a16:creationId xmlns:a16="http://schemas.microsoft.com/office/drawing/2014/main" id="{40AA61B6-E759-4898-8B06-AC57F1292495}"/>
                </a:ext>
              </a:extLst>
            </p:cNvPr>
            <p:cNvSpPr>
              <a:spLocks/>
            </p:cNvSpPr>
            <p:nvPr/>
          </p:nvSpPr>
          <p:spPr bwMode="auto">
            <a:xfrm>
              <a:off x="7839536" y="6020529"/>
              <a:ext cx="181419" cy="218346"/>
            </a:xfrm>
            <a:custGeom>
              <a:avLst/>
              <a:gdLst/>
              <a:ahLst/>
              <a:cxnLst>
                <a:cxn ang="0">
                  <a:pos x="15" y="136"/>
                </a:cxn>
                <a:cxn ang="0">
                  <a:pos x="0" y="121"/>
                </a:cxn>
                <a:cxn ang="0">
                  <a:pos x="15" y="93"/>
                </a:cxn>
                <a:cxn ang="0">
                  <a:pos x="12" y="73"/>
                </a:cxn>
                <a:cxn ang="0">
                  <a:pos x="27" y="78"/>
                </a:cxn>
                <a:cxn ang="0">
                  <a:pos x="30" y="57"/>
                </a:cxn>
                <a:cxn ang="0">
                  <a:pos x="38" y="39"/>
                </a:cxn>
                <a:cxn ang="0">
                  <a:pos x="20" y="24"/>
                </a:cxn>
                <a:cxn ang="0">
                  <a:pos x="30" y="0"/>
                </a:cxn>
                <a:cxn ang="0">
                  <a:pos x="54" y="0"/>
                </a:cxn>
                <a:cxn ang="0">
                  <a:pos x="83" y="15"/>
                </a:cxn>
                <a:cxn ang="0">
                  <a:pos x="99" y="39"/>
                </a:cxn>
                <a:cxn ang="0">
                  <a:pos x="77" y="40"/>
                </a:cxn>
                <a:cxn ang="0">
                  <a:pos x="63" y="48"/>
                </a:cxn>
                <a:cxn ang="0">
                  <a:pos x="89" y="63"/>
                </a:cxn>
                <a:cxn ang="0">
                  <a:pos x="113" y="63"/>
                </a:cxn>
                <a:cxn ang="0">
                  <a:pos x="113" y="81"/>
                </a:cxn>
                <a:cxn ang="0">
                  <a:pos x="59" y="102"/>
                </a:cxn>
                <a:cxn ang="0">
                  <a:pos x="23" y="112"/>
                </a:cxn>
                <a:cxn ang="0">
                  <a:pos x="15" y="136"/>
                </a:cxn>
              </a:cxnLst>
              <a:rect l="0" t="0" r="r" b="b"/>
              <a:pathLst>
                <a:path w="113" h="136">
                  <a:moveTo>
                    <a:pt x="15" y="136"/>
                  </a:moveTo>
                  <a:lnTo>
                    <a:pt x="0" y="121"/>
                  </a:lnTo>
                  <a:lnTo>
                    <a:pt x="15" y="93"/>
                  </a:lnTo>
                  <a:lnTo>
                    <a:pt x="12" y="73"/>
                  </a:lnTo>
                  <a:lnTo>
                    <a:pt x="27" y="78"/>
                  </a:lnTo>
                  <a:lnTo>
                    <a:pt x="30" y="57"/>
                  </a:lnTo>
                  <a:lnTo>
                    <a:pt x="38" y="39"/>
                  </a:lnTo>
                  <a:lnTo>
                    <a:pt x="20" y="24"/>
                  </a:lnTo>
                  <a:lnTo>
                    <a:pt x="30" y="0"/>
                  </a:lnTo>
                  <a:lnTo>
                    <a:pt x="54" y="0"/>
                  </a:lnTo>
                  <a:lnTo>
                    <a:pt x="83" y="15"/>
                  </a:lnTo>
                  <a:lnTo>
                    <a:pt x="99" y="39"/>
                  </a:lnTo>
                  <a:lnTo>
                    <a:pt x="77" y="40"/>
                  </a:lnTo>
                  <a:lnTo>
                    <a:pt x="63" y="48"/>
                  </a:lnTo>
                  <a:lnTo>
                    <a:pt x="89" y="63"/>
                  </a:lnTo>
                  <a:lnTo>
                    <a:pt x="113" y="63"/>
                  </a:lnTo>
                  <a:lnTo>
                    <a:pt x="113" y="81"/>
                  </a:lnTo>
                  <a:lnTo>
                    <a:pt x="59" y="102"/>
                  </a:lnTo>
                  <a:lnTo>
                    <a:pt x="23" y="112"/>
                  </a:lnTo>
                  <a:lnTo>
                    <a:pt x="15" y="136"/>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4" name="Freeform 9">
              <a:extLst>
                <a:ext uri="{FF2B5EF4-FFF2-40B4-BE49-F238E27FC236}">
                  <a16:creationId xmlns:a16="http://schemas.microsoft.com/office/drawing/2014/main" id="{CFF12D47-C62A-47C4-AF99-B2D031A71DB5}"/>
                </a:ext>
              </a:extLst>
            </p:cNvPr>
            <p:cNvSpPr>
              <a:spLocks/>
            </p:cNvSpPr>
            <p:nvPr/>
          </p:nvSpPr>
          <p:spPr bwMode="auto">
            <a:xfrm>
              <a:off x="9159240" y="1326103"/>
              <a:ext cx="614899" cy="765814"/>
            </a:xfrm>
            <a:custGeom>
              <a:avLst/>
              <a:gdLst/>
              <a:ahLst/>
              <a:cxnLst>
                <a:cxn ang="0">
                  <a:pos x="27" y="30"/>
                </a:cxn>
                <a:cxn ang="0">
                  <a:pos x="77" y="113"/>
                </a:cxn>
                <a:cxn ang="0">
                  <a:pos x="98" y="170"/>
                </a:cxn>
                <a:cxn ang="0">
                  <a:pos x="86" y="206"/>
                </a:cxn>
                <a:cxn ang="0">
                  <a:pos x="101" y="225"/>
                </a:cxn>
                <a:cxn ang="0">
                  <a:pos x="131" y="252"/>
                </a:cxn>
                <a:cxn ang="0">
                  <a:pos x="170" y="204"/>
                </a:cxn>
                <a:cxn ang="0">
                  <a:pos x="167" y="239"/>
                </a:cxn>
                <a:cxn ang="0">
                  <a:pos x="186" y="338"/>
                </a:cxn>
                <a:cxn ang="0">
                  <a:pos x="264" y="446"/>
                </a:cxn>
                <a:cxn ang="0">
                  <a:pos x="291" y="455"/>
                </a:cxn>
                <a:cxn ang="0">
                  <a:pos x="305" y="440"/>
                </a:cxn>
                <a:cxn ang="0">
                  <a:pos x="327" y="419"/>
                </a:cxn>
                <a:cxn ang="0">
                  <a:pos x="338" y="450"/>
                </a:cxn>
                <a:cxn ang="0">
                  <a:pos x="375" y="393"/>
                </a:cxn>
                <a:cxn ang="0">
                  <a:pos x="342" y="339"/>
                </a:cxn>
                <a:cxn ang="0">
                  <a:pos x="324" y="321"/>
                </a:cxn>
                <a:cxn ang="0">
                  <a:pos x="368" y="351"/>
                </a:cxn>
                <a:cxn ang="0">
                  <a:pos x="366" y="321"/>
                </a:cxn>
                <a:cxn ang="0">
                  <a:pos x="350" y="239"/>
                </a:cxn>
                <a:cxn ang="0">
                  <a:pos x="323" y="213"/>
                </a:cxn>
                <a:cxn ang="0">
                  <a:pos x="318" y="183"/>
                </a:cxn>
                <a:cxn ang="0">
                  <a:pos x="296" y="204"/>
                </a:cxn>
                <a:cxn ang="0">
                  <a:pos x="282" y="200"/>
                </a:cxn>
                <a:cxn ang="0">
                  <a:pos x="266" y="185"/>
                </a:cxn>
                <a:cxn ang="0">
                  <a:pos x="255" y="162"/>
                </a:cxn>
                <a:cxn ang="0">
                  <a:pos x="212" y="167"/>
                </a:cxn>
                <a:cxn ang="0">
                  <a:pos x="195" y="131"/>
                </a:cxn>
                <a:cxn ang="0">
                  <a:pos x="158" y="137"/>
                </a:cxn>
                <a:cxn ang="0">
                  <a:pos x="162" y="98"/>
                </a:cxn>
                <a:cxn ang="0">
                  <a:pos x="132" y="117"/>
                </a:cxn>
                <a:cxn ang="0">
                  <a:pos x="114" y="135"/>
                </a:cxn>
                <a:cxn ang="0">
                  <a:pos x="90" y="93"/>
                </a:cxn>
                <a:cxn ang="0">
                  <a:pos x="83" y="63"/>
                </a:cxn>
                <a:cxn ang="0">
                  <a:pos x="60" y="33"/>
                </a:cxn>
                <a:cxn ang="0">
                  <a:pos x="78" y="24"/>
                </a:cxn>
                <a:cxn ang="0">
                  <a:pos x="69" y="6"/>
                </a:cxn>
                <a:cxn ang="0">
                  <a:pos x="38" y="9"/>
                </a:cxn>
                <a:cxn ang="0">
                  <a:pos x="0" y="11"/>
                </a:cxn>
              </a:cxnLst>
              <a:rect l="0" t="0" r="r" b="b"/>
              <a:pathLst>
                <a:path w="383" h="477">
                  <a:moveTo>
                    <a:pt x="6" y="23"/>
                  </a:moveTo>
                  <a:lnTo>
                    <a:pt x="27" y="30"/>
                  </a:lnTo>
                  <a:lnTo>
                    <a:pt x="54" y="78"/>
                  </a:lnTo>
                  <a:lnTo>
                    <a:pt x="77" y="113"/>
                  </a:lnTo>
                  <a:lnTo>
                    <a:pt x="95" y="138"/>
                  </a:lnTo>
                  <a:lnTo>
                    <a:pt x="98" y="170"/>
                  </a:lnTo>
                  <a:lnTo>
                    <a:pt x="83" y="174"/>
                  </a:lnTo>
                  <a:lnTo>
                    <a:pt x="86" y="206"/>
                  </a:lnTo>
                  <a:lnTo>
                    <a:pt x="104" y="203"/>
                  </a:lnTo>
                  <a:lnTo>
                    <a:pt x="101" y="225"/>
                  </a:lnTo>
                  <a:lnTo>
                    <a:pt x="117" y="227"/>
                  </a:lnTo>
                  <a:lnTo>
                    <a:pt x="131" y="252"/>
                  </a:lnTo>
                  <a:lnTo>
                    <a:pt x="162" y="221"/>
                  </a:lnTo>
                  <a:lnTo>
                    <a:pt x="170" y="204"/>
                  </a:lnTo>
                  <a:lnTo>
                    <a:pt x="194" y="221"/>
                  </a:lnTo>
                  <a:lnTo>
                    <a:pt x="167" y="239"/>
                  </a:lnTo>
                  <a:lnTo>
                    <a:pt x="143" y="269"/>
                  </a:lnTo>
                  <a:lnTo>
                    <a:pt x="186" y="338"/>
                  </a:lnTo>
                  <a:lnTo>
                    <a:pt x="249" y="416"/>
                  </a:lnTo>
                  <a:lnTo>
                    <a:pt x="264" y="446"/>
                  </a:lnTo>
                  <a:lnTo>
                    <a:pt x="273" y="477"/>
                  </a:lnTo>
                  <a:lnTo>
                    <a:pt x="291" y="455"/>
                  </a:lnTo>
                  <a:lnTo>
                    <a:pt x="260" y="410"/>
                  </a:lnTo>
                  <a:lnTo>
                    <a:pt x="305" y="440"/>
                  </a:lnTo>
                  <a:lnTo>
                    <a:pt x="303" y="417"/>
                  </a:lnTo>
                  <a:lnTo>
                    <a:pt x="327" y="419"/>
                  </a:lnTo>
                  <a:lnTo>
                    <a:pt x="321" y="440"/>
                  </a:lnTo>
                  <a:lnTo>
                    <a:pt x="338" y="450"/>
                  </a:lnTo>
                  <a:lnTo>
                    <a:pt x="383" y="414"/>
                  </a:lnTo>
                  <a:lnTo>
                    <a:pt x="375" y="393"/>
                  </a:lnTo>
                  <a:lnTo>
                    <a:pt x="357" y="381"/>
                  </a:lnTo>
                  <a:lnTo>
                    <a:pt x="342" y="339"/>
                  </a:lnTo>
                  <a:lnTo>
                    <a:pt x="324" y="338"/>
                  </a:lnTo>
                  <a:lnTo>
                    <a:pt x="324" y="321"/>
                  </a:lnTo>
                  <a:lnTo>
                    <a:pt x="357" y="335"/>
                  </a:lnTo>
                  <a:lnTo>
                    <a:pt x="368" y="351"/>
                  </a:lnTo>
                  <a:lnTo>
                    <a:pt x="378" y="338"/>
                  </a:lnTo>
                  <a:lnTo>
                    <a:pt x="366" y="321"/>
                  </a:lnTo>
                  <a:lnTo>
                    <a:pt x="366" y="290"/>
                  </a:lnTo>
                  <a:lnTo>
                    <a:pt x="350" y="239"/>
                  </a:lnTo>
                  <a:lnTo>
                    <a:pt x="336" y="242"/>
                  </a:lnTo>
                  <a:lnTo>
                    <a:pt x="323" y="213"/>
                  </a:lnTo>
                  <a:lnTo>
                    <a:pt x="330" y="189"/>
                  </a:lnTo>
                  <a:lnTo>
                    <a:pt x="318" y="183"/>
                  </a:lnTo>
                  <a:lnTo>
                    <a:pt x="311" y="198"/>
                  </a:lnTo>
                  <a:lnTo>
                    <a:pt x="296" y="204"/>
                  </a:lnTo>
                  <a:lnTo>
                    <a:pt x="290" y="230"/>
                  </a:lnTo>
                  <a:lnTo>
                    <a:pt x="282" y="200"/>
                  </a:lnTo>
                  <a:lnTo>
                    <a:pt x="267" y="195"/>
                  </a:lnTo>
                  <a:lnTo>
                    <a:pt x="266" y="185"/>
                  </a:lnTo>
                  <a:lnTo>
                    <a:pt x="291" y="173"/>
                  </a:lnTo>
                  <a:lnTo>
                    <a:pt x="255" y="162"/>
                  </a:lnTo>
                  <a:lnTo>
                    <a:pt x="239" y="146"/>
                  </a:lnTo>
                  <a:lnTo>
                    <a:pt x="212" y="167"/>
                  </a:lnTo>
                  <a:lnTo>
                    <a:pt x="210" y="143"/>
                  </a:lnTo>
                  <a:lnTo>
                    <a:pt x="195" y="131"/>
                  </a:lnTo>
                  <a:lnTo>
                    <a:pt x="174" y="143"/>
                  </a:lnTo>
                  <a:lnTo>
                    <a:pt x="158" y="137"/>
                  </a:lnTo>
                  <a:lnTo>
                    <a:pt x="152" y="122"/>
                  </a:lnTo>
                  <a:lnTo>
                    <a:pt x="162" y="98"/>
                  </a:lnTo>
                  <a:lnTo>
                    <a:pt x="140" y="96"/>
                  </a:lnTo>
                  <a:lnTo>
                    <a:pt x="132" y="117"/>
                  </a:lnTo>
                  <a:lnTo>
                    <a:pt x="132" y="137"/>
                  </a:lnTo>
                  <a:lnTo>
                    <a:pt x="114" y="135"/>
                  </a:lnTo>
                  <a:lnTo>
                    <a:pt x="116" y="111"/>
                  </a:lnTo>
                  <a:lnTo>
                    <a:pt x="90" y="93"/>
                  </a:lnTo>
                  <a:lnTo>
                    <a:pt x="102" y="81"/>
                  </a:lnTo>
                  <a:lnTo>
                    <a:pt x="83" y="63"/>
                  </a:lnTo>
                  <a:lnTo>
                    <a:pt x="75" y="44"/>
                  </a:lnTo>
                  <a:lnTo>
                    <a:pt x="60" y="33"/>
                  </a:lnTo>
                  <a:lnTo>
                    <a:pt x="59" y="24"/>
                  </a:lnTo>
                  <a:lnTo>
                    <a:pt x="78" y="24"/>
                  </a:lnTo>
                  <a:lnTo>
                    <a:pt x="77" y="0"/>
                  </a:lnTo>
                  <a:lnTo>
                    <a:pt x="69" y="6"/>
                  </a:lnTo>
                  <a:lnTo>
                    <a:pt x="50" y="2"/>
                  </a:lnTo>
                  <a:lnTo>
                    <a:pt x="38" y="9"/>
                  </a:lnTo>
                  <a:lnTo>
                    <a:pt x="12" y="6"/>
                  </a:lnTo>
                  <a:lnTo>
                    <a:pt x="0" y="11"/>
                  </a:lnTo>
                  <a:lnTo>
                    <a:pt x="6" y="23"/>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5" name="Freeform 11">
              <a:extLst>
                <a:ext uri="{FF2B5EF4-FFF2-40B4-BE49-F238E27FC236}">
                  <a16:creationId xmlns:a16="http://schemas.microsoft.com/office/drawing/2014/main" id="{A9838C9F-194F-46D0-9A81-1DBD8A266033}"/>
                </a:ext>
              </a:extLst>
            </p:cNvPr>
            <p:cNvSpPr>
              <a:spLocks/>
            </p:cNvSpPr>
            <p:nvPr/>
          </p:nvSpPr>
          <p:spPr bwMode="auto">
            <a:xfrm>
              <a:off x="9737216" y="2124025"/>
              <a:ext cx="573156" cy="1078883"/>
            </a:xfrm>
            <a:custGeom>
              <a:avLst/>
              <a:gdLst/>
              <a:ahLst/>
              <a:cxnLst>
                <a:cxn ang="0">
                  <a:pos x="150" y="1055"/>
                </a:cxn>
                <a:cxn ang="0">
                  <a:pos x="240" y="1505"/>
                </a:cxn>
                <a:cxn ang="0">
                  <a:pos x="165" y="1605"/>
                </a:cxn>
                <a:cxn ang="0">
                  <a:pos x="295" y="1746"/>
                </a:cxn>
                <a:cxn ang="0">
                  <a:pos x="310" y="1911"/>
                </a:cxn>
                <a:cxn ang="0">
                  <a:pos x="130" y="1941"/>
                </a:cxn>
                <a:cxn ang="0">
                  <a:pos x="15" y="2301"/>
                </a:cxn>
                <a:cxn ang="0">
                  <a:pos x="205" y="2674"/>
                </a:cxn>
                <a:cxn ang="0">
                  <a:pos x="414" y="2524"/>
                </a:cxn>
                <a:cxn ang="0">
                  <a:pos x="805" y="2389"/>
                </a:cxn>
                <a:cxn ang="0">
                  <a:pos x="991" y="2514"/>
                </a:cxn>
                <a:cxn ang="0">
                  <a:pos x="900" y="2811"/>
                </a:cxn>
                <a:cxn ang="0">
                  <a:pos x="960" y="2976"/>
                </a:cxn>
                <a:cxn ang="0">
                  <a:pos x="910" y="3361"/>
                </a:cxn>
                <a:cxn ang="0">
                  <a:pos x="1360" y="3156"/>
                </a:cxn>
                <a:cxn ang="0">
                  <a:pos x="1555" y="2881"/>
                </a:cxn>
                <a:cxn ang="0">
                  <a:pos x="1750" y="2541"/>
                </a:cxn>
                <a:cxn ang="0">
                  <a:pos x="1590" y="2106"/>
                </a:cxn>
                <a:cxn ang="0">
                  <a:pos x="1390" y="1836"/>
                </a:cxn>
                <a:cxn ang="0">
                  <a:pos x="1180" y="1355"/>
                </a:cxn>
                <a:cxn ang="0">
                  <a:pos x="1315" y="1085"/>
                </a:cxn>
                <a:cxn ang="0">
                  <a:pos x="1240" y="900"/>
                </a:cxn>
                <a:cxn ang="0">
                  <a:pos x="1260" y="525"/>
                </a:cxn>
                <a:cxn ang="0">
                  <a:pos x="1075" y="485"/>
                </a:cxn>
                <a:cxn ang="0">
                  <a:pos x="1215" y="320"/>
                </a:cxn>
                <a:cxn ang="0">
                  <a:pos x="745" y="0"/>
                </a:cxn>
                <a:cxn ang="0">
                  <a:pos x="805" y="470"/>
                </a:cxn>
                <a:cxn ang="0">
                  <a:pos x="870" y="780"/>
                </a:cxn>
                <a:cxn ang="0">
                  <a:pos x="745" y="870"/>
                </a:cxn>
                <a:cxn ang="0">
                  <a:pos x="453" y="799"/>
                </a:cxn>
                <a:cxn ang="0">
                  <a:pos x="210" y="829"/>
                </a:cxn>
                <a:cxn ang="0">
                  <a:pos x="75" y="695"/>
                </a:cxn>
              </a:cxnLst>
              <a:rect l="0" t="0" r="r" b="b"/>
              <a:pathLst>
                <a:path w="1785" h="3361">
                  <a:moveTo>
                    <a:pt x="0" y="725"/>
                  </a:moveTo>
                  <a:lnTo>
                    <a:pt x="150" y="1055"/>
                  </a:lnTo>
                  <a:lnTo>
                    <a:pt x="190" y="1250"/>
                  </a:lnTo>
                  <a:lnTo>
                    <a:pt x="240" y="1505"/>
                  </a:lnTo>
                  <a:lnTo>
                    <a:pt x="355" y="1530"/>
                  </a:lnTo>
                  <a:lnTo>
                    <a:pt x="165" y="1605"/>
                  </a:lnTo>
                  <a:lnTo>
                    <a:pt x="175" y="1761"/>
                  </a:lnTo>
                  <a:lnTo>
                    <a:pt x="295" y="1746"/>
                  </a:lnTo>
                  <a:lnTo>
                    <a:pt x="160" y="1861"/>
                  </a:lnTo>
                  <a:lnTo>
                    <a:pt x="310" y="1911"/>
                  </a:lnTo>
                  <a:lnTo>
                    <a:pt x="280" y="1951"/>
                  </a:lnTo>
                  <a:lnTo>
                    <a:pt x="130" y="1941"/>
                  </a:lnTo>
                  <a:lnTo>
                    <a:pt x="105" y="2151"/>
                  </a:lnTo>
                  <a:lnTo>
                    <a:pt x="15" y="2301"/>
                  </a:lnTo>
                  <a:lnTo>
                    <a:pt x="22" y="2626"/>
                  </a:lnTo>
                  <a:lnTo>
                    <a:pt x="205" y="2674"/>
                  </a:lnTo>
                  <a:lnTo>
                    <a:pt x="345" y="2659"/>
                  </a:lnTo>
                  <a:lnTo>
                    <a:pt x="414" y="2524"/>
                  </a:lnTo>
                  <a:lnTo>
                    <a:pt x="670" y="2481"/>
                  </a:lnTo>
                  <a:lnTo>
                    <a:pt x="805" y="2389"/>
                  </a:lnTo>
                  <a:lnTo>
                    <a:pt x="939" y="2389"/>
                  </a:lnTo>
                  <a:lnTo>
                    <a:pt x="991" y="2514"/>
                  </a:lnTo>
                  <a:lnTo>
                    <a:pt x="895" y="2601"/>
                  </a:lnTo>
                  <a:lnTo>
                    <a:pt x="900" y="2811"/>
                  </a:lnTo>
                  <a:lnTo>
                    <a:pt x="900" y="2941"/>
                  </a:lnTo>
                  <a:lnTo>
                    <a:pt x="960" y="2976"/>
                  </a:lnTo>
                  <a:lnTo>
                    <a:pt x="925" y="3141"/>
                  </a:lnTo>
                  <a:lnTo>
                    <a:pt x="910" y="3361"/>
                  </a:lnTo>
                  <a:lnTo>
                    <a:pt x="1060" y="3351"/>
                  </a:lnTo>
                  <a:lnTo>
                    <a:pt x="1360" y="3156"/>
                  </a:lnTo>
                  <a:lnTo>
                    <a:pt x="1588" y="2991"/>
                  </a:lnTo>
                  <a:lnTo>
                    <a:pt x="1555" y="2881"/>
                  </a:lnTo>
                  <a:lnTo>
                    <a:pt x="1615" y="2706"/>
                  </a:lnTo>
                  <a:lnTo>
                    <a:pt x="1750" y="2541"/>
                  </a:lnTo>
                  <a:lnTo>
                    <a:pt x="1785" y="2311"/>
                  </a:lnTo>
                  <a:lnTo>
                    <a:pt x="1590" y="2106"/>
                  </a:lnTo>
                  <a:lnTo>
                    <a:pt x="1435" y="2031"/>
                  </a:lnTo>
                  <a:lnTo>
                    <a:pt x="1390" y="1836"/>
                  </a:lnTo>
                  <a:lnTo>
                    <a:pt x="1290" y="1550"/>
                  </a:lnTo>
                  <a:lnTo>
                    <a:pt x="1180" y="1355"/>
                  </a:lnTo>
                  <a:lnTo>
                    <a:pt x="1195" y="1215"/>
                  </a:lnTo>
                  <a:lnTo>
                    <a:pt x="1315" y="1085"/>
                  </a:lnTo>
                  <a:lnTo>
                    <a:pt x="1315" y="965"/>
                  </a:lnTo>
                  <a:lnTo>
                    <a:pt x="1240" y="900"/>
                  </a:lnTo>
                  <a:lnTo>
                    <a:pt x="1230" y="690"/>
                  </a:lnTo>
                  <a:lnTo>
                    <a:pt x="1260" y="525"/>
                  </a:lnTo>
                  <a:lnTo>
                    <a:pt x="1170" y="450"/>
                  </a:lnTo>
                  <a:lnTo>
                    <a:pt x="1075" y="485"/>
                  </a:lnTo>
                  <a:lnTo>
                    <a:pt x="1065" y="465"/>
                  </a:lnTo>
                  <a:lnTo>
                    <a:pt x="1215" y="320"/>
                  </a:lnTo>
                  <a:lnTo>
                    <a:pt x="915" y="65"/>
                  </a:lnTo>
                  <a:lnTo>
                    <a:pt x="745" y="0"/>
                  </a:lnTo>
                  <a:lnTo>
                    <a:pt x="810" y="285"/>
                  </a:lnTo>
                  <a:lnTo>
                    <a:pt x="805" y="470"/>
                  </a:lnTo>
                  <a:lnTo>
                    <a:pt x="885" y="570"/>
                  </a:lnTo>
                  <a:lnTo>
                    <a:pt x="870" y="780"/>
                  </a:lnTo>
                  <a:lnTo>
                    <a:pt x="945" y="885"/>
                  </a:lnTo>
                  <a:lnTo>
                    <a:pt x="745" y="870"/>
                  </a:lnTo>
                  <a:lnTo>
                    <a:pt x="693" y="739"/>
                  </a:lnTo>
                  <a:lnTo>
                    <a:pt x="453" y="799"/>
                  </a:lnTo>
                  <a:lnTo>
                    <a:pt x="195" y="904"/>
                  </a:lnTo>
                  <a:lnTo>
                    <a:pt x="210" y="829"/>
                  </a:lnTo>
                  <a:lnTo>
                    <a:pt x="142" y="798"/>
                  </a:lnTo>
                  <a:lnTo>
                    <a:pt x="75" y="695"/>
                  </a:lnTo>
                  <a:lnTo>
                    <a:pt x="0" y="725"/>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405" tIns="45703" rIns="91405" bIns="4570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6" name="Freeform 12">
              <a:extLst>
                <a:ext uri="{FF2B5EF4-FFF2-40B4-BE49-F238E27FC236}">
                  <a16:creationId xmlns:a16="http://schemas.microsoft.com/office/drawing/2014/main" id="{FE1D5FCA-6192-44D7-960F-274F0A05062F}"/>
                </a:ext>
              </a:extLst>
            </p:cNvPr>
            <p:cNvSpPr>
              <a:spLocks/>
            </p:cNvSpPr>
            <p:nvPr/>
          </p:nvSpPr>
          <p:spPr bwMode="auto">
            <a:xfrm>
              <a:off x="10116107" y="2498102"/>
              <a:ext cx="674302" cy="589211"/>
            </a:xfrm>
            <a:custGeom>
              <a:avLst/>
              <a:gdLst/>
              <a:ahLst/>
              <a:cxnLst>
                <a:cxn ang="0">
                  <a:pos x="2056" y="246"/>
                </a:cxn>
                <a:cxn ang="0">
                  <a:pos x="2101" y="487"/>
                </a:cxn>
                <a:cxn ang="0">
                  <a:pos x="1911" y="850"/>
                </a:cxn>
                <a:cxn ang="0">
                  <a:pos x="1785" y="771"/>
                </a:cxn>
                <a:cxn ang="0">
                  <a:pos x="1371" y="1210"/>
                </a:cxn>
                <a:cxn ang="0">
                  <a:pos x="1180" y="1444"/>
                </a:cxn>
                <a:cxn ang="0">
                  <a:pos x="1042" y="1527"/>
                </a:cxn>
                <a:cxn ang="0">
                  <a:pos x="931" y="1481"/>
                </a:cxn>
                <a:cxn ang="0">
                  <a:pos x="846" y="1521"/>
                </a:cxn>
                <a:cxn ang="0">
                  <a:pos x="796" y="1691"/>
                </a:cxn>
                <a:cxn ang="0">
                  <a:pos x="696" y="1721"/>
                </a:cxn>
                <a:cxn ang="0">
                  <a:pos x="676" y="1611"/>
                </a:cxn>
                <a:cxn ang="0">
                  <a:pos x="561" y="1631"/>
                </a:cxn>
                <a:cxn ang="0">
                  <a:pos x="546" y="1746"/>
                </a:cxn>
                <a:cxn ang="0">
                  <a:pos x="556" y="1836"/>
                </a:cxn>
                <a:cxn ang="0">
                  <a:pos x="411" y="1826"/>
                </a:cxn>
                <a:cxn ang="0">
                  <a:pos x="376" y="1721"/>
                </a:cxn>
                <a:cxn ang="0">
                  <a:pos x="433" y="1545"/>
                </a:cxn>
                <a:cxn ang="0">
                  <a:pos x="568" y="1384"/>
                </a:cxn>
                <a:cxn ang="0">
                  <a:pos x="606" y="1147"/>
                </a:cxn>
                <a:cxn ang="0">
                  <a:pos x="411" y="941"/>
                </a:cxn>
                <a:cxn ang="0">
                  <a:pos x="256" y="866"/>
                </a:cxn>
                <a:cxn ang="0">
                  <a:pos x="213" y="676"/>
                </a:cxn>
                <a:cxn ang="0">
                  <a:pos x="111" y="387"/>
                </a:cxn>
                <a:cxn ang="0">
                  <a:pos x="0" y="193"/>
                </a:cxn>
                <a:cxn ang="0">
                  <a:pos x="15" y="54"/>
                </a:cxn>
                <a:cxn ang="0">
                  <a:pos x="66" y="0"/>
                </a:cxn>
                <a:cxn ang="0">
                  <a:pos x="216" y="216"/>
                </a:cxn>
                <a:cxn ang="0">
                  <a:pos x="381" y="261"/>
                </a:cxn>
                <a:cxn ang="0">
                  <a:pos x="571" y="366"/>
                </a:cxn>
                <a:cxn ang="0">
                  <a:pos x="1141" y="621"/>
                </a:cxn>
                <a:cxn ang="0">
                  <a:pos x="1176" y="696"/>
                </a:cxn>
                <a:cxn ang="0">
                  <a:pos x="1291" y="666"/>
                </a:cxn>
                <a:cxn ang="0">
                  <a:pos x="1476" y="671"/>
                </a:cxn>
                <a:cxn ang="0">
                  <a:pos x="1681" y="386"/>
                </a:cxn>
                <a:cxn ang="0">
                  <a:pos x="1896" y="306"/>
                </a:cxn>
                <a:cxn ang="0">
                  <a:pos x="1996" y="206"/>
                </a:cxn>
                <a:cxn ang="0">
                  <a:pos x="2056" y="246"/>
                </a:cxn>
              </a:cxnLst>
              <a:rect l="0" t="0" r="r" b="b"/>
              <a:pathLst>
                <a:path w="2101" h="1836">
                  <a:moveTo>
                    <a:pt x="2056" y="246"/>
                  </a:moveTo>
                  <a:lnTo>
                    <a:pt x="2101" y="487"/>
                  </a:lnTo>
                  <a:lnTo>
                    <a:pt x="1911" y="850"/>
                  </a:lnTo>
                  <a:lnTo>
                    <a:pt x="1785" y="771"/>
                  </a:lnTo>
                  <a:lnTo>
                    <a:pt x="1371" y="1210"/>
                  </a:lnTo>
                  <a:lnTo>
                    <a:pt x="1180" y="1444"/>
                  </a:lnTo>
                  <a:lnTo>
                    <a:pt x="1042" y="1527"/>
                  </a:lnTo>
                  <a:lnTo>
                    <a:pt x="931" y="1481"/>
                  </a:lnTo>
                  <a:lnTo>
                    <a:pt x="846" y="1521"/>
                  </a:lnTo>
                  <a:lnTo>
                    <a:pt x="796" y="1691"/>
                  </a:lnTo>
                  <a:lnTo>
                    <a:pt x="696" y="1721"/>
                  </a:lnTo>
                  <a:lnTo>
                    <a:pt x="676" y="1611"/>
                  </a:lnTo>
                  <a:lnTo>
                    <a:pt x="561" y="1631"/>
                  </a:lnTo>
                  <a:lnTo>
                    <a:pt x="546" y="1746"/>
                  </a:lnTo>
                  <a:lnTo>
                    <a:pt x="556" y="1836"/>
                  </a:lnTo>
                  <a:lnTo>
                    <a:pt x="411" y="1826"/>
                  </a:lnTo>
                  <a:lnTo>
                    <a:pt x="376" y="1721"/>
                  </a:lnTo>
                  <a:lnTo>
                    <a:pt x="433" y="1545"/>
                  </a:lnTo>
                  <a:lnTo>
                    <a:pt x="568" y="1384"/>
                  </a:lnTo>
                  <a:lnTo>
                    <a:pt x="606" y="1147"/>
                  </a:lnTo>
                  <a:lnTo>
                    <a:pt x="411" y="941"/>
                  </a:lnTo>
                  <a:lnTo>
                    <a:pt x="256" y="866"/>
                  </a:lnTo>
                  <a:lnTo>
                    <a:pt x="213" y="676"/>
                  </a:lnTo>
                  <a:lnTo>
                    <a:pt x="111" y="387"/>
                  </a:lnTo>
                  <a:lnTo>
                    <a:pt x="0" y="193"/>
                  </a:lnTo>
                  <a:lnTo>
                    <a:pt x="15" y="54"/>
                  </a:lnTo>
                  <a:lnTo>
                    <a:pt x="66" y="0"/>
                  </a:lnTo>
                  <a:lnTo>
                    <a:pt x="216" y="216"/>
                  </a:lnTo>
                  <a:lnTo>
                    <a:pt x="381" y="261"/>
                  </a:lnTo>
                  <a:lnTo>
                    <a:pt x="571" y="366"/>
                  </a:lnTo>
                  <a:lnTo>
                    <a:pt x="1141" y="621"/>
                  </a:lnTo>
                  <a:lnTo>
                    <a:pt x="1176" y="696"/>
                  </a:lnTo>
                  <a:lnTo>
                    <a:pt x="1291" y="666"/>
                  </a:lnTo>
                  <a:lnTo>
                    <a:pt x="1476" y="671"/>
                  </a:lnTo>
                  <a:lnTo>
                    <a:pt x="1681" y="386"/>
                  </a:lnTo>
                  <a:lnTo>
                    <a:pt x="1896" y="306"/>
                  </a:lnTo>
                  <a:lnTo>
                    <a:pt x="1996" y="206"/>
                  </a:lnTo>
                  <a:lnTo>
                    <a:pt x="2056" y="246"/>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7" name="Freeform 13">
              <a:extLst>
                <a:ext uri="{FF2B5EF4-FFF2-40B4-BE49-F238E27FC236}">
                  <a16:creationId xmlns:a16="http://schemas.microsoft.com/office/drawing/2014/main" id="{A02E6C37-6EA5-4AAF-AE00-D4C1BBE507BE}"/>
                </a:ext>
              </a:extLst>
            </p:cNvPr>
            <p:cNvSpPr>
              <a:spLocks/>
            </p:cNvSpPr>
            <p:nvPr/>
          </p:nvSpPr>
          <p:spPr bwMode="auto">
            <a:xfrm>
              <a:off x="9766112" y="2891446"/>
              <a:ext cx="499304" cy="870171"/>
            </a:xfrm>
            <a:custGeom>
              <a:avLst/>
              <a:gdLst/>
              <a:ahLst/>
              <a:cxnLst>
                <a:cxn ang="0">
                  <a:pos x="339" y="2596"/>
                </a:cxn>
                <a:cxn ang="0">
                  <a:pos x="429" y="2641"/>
                </a:cxn>
                <a:cxn ang="0">
                  <a:pos x="669" y="2641"/>
                </a:cxn>
                <a:cxn ang="0">
                  <a:pos x="884" y="2642"/>
                </a:cxn>
                <a:cxn ang="0">
                  <a:pos x="998" y="2711"/>
                </a:cxn>
                <a:cxn ang="0">
                  <a:pos x="1136" y="2621"/>
                </a:cxn>
                <a:cxn ang="0">
                  <a:pos x="1391" y="2656"/>
                </a:cxn>
                <a:cxn ang="0">
                  <a:pos x="1514" y="2491"/>
                </a:cxn>
                <a:cxn ang="0">
                  <a:pos x="1554" y="2371"/>
                </a:cxn>
                <a:cxn ang="0">
                  <a:pos x="1469" y="2221"/>
                </a:cxn>
                <a:cxn ang="0">
                  <a:pos x="1509" y="1991"/>
                </a:cxn>
                <a:cxn ang="0">
                  <a:pos x="1304" y="1771"/>
                </a:cxn>
                <a:cxn ang="0">
                  <a:pos x="1344" y="1481"/>
                </a:cxn>
                <a:cxn ang="0">
                  <a:pos x="1329" y="1202"/>
                </a:cxn>
                <a:cxn ang="0">
                  <a:pos x="1269" y="765"/>
                </a:cxn>
                <a:cxn ang="0">
                  <a:pos x="971" y="961"/>
                </a:cxn>
                <a:cxn ang="0">
                  <a:pos x="819" y="970"/>
                </a:cxn>
                <a:cxn ang="0">
                  <a:pos x="833" y="758"/>
                </a:cxn>
                <a:cxn ang="0">
                  <a:pos x="870" y="587"/>
                </a:cxn>
                <a:cxn ang="0">
                  <a:pos x="809" y="551"/>
                </a:cxn>
                <a:cxn ang="0">
                  <a:pos x="807" y="389"/>
                </a:cxn>
                <a:cxn ang="0">
                  <a:pos x="804" y="214"/>
                </a:cxn>
                <a:cxn ang="0">
                  <a:pos x="899" y="124"/>
                </a:cxn>
                <a:cxn ang="0">
                  <a:pos x="849" y="0"/>
                </a:cxn>
                <a:cxn ang="0">
                  <a:pos x="714" y="0"/>
                </a:cxn>
                <a:cxn ang="0">
                  <a:pos x="579" y="90"/>
                </a:cxn>
                <a:cxn ang="0">
                  <a:pos x="324" y="135"/>
                </a:cxn>
                <a:cxn ang="0">
                  <a:pos x="254" y="270"/>
                </a:cxn>
                <a:cxn ang="0">
                  <a:pos x="114" y="285"/>
                </a:cxn>
                <a:cxn ang="0">
                  <a:pos x="135" y="505"/>
                </a:cxn>
                <a:cxn ang="0">
                  <a:pos x="0" y="748"/>
                </a:cxn>
                <a:cxn ang="0">
                  <a:pos x="39" y="871"/>
                </a:cxn>
                <a:cxn ang="0">
                  <a:pos x="149" y="970"/>
                </a:cxn>
                <a:cxn ang="0">
                  <a:pos x="191" y="1133"/>
                </a:cxn>
                <a:cxn ang="0">
                  <a:pos x="233" y="1333"/>
                </a:cxn>
                <a:cxn ang="0">
                  <a:pos x="165" y="1466"/>
                </a:cxn>
                <a:cxn ang="0">
                  <a:pos x="59" y="1576"/>
                </a:cxn>
                <a:cxn ang="0">
                  <a:pos x="224" y="1646"/>
                </a:cxn>
                <a:cxn ang="0">
                  <a:pos x="354" y="1886"/>
                </a:cxn>
                <a:cxn ang="0">
                  <a:pos x="444" y="2141"/>
                </a:cxn>
                <a:cxn ang="0">
                  <a:pos x="339" y="2596"/>
                </a:cxn>
              </a:cxnLst>
              <a:rect l="0" t="0" r="r" b="b"/>
              <a:pathLst>
                <a:path w="1554" h="2711">
                  <a:moveTo>
                    <a:pt x="339" y="2596"/>
                  </a:moveTo>
                  <a:lnTo>
                    <a:pt x="429" y="2641"/>
                  </a:lnTo>
                  <a:lnTo>
                    <a:pt x="669" y="2641"/>
                  </a:lnTo>
                  <a:lnTo>
                    <a:pt x="884" y="2642"/>
                  </a:lnTo>
                  <a:lnTo>
                    <a:pt x="998" y="2711"/>
                  </a:lnTo>
                  <a:lnTo>
                    <a:pt x="1136" y="2621"/>
                  </a:lnTo>
                  <a:lnTo>
                    <a:pt x="1391" y="2656"/>
                  </a:lnTo>
                  <a:lnTo>
                    <a:pt x="1514" y="2491"/>
                  </a:lnTo>
                  <a:lnTo>
                    <a:pt x="1554" y="2371"/>
                  </a:lnTo>
                  <a:lnTo>
                    <a:pt x="1469" y="2221"/>
                  </a:lnTo>
                  <a:lnTo>
                    <a:pt x="1509" y="1991"/>
                  </a:lnTo>
                  <a:lnTo>
                    <a:pt x="1304" y="1771"/>
                  </a:lnTo>
                  <a:lnTo>
                    <a:pt x="1344" y="1481"/>
                  </a:lnTo>
                  <a:lnTo>
                    <a:pt x="1329" y="1202"/>
                  </a:lnTo>
                  <a:lnTo>
                    <a:pt x="1269" y="765"/>
                  </a:lnTo>
                  <a:lnTo>
                    <a:pt x="971" y="961"/>
                  </a:lnTo>
                  <a:lnTo>
                    <a:pt x="819" y="970"/>
                  </a:lnTo>
                  <a:lnTo>
                    <a:pt x="833" y="758"/>
                  </a:lnTo>
                  <a:lnTo>
                    <a:pt x="870" y="587"/>
                  </a:lnTo>
                  <a:lnTo>
                    <a:pt x="809" y="551"/>
                  </a:lnTo>
                  <a:lnTo>
                    <a:pt x="807" y="389"/>
                  </a:lnTo>
                  <a:lnTo>
                    <a:pt x="804" y="214"/>
                  </a:lnTo>
                  <a:lnTo>
                    <a:pt x="899" y="124"/>
                  </a:lnTo>
                  <a:lnTo>
                    <a:pt x="849" y="0"/>
                  </a:lnTo>
                  <a:lnTo>
                    <a:pt x="714" y="0"/>
                  </a:lnTo>
                  <a:lnTo>
                    <a:pt x="579" y="90"/>
                  </a:lnTo>
                  <a:lnTo>
                    <a:pt x="324" y="135"/>
                  </a:lnTo>
                  <a:lnTo>
                    <a:pt x="254" y="270"/>
                  </a:lnTo>
                  <a:lnTo>
                    <a:pt x="114" y="285"/>
                  </a:lnTo>
                  <a:lnTo>
                    <a:pt x="135" y="505"/>
                  </a:lnTo>
                  <a:lnTo>
                    <a:pt x="0" y="748"/>
                  </a:lnTo>
                  <a:lnTo>
                    <a:pt x="39" y="871"/>
                  </a:lnTo>
                  <a:lnTo>
                    <a:pt x="149" y="970"/>
                  </a:lnTo>
                  <a:lnTo>
                    <a:pt x="191" y="1133"/>
                  </a:lnTo>
                  <a:lnTo>
                    <a:pt x="233" y="1333"/>
                  </a:lnTo>
                  <a:lnTo>
                    <a:pt x="165" y="1466"/>
                  </a:lnTo>
                  <a:lnTo>
                    <a:pt x="59" y="1576"/>
                  </a:lnTo>
                  <a:lnTo>
                    <a:pt x="224" y="1646"/>
                  </a:lnTo>
                  <a:lnTo>
                    <a:pt x="354" y="1886"/>
                  </a:lnTo>
                  <a:lnTo>
                    <a:pt x="444" y="2141"/>
                  </a:lnTo>
                  <a:lnTo>
                    <a:pt x="339" y="2596"/>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8" name="Freeform 14">
              <a:extLst>
                <a:ext uri="{FF2B5EF4-FFF2-40B4-BE49-F238E27FC236}">
                  <a16:creationId xmlns:a16="http://schemas.microsoft.com/office/drawing/2014/main" id="{F109F66D-2255-4DA0-873B-DB5C6821CE12}"/>
                </a:ext>
              </a:extLst>
            </p:cNvPr>
            <p:cNvSpPr>
              <a:spLocks/>
            </p:cNvSpPr>
            <p:nvPr/>
          </p:nvSpPr>
          <p:spPr bwMode="auto">
            <a:xfrm>
              <a:off x="9475519" y="2966903"/>
              <a:ext cx="366050" cy="430269"/>
            </a:xfrm>
            <a:custGeom>
              <a:avLst/>
              <a:gdLst/>
              <a:ahLst/>
              <a:cxnLst>
                <a:cxn ang="0">
                  <a:pos x="0" y="118"/>
                </a:cxn>
                <a:cxn ang="0">
                  <a:pos x="9" y="179"/>
                </a:cxn>
                <a:cxn ang="0">
                  <a:pos x="45" y="189"/>
                </a:cxn>
                <a:cxn ang="0">
                  <a:pos x="94" y="213"/>
                </a:cxn>
                <a:cxn ang="0">
                  <a:pos x="145" y="264"/>
                </a:cxn>
                <a:cxn ang="0">
                  <a:pos x="193" y="268"/>
                </a:cxn>
                <a:cxn ang="0">
                  <a:pos x="214" y="246"/>
                </a:cxn>
                <a:cxn ang="0">
                  <a:pos x="228" y="219"/>
                </a:cxn>
                <a:cxn ang="0">
                  <a:pos x="219" y="178"/>
                </a:cxn>
                <a:cxn ang="0">
                  <a:pos x="211" y="147"/>
                </a:cxn>
                <a:cxn ang="0">
                  <a:pos x="189" y="127"/>
                </a:cxn>
                <a:cxn ang="0">
                  <a:pos x="181" y="103"/>
                </a:cxn>
                <a:cxn ang="0">
                  <a:pos x="208" y="55"/>
                </a:cxn>
                <a:cxn ang="0">
                  <a:pos x="204" y="10"/>
                </a:cxn>
                <a:cxn ang="0">
                  <a:pos x="168" y="0"/>
                </a:cxn>
                <a:cxn ang="0">
                  <a:pos x="141" y="37"/>
                </a:cxn>
                <a:cxn ang="0">
                  <a:pos x="117" y="55"/>
                </a:cxn>
                <a:cxn ang="0">
                  <a:pos x="67" y="64"/>
                </a:cxn>
                <a:cxn ang="0">
                  <a:pos x="33" y="87"/>
                </a:cxn>
                <a:cxn ang="0">
                  <a:pos x="0" y="118"/>
                </a:cxn>
              </a:cxnLst>
              <a:rect l="0" t="0" r="r" b="b"/>
              <a:pathLst>
                <a:path w="228" h="268">
                  <a:moveTo>
                    <a:pt x="0" y="118"/>
                  </a:moveTo>
                  <a:lnTo>
                    <a:pt x="9" y="179"/>
                  </a:lnTo>
                  <a:lnTo>
                    <a:pt x="45" y="189"/>
                  </a:lnTo>
                  <a:lnTo>
                    <a:pt x="94" y="213"/>
                  </a:lnTo>
                  <a:lnTo>
                    <a:pt x="145" y="264"/>
                  </a:lnTo>
                  <a:lnTo>
                    <a:pt x="193" y="268"/>
                  </a:lnTo>
                  <a:lnTo>
                    <a:pt x="214" y="246"/>
                  </a:lnTo>
                  <a:lnTo>
                    <a:pt x="228" y="219"/>
                  </a:lnTo>
                  <a:lnTo>
                    <a:pt x="219" y="178"/>
                  </a:lnTo>
                  <a:lnTo>
                    <a:pt x="211" y="147"/>
                  </a:lnTo>
                  <a:lnTo>
                    <a:pt x="189" y="127"/>
                  </a:lnTo>
                  <a:lnTo>
                    <a:pt x="181" y="103"/>
                  </a:lnTo>
                  <a:lnTo>
                    <a:pt x="208" y="55"/>
                  </a:lnTo>
                  <a:lnTo>
                    <a:pt x="204" y="10"/>
                  </a:lnTo>
                  <a:lnTo>
                    <a:pt x="168" y="0"/>
                  </a:lnTo>
                  <a:lnTo>
                    <a:pt x="141" y="37"/>
                  </a:lnTo>
                  <a:lnTo>
                    <a:pt x="117" y="55"/>
                  </a:lnTo>
                  <a:lnTo>
                    <a:pt x="67" y="64"/>
                  </a:lnTo>
                  <a:lnTo>
                    <a:pt x="33" y="87"/>
                  </a:lnTo>
                  <a:lnTo>
                    <a:pt x="0" y="118"/>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9" name="Freeform 15">
              <a:extLst>
                <a:ext uri="{FF2B5EF4-FFF2-40B4-BE49-F238E27FC236}">
                  <a16:creationId xmlns:a16="http://schemas.microsoft.com/office/drawing/2014/main" id="{1706907D-A1B8-482F-8BE0-B426B9769FB8}"/>
                </a:ext>
              </a:extLst>
            </p:cNvPr>
            <p:cNvSpPr>
              <a:spLocks/>
            </p:cNvSpPr>
            <p:nvPr/>
          </p:nvSpPr>
          <p:spPr bwMode="auto">
            <a:xfrm>
              <a:off x="10173904" y="2962086"/>
              <a:ext cx="563524" cy="695174"/>
            </a:xfrm>
            <a:custGeom>
              <a:avLst/>
              <a:gdLst/>
              <a:ahLst/>
              <a:cxnLst>
                <a:cxn ang="0">
                  <a:pos x="286" y="2151"/>
                </a:cxn>
                <a:cxn ang="0">
                  <a:pos x="426" y="2166"/>
                </a:cxn>
                <a:cxn ang="0">
                  <a:pos x="556" y="1866"/>
                </a:cxn>
                <a:cxn ang="0">
                  <a:pos x="721" y="1726"/>
                </a:cxn>
                <a:cxn ang="0">
                  <a:pos x="706" y="1551"/>
                </a:cxn>
                <a:cxn ang="0">
                  <a:pos x="876" y="1146"/>
                </a:cxn>
                <a:cxn ang="0">
                  <a:pos x="816" y="1080"/>
                </a:cxn>
                <a:cxn ang="0">
                  <a:pos x="736" y="920"/>
                </a:cxn>
                <a:cxn ang="0">
                  <a:pos x="771" y="800"/>
                </a:cxn>
                <a:cxn ang="0">
                  <a:pos x="876" y="660"/>
                </a:cxn>
                <a:cxn ang="0">
                  <a:pos x="1041" y="545"/>
                </a:cxn>
                <a:cxn ang="0">
                  <a:pos x="1261" y="530"/>
                </a:cxn>
                <a:cxn ang="0">
                  <a:pos x="1476" y="530"/>
                </a:cxn>
                <a:cxn ang="0">
                  <a:pos x="1606" y="540"/>
                </a:cxn>
                <a:cxn ang="0">
                  <a:pos x="1506" y="650"/>
                </a:cxn>
                <a:cxn ang="0">
                  <a:pos x="1636" y="675"/>
                </a:cxn>
                <a:cxn ang="0">
                  <a:pos x="1756" y="605"/>
                </a:cxn>
                <a:cxn ang="0">
                  <a:pos x="1701" y="500"/>
                </a:cxn>
                <a:cxn ang="0">
                  <a:pos x="1666" y="375"/>
                </a:cxn>
                <a:cxn ang="0">
                  <a:pos x="1456" y="320"/>
                </a:cxn>
                <a:cxn ang="0">
                  <a:pos x="1336" y="185"/>
                </a:cxn>
                <a:cxn ang="0">
                  <a:pos x="1261" y="65"/>
                </a:cxn>
                <a:cxn ang="0">
                  <a:pos x="1171" y="30"/>
                </a:cxn>
                <a:cxn ang="0">
                  <a:pos x="996" y="0"/>
                </a:cxn>
                <a:cxn ang="0">
                  <a:pos x="861" y="80"/>
                </a:cxn>
                <a:cxn ang="0">
                  <a:pos x="751" y="35"/>
                </a:cxn>
                <a:cxn ang="0">
                  <a:pos x="666" y="73"/>
                </a:cxn>
                <a:cxn ang="0">
                  <a:pos x="615" y="244"/>
                </a:cxn>
                <a:cxn ang="0">
                  <a:pos x="516" y="274"/>
                </a:cxn>
                <a:cxn ang="0">
                  <a:pos x="496" y="168"/>
                </a:cxn>
                <a:cxn ang="0">
                  <a:pos x="379" y="184"/>
                </a:cxn>
                <a:cxn ang="0">
                  <a:pos x="366" y="310"/>
                </a:cxn>
                <a:cxn ang="0">
                  <a:pos x="375" y="391"/>
                </a:cxn>
                <a:cxn ang="0">
                  <a:pos x="231" y="382"/>
                </a:cxn>
                <a:cxn ang="0">
                  <a:pos x="0" y="547"/>
                </a:cxn>
                <a:cxn ang="0">
                  <a:pos x="61" y="975"/>
                </a:cxn>
                <a:cxn ang="0">
                  <a:pos x="76" y="1266"/>
                </a:cxn>
                <a:cxn ang="0">
                  <a:pos x="36" y="1552"/>
                </a:cxn>
                <a:cxn ang="0">
                  <a:pos x="240" y="1770"/>
                </a:cxn>
                <a:cxn ang="0">
                  <a:pos x="201" y="2004"/>
                </a:cxn>
                <a:cxn ang="0">
                  <a:pos x="286" y="2151"/>
                </a:cxn>
              </a:cxnLst>
              <a:rect l="0" t="0" r="r" b="b"/>
              <a:pathLst>
                <a:path w="1756" h="2166">
                  <a:moveTo>
                    <a:pt x="286" y="2151"/>
                  </a:moveTo>
                  <a:lnTo>
                    <a:pt x="426" y="2166"/>
                  </a:lnTo>
                  <a:lnTo>
                    <a:pt x="556" y="1866"/>
                  </a:lnTo>
                  <a:lnTo>
                    <a:pt x="721" y="1726"/>
                  </a:lnTo>
                  <a:lnTo>
                    <a:pt x="706" y="1551"/>
                  </a:lnTo>
                  <a:lnTo>
                    <a:pt x="876" y="1146"/>
                  </a:lnTo>
                  <a:lnTo>
                    <a:pt x="816" y="1080"/>
                  </a:lnTo>
                  <a:lnTo>
                    <a:pt x="736" y="920"/>
                  </a:lnTo>
                  <a:lnTo>
                    <a:pt x="771" y="800"/>
                  </a:lnTo>
                  <a:lnTo>
                    <a:pt x="876" y="660"/>
                  </a:lnTo>
                  <a:lnTo>
                    <a:pt x="1041" y="545"/>
                  </a:lnTo>
                  <a:lnTo>
                    <a:pt x="1261" y="530"/>
                  </a:lnTo>
                  <a:lnTo>
                    <a:pt x="1476" y="530"/>
                  </a:lnTo>
                  <a:lnTo>
                    <a:pt x="1606" y="540"/>
                  </a:lnTo>
                  <a:lnTo>
                    <a:pt x="1506" y="650"/>
                  </a:lnTo>
                  <a:lnTo>
                    <a:pt x="1636" y="675"/>
                  </a:lnTo>
                  <a:lnTo>
                    <a:pt x="1756" y="605"/>
                  </a:lnTo>
                  <a:lnTo>
                    <a:pt x="1701" y="500"/>
                  </a:lnTo>
                  <a:lnTo>
                    <a:pt x="1666" y="375"/>
                  </a:lnTo>
                  <a:lnTo>
                    <a:pt x="1456" y="320"/>
                  </a:lnTo>
                  <a:lnTo>
                    <a:pt x="1336" y="185"/>
                  </a:lnTo>
                  <a:lnTo>
                    <a:pt x="1261" y="65"/>
                  </a:lnTo>
                  <a:lnTo>
                    <a:pt x="1171" y="30"/>
                  </a:lnTo>
                  <a:lnTo>
                    <a:pt x="996" y="0"/>
                  </a:lnTo>
                  <a:lnTo>
                    <a:pt x="861" y="80"/>
                  </a:lnTo>
                  <a:lnTo>
                    <a:pt x="751" y="35"/>
                  </a:lnTo>
                  <a:lnTo>
                    <a:pt x="666" y="73"/>
                  </a:lnTo>
                  <a:lnTo>
                    <a:pt x="615" y="244"/>
                  </a:lnTo>
                  <a:lnTo>
                    <a:pt x="516" y="274"/>
                  </a:lnTo>
                  <a:lnTo>
                    <a:pt x="496" y="168"/>
                  </a:lnTo>
                  <a:lnTo>
                    <a:pt x="379" y="184"/>
                  </a:lnTo>
                  <a:lnTo>
                    <a:pt x="366" y="310"/>
                  </a:lnTo>
                  <a:lnTo>
                    <a:pt x="375" y="391"/>
                  </a:lnTo>
                  <a:lnTo>
                    <a:pt x="231" y="382"/>
                  </a:lnTo>
                  <a:lnTo>
                    <a:pt x="0" y="547"/>
                  </a:lnTo>
                  <a:lnTo>
                    <a:pt x="61" y="975"/>
                  </a:lnTo>
                  <a:lnTo>
                    <a:pt x="76" y="1266"/>
                  </a:lnTo>
                  <a:lnTo>
                    <a:pt x="36" y="1552"/>
                  </a:lnTo>
                  <a:lnTo>
                    <a:pt x="240" y="1770"/>
                  </a:lnTo>
                  <a:lnTo>
                    <a:pt x="201" y="2004"/>
                  </a:lnTo>
                  <a:lnTo>
                    <a:pt x="286" y="2151"/>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0" name="Freeform 16">
              <a:extLst>
                <a:ext uri="{FF2B5EF4-FFF2-40B4-BE49-F238E27FC236}">
                  <a16:creationId xmlns:a16="http://schemas.microsoft.com/office/drawing/2014/main" id="{ACDFE056-C370-41FF-B49F-3804ABDB0583}"/>
                </a:ext>
              </a:extLst>
            </p:cNvPr>
            <p:cNvSpPr>
              <a:spLocks/>
            </p:cNvSpPr>
            <p:nvPr/>
          </p:nvSpPr>
          <p:spPr bwMode="auto">
            <a:xfrm>
              <a:off x="10495000" y="2568743"/>
              <a:ext cx="422242" cy="513755"/>
            </a:xfrm>
            <a:custGeom>
              <a:avLst/>
              <a:gdLst/>
              <a:ahLst/>
              <a:cxnLst>
                <a:cxn ang="0">
                  <a:pos x="665" y="1598"/>
                </a:cxn>
                <a:cxn ang="0">
                  <a:pos x="456" y="1545"/>
                </a:cxn>
                <a:cxn ang="0">
                  <a:pos x="336" y="1409"/>
                </a:cxn>
                <a:cxn ang="0">
                  <a:pos x="261" y="1291"/>
                </a:cxn>
                <a:cxn ang="0">
                  <a:pos x="168" y="1255"/>
                </a:cxn>
                <a:cxn ang="0">
                  <a:pos x="0" y="1225"/>
                </a:cxn>
                <a:cxn ang="0">
                  <a:pos x="191" y="990"/>
                </a:cxn>
                <a:cxn ang="0">
                  <a:pos x="606" y="550"/>
                </a:cxn>
                <a:cxn ang="0">
                  <a:pos x="731" y="630"/>
                </a:cxn>
                <a:cxn ang="0">
                  <a:pos x="921" y="265"/>
                </a:cxn>
                <a:cxn ang="0">
                  <a:pos x="875" y="25"/>
                </a:cxn>
                <a:cxn ang="0">
                  <a:pos x="971" y="0"/>
                </a:cxn>
                <a:cxn ang="0">
                  <a:pos x="1091" y="0"/>
                </a:cxn>
                <a:cxn ang="0">
                  <a:pos x="1176" y="90"/>
                </a:cxn>
                <a:cxn ang="0">
                  <a:pos x="1271" y="130"/>
                </a:cxn>
                <a:cxn ang="0">
                  <a:pos x="1316" y="250"/>
                </a:cxn>
                <a:cxn ang="0">
                  <a:pos x="1221" y="285"/>
                </a:cxn>
                <a:cxn ang="0">
                  <a:pos x="1136" y="510"/>
                </a:cxn>
                <a:cxn ang="0">
                  <a:pos x="1086" y="820"/>
                </a:cxn>
                <a:cxn ang="0">
                  <a:pos x="1061" y="1135"/>
                </a:cxn>
                <a:cxn ang="0">
                  <a:pos x="951" y="1245"/>
                </a:cxn>
                <a:cxn ang="0">
                  <a:pos x="731" y="1335"/>
                </a:cxn>
                <a:cxn ang="0">
                  <a:pos x="701" y="1410"/>
                </a:cxn>
                <a:cxn ang="0">
                  <a:pos x="665" y="1598"/>
                </a:cxn>
              </a:cxnLst>
              <a:rect l="0" t="0" r="r" b="b"/>
              <a:pathLst>
                <a:path w="1316" h="1598">
                  <a:moveTo>
                    <a:pt x="665" y="1598"/>
                  </a:moveTo>
                  <a:lnTo>
                    <a:pt x="456" y="1545"/>
                  </a:lnTo>
                  <a:lnTo>
                    <a:pt x="336" y="1409"/>
                  </a:lnTo>
                  <a:lnTo>
                    <a:pt x="261" y="1291"/>
                  </a:lnTo>
                  <a:lnTo>
                    <a:pt x="168" y="1255"/>
                  </a:lnTo>
                  <a:lnTo>
                    <a:pt x="0" y="1225"/>
                  </a:lnTo>
                  <a:lnTo>
                    <a:pt x="191" y="990"/>
                  </a:lnTo>
                  <a:lnTo>
                    <a:pt x="606" y="550"/>
                  </a:lnTo>
                  <a:lnTo>
                    <a:pt x="731" y="630"/>
                  </a:lnTo>
                  <a:lnTo>
                    <a:pt x="921" y="265"/>
                  </a:lnTo>
                  <a:lnTo>
                    <a:pt x="875" y="25"/>
                  </a:lnTo>
                  <a:lnTo>
                    <a:pt x="971" y="0"/>
                  </a:lnTo>
                  <a:lnTo>
                    <a:pt x="1091" y="0"/>
                  </a:lnTo>
                  <a:lnTo>
                    <a:pt x="1176" y="90"/>
                  </a:lnTo>
                  <a:lnTo>
                    <a:pt x="1271" y="130"/>
                  </a:lnTo>
                  <a:lnTo>
                    <a:pt x="1316" y="250"/>
                  </a:lnTo>
                  <a:lnTo>
                    <a:pt x="1221" y="285"/>
                  </a:lnTo>
                  <a:lnTo>
                    <a:pt x="1136" y="510"/>
                  </a:lnTo>
                  <a:lnTo>
                    <a:pt x="1086" y="820"/>
                  </a:lnTo>
                  <a:lnTo>
                    <a:pt x="1061" y="1135"/>
                  </a:lnTo>
                  <a:lnTo>
                    <a:pt x="951" y="1245"/>
                  </a:lnTo>
                  <a:lnTo>
                    <a:pt x="731" y="1335"/>
                  </a:lnTo>
                  <a:lnTo>
                    <a:pt x="701" y="1410"/>
                  </a:lnTo>
                  <a:lnTo>
                    <a:pt x="665" y="1598"/>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1" name="Freeform 17">
              <a:extLst>
                <a:ext uri="{FF2B5EF4-FFF2-40B4-BE49-F238E27FC236}">
                  <a16:creationId xmlns:a16="http://schemas.microsoft.com/office/drawing/2014/main" id="{E7954862-2E84-4F3F-939D-861A8FF60F9A}"/>
                </a:ext>
              </a:extLst>
            </p:cNvPr>
            <p:cNvSpPr>
              <a:spLocks/>
            </p:cNvSpPr>
            <p:nvPr/>
          </p:nvSpPr>
          <p:spPr bwMode="auto">
            <a:xfrm>
              <a:off x="9737214" y="3724693"/>
              <a:ext cx="475223" cy="354811"/>
            </a:xfrm>
            <a:custGeom>
              <a:avLst/>
              <a:gdLst/>
              <a:ahLst/>
              <a:cxnLst>
                <a:cxn ang="0">
                  <a:pos x="475" y="1104"/>
                </a:cxn>
                <a:cxn ang="0">
                  <a:pos x="450" y="824"/>
                </a:cxn>
                <a:cxn ang="0">
                  <a:pos x="355" y="804"/>
                </a:cxn>
                <a:cxn ang="0">
                  <a:pos x="180" y="804"/>
                </a:cxn>
                <a:cxn ang="0">
                  <a:pos x="0" y="609"/>
                </a:cxn>
                <a:cxn ang="0">
                  <a:pos x="195" y="429"/>
                </a:cxn>
                <a:cxn ang="0">
                  <a:pos x="430" y="0"/>
                </a:cxn>
                <a:cxn ang="0">
                  <a:pos x="523" y="44"/>
                </a:cxn>
                <a:cxn ang="0">
                  <a:pos x="975" y="44"/>
                </a:cxn>
                <a:cxn ang="0">
                  <a:pos x="1090" y="114"/>
                </a:cxn>
                <a:cxn ang="0">
                  <a:pos x="1230" y="24"/>
                </a:cxn>
                <a:cxn ang="0">
                  <a:pos x="1482" y="60"/>
                </a:cxn>
                <a:cxn ang="0">
                  <a:pos x="1320" y="404"/>
                </a:cxn>
                <a:cxn ang="0">
                  <a:pos x="1105" y="744"/>
                </a:cxn>
                <a:cxn ang="0">
                  <a:pos x="960" y="809"/>
                </a:cxn>
                <a:cxn ang="0">
                  <a:pos x="750" y="969"/>
                </a:cxn>
                <a:cxn ang="0">
                  <a:pos x="475" y="1104"/>
                </a:cxn>
              </a:cxnLst>
              <a:rect l="0" t="0" r="r" b="b"/>
              <a:pathLst>
                <a:path w="1482" h="1104">
                  <a:moveTo>
                    <a:pt x="475" y="1104"/>
                  </a:moveTo>
                  <a:lnTo>
                    <a:pt x="450" y="824"/>
                  </a:lnTo>
                  <a:lnTo>
                    <a:pt x="355" y="804"/>
                  </a:lnTo>
                  <a:lnTo>
                    <a:pt x="180" y="804"/>
                  </a:lnTo>
                  <a:lnTo>
                    <a:pt x="0" y="609"/>
                  </a:lnTo>
                  <a:lnTo>
                    <a:pt x="195" y="429"/>
                  </a:lnTo>
                  <a:lnTo>
                    <a:pt x="430" y="0"/>
                  </a:lnTo>
                  <a:lnTo>
                    <a:pt x="523" y="44"/>
                  </a:lnTo>
                  <a:lnTo>
                    <a:pt x="975" y="44"/>
                  </a:lnTo>
                  <a:lnTo>
                    <a:pt x="1090" y="114"/>
                  </a:lnTo>
                  <a:lnTo>
                    <a:pt x="1230" y="24"/>
                  </a:lnTo>
                  <a:lnTo>
                    <a:pt x="1482" y="60"/>
                  </a:lnTo>
                  <a:lnTo>
                    <a:pt x="1320" y="404"/>
                  </a:lnTo>
                  <a:lnTo>
                    <a:pt x="1105" y="744"/>
                  </a:lnTo>
                  <a:lnTo>
                    <a:pt x="960" y="809"/>
                  </a:lnTo>
                  <a:lnTo>
                    <a:pt x="750" y="969"/>
                  </a:lnTo>
                  <a:lnTo>
                    <a:pt x="475" y="1104"/>
                  </a:lnTo>
                  <a:close/>
                </a:path>
              </a:pathLst>
            </a:custGeom>
            <a:solidFill>
              <a:srgbClr val="00B050"/>
            </a:solidFill>
            <a:ln w="6350" cmpd="sng">
              <a:solidFill>
                <a:srgbClr val="00B050"/>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sp>
          <p:nvSpPr>
            <p:cNvPr id="102" name="Freeform 18">
              <a:extLst>
                <a:ext uri="{FF2B5EF4-FFF2-40B4-BE49-F238E27FC236}">
                  <a16:creationId xmlns:a16="http://schemas.microsoft.com/office/drawing/2014/main" id="{66C20C2D-F56F-4C30-BA0D-9CB24BB7C000}"/>
                </a:ext>
              </a:extLst>
            </p:cNvPr>
            <p:cNvSpPr>
              <a:spLocks/>
            </p:cNvSpPr>
            <p:nvPr/>
          </p:nvSpPr>
          <p:spPr bwMode="auto">
            <a:xfrm>
              <a:off x="9971615" y="1966687"/>
              <a:ext cx="78668" cy="115595"/>
            </a:xfrm>
            <a:custGeom>
              <a:avLst/>
              <a:gdLst/>
              <a:ahLst/>
              <a:cxnLst>
                <a:cxn ang="0">
                  <a:pos x="43" y="72"/>
                </a:cxn>
                <a:cxn ang="0">
                  <a:pos x="13" y="44"/>
                </a:cxn>
                <a:cxn ang="0">
                  <a:pos x="0" y="30"/>
                </a:cxn>
                <a:cxn ang="0">
                  <a:pos x="6" y="8"/>
                </a:cxn>
                <a:cxn ang="0">
                  <a:pos x="15" y="0"/>
                </a:cxn>
                <a:cxn ang="0">
                  <a:pos x="43" y="30"/>
                </a:cxn>
                <a:cxn ang="0">
                  <a:pos x="36" y="42"/>
                </a:cxn>
                <a:cxn ang="0">
                  <a:pos x="49" y="60"/>
                </a:cxn>
                <a:cxn ang="0">
                  <a:pos x="43" y="72"/>
                </a:cxn>
              </a:cxnLst>
              <a:rect l="0" t="0" r="r" b="b"/>
              <a:pathLst>
                <a:path w="49" h="72">
                  <a:moveTo>
                    <a:pt x="43" y="72"/>
                  </a:moveTo>
                  <a:lnTo>
                    <a:pt x="13" y="44"/>
                  </a:lnTo>
                  <a:lnTo>
                    <a:pt x="0" y="30"/>
                  </a:lnTo>
                  <a:lnTo>
                    <a:pt x="6" y="8"/>
                  </a:lnTo>
                  <a:lnTo>
                    <a:pt x="15" y="0"/>
                  </a:lnTo>
                  <a:lnTo>
                    <a:pt x="43" y="30"/>
                  </a:lnTo>
                  <a:lnTo>
                    <a:pt x="36" y="42"/>
                  </a:lnTo>
                  <a:lnTo>
                    <a:pt x="49" y="60"/>
                  </a:lnTo>
                  <a:lnTo>
                    <a:pt x="43" y="72"/>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sp>
          <p:nvSpPr>
            <p:cNvPr id="103" name="Freeform 19">
              <a:extLst>
                <a:ext uri="{FF2B5EF4-FFF2-40B4-BE49-F238E27FC236}">
                  <a16:creationId xmlns:a16="http://schemas.microsoft.com/office/drawing/2014/main" id="{88D8D834-5564-4357-9AB7-FA742CEED37A}"/>
                </a:ext>
              </a:extLst>
            </p:cNvPr>
            <p:cNvSpPr>
              <a:spLocks/>
            </p:cNvSpPr>
            <p:nvPr/>
          </p:nvSpPr>
          <p:spPr bwMode="auto">
            <a:xfrm>
              <a:off x="9862441" y="2234803"/>
              <a:ext cx="64218" cy="25688"/>
            </a:xfrm>
            <a:custGeom>
              <a:avLst/>
              <a:gdLst/>
              <a:ahLst/>
              <a:cxnLst>
                <a:cxn ang="0">
                  <a:pos x="26" y="16"/>
                </a:cxn>
                <a:cxn ang="0">
                  <a:pos x="5" y="16"/>
                </a:cxn>
                <a:cxn ang="0">
                  <a:pos x="0" y="1"/>
                </a:cxn>
                <a:cxn ang="0">
                  <a:pos x="40" y="0"/>
                </a:cxn>
                <a:cxn ang="0">
                  <a:pos x="26" y="16"/>
                </a:cxn>
              </a:cxnLst>
              <a:rect l="0" t="0" r="r" b="b"/>
              <a:pathLst>
                <a:path w="40" h="16">
                  <a:moveTo>
                    <a:pt x="26" y="16"/>
                  </a:moveTo>
                  <a:lnTo>
                    <a:pt x="5" y="16"/>
                  </a:lnTo>
                  <a:lnTo>
                    <a:pt x="0" y="1"/>
                  </a:lnTo>
                  <a:lnTo>
                    <a:pt x="40" y="0"/>
                  </a:lnTo>
                  <a:lnTo>
                    <a:pt x="26" y="1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4" name="Freeform 20">
              <a:extLst>
                <a:ext uri="{FF2B5EF4-FFF2-40B4-BE49-F238E27FC236}">
                  <a16:creationId xmlns:a16="http://schemas.microsoft.com/office/drawing/2014/main" id="{8109E539-4220-439F-985C-7D60287E5A3D}"/>
                </a:ext>
              </a:extLst>
            </p:cNvPr>
            <p:cNvSpPr>
              <a:spLocks/>
            </p:cNvSpPr>
            <p:nvPr/>
          </p:nvSpPr>
          <p:spPr bwMode="auto">
            <a:xfrm>
              <a:off x="9008327" y="3613914"/>
              <a:ext cx="337151" cy="722466"/>
            </a:xfrm>
            <a:custGeom>
              <a:avLst/>
              <a:gdLst/>
              <a:ahLst/>
              <a:cxnLst>
                <a:cxn ang="0">
                  <a:pos x="24" y="71"/>
                </a:cxn>
                <a:cxn ang="0">
                  <a:pos x="69" y="23"/>
                </a:cxn>
                <a:cxn ang="0">
                  <a:pos x="78" y="36"/>
                </a:cxn>
                <a:cxn ang="0">
                  <a:pos x="87" y="14"/>
                </a:cxn>
                <a:cxn ang="0">
                  <a:pos x="118" y="3"/>
                </a:cxn>
                <a:cxn ang="0">
                  <a:pos x="159" y="0"/>
                </a:cxn>
                <a:cxn ang="0">
                  <a:pos x="156" y="17"/>
                </a:cxn>
                <a:cxn ang="0">
                  <a:pos x="117" y="26"/>
                </a:cxn>
                <a:cxn ang="0">
                  <a:pos x="100" y="47"/>
                </a:cxn>
                <a:cxn ang="0">
                  <a:pos x="108" y="68"/>
                </a:cxn>
                <a:cxn ang="0">
                  <a:pos x="136" y="80"/>
                </a:cxn>
                <a:cxn ang="0">
                  <a:pos x="169" y="71"/>
                </a:cxn>
                <a:cxn ang="0">
                  <a:pos x="166" y="84"/>
                </a:cxn>
                <a:cxn ang="0">
                  <a:pos x="164" y="139"/>
                </a:cxn>
                <a:cxn ang="0">
                  <a:pos x="172" y="168"/>
                </a:cxn>
                <a:cxn ang="0">
                  <a:pos x="183" y="192"/>
                </a:cxn>
                <a:cxn ang="0">
                  <a:pos x="210" y="190"/>
                </a:cxn>
                <a:cxn ang="0">
                  <a:pos x="201" y="214"/>
                </a:cxn>
                <a:cxn ang="0">
                  <a:pos x="210" y="227"/>
                </a:cxn>
                <a:cxn ang="0">
                  <a:pos x="205" y="263"/>
                </a:cxn>
                <a:cxn ang="0">
                  <a:pos x="166" y="294"/>
                </a:cxn>
                <a:cxn ang="0">
                  <a:pos x="129" y="348"/>
                </a:cxn>
                <a:cxn ang="0">
                  <a:pos x="110" y="397"/>
                </a:cxn>
                <a:cxn ang="0">
                  <a:pos x="82" y="423"/>
                </a:cxn>
                <a:cxn ang="0">
                  <a:pos x="69" y="450"/>
                </a:cxn>
                <a:cxn ang="0">
                  <a:pos x="51" y="437"/>
                </a:cxn>
                <a:cxn ang="0">
                  <a:pos x="40" y="404"/>
                </a:cxn>
                <a:cxn ang="0">
                  <a:pos x="1" y="381"/>
                </a:cxn>
                <a:cxn ang="0">
                  <a:pos x="0" y="329"/>
                </a:cxn>
                <a:cxn ang="0">
                  <a:pos x="13" y="295"/>
                </a:cxn>
                <a:cxn ang="0">
                  <a:pos x="73" y="229"/>
                </a:cxn>
                <a:cxn ang="0">
                  <a:pos x="119" y="184"/>
                </a:cxn>
                <a:cxn ang="0">
                  <a:pos x="91" y="171"/>
                </a:cxn>
                <a:cxn ang="0">
                  <a:pos x="73" y="139"/>
                </a:cxn>
                <a:cxn ang="0">
                  <a:pos x="42" y="134"/>
                </a:cxn>
                <a:cxn ang="0">
                  <a:pos x="24" y="71"/>
                </a:cxn>
              </a:cxnLst>
              <a:rect l="0" t="0" r="r" b="b"/>
              <a:pathLst>
                <a:path w="210" h="450">
                  <a:moveTo>
                    <a:pt x="24" y="71"/>
                  </a:moveTo>
                  <a:lnTo>
                    <a:pt x="69" y="23"/>
                  </a:lnTo>
                  <a:lnTo>
                    <a:pt x="78" y="36"/>
                  </a:lnTo>
                  <a:lnTo>
                    <a:pt x="87" y="14"/>
                  </a:lnTo>
                  <a:lnTo>
                    <a:pt x="118" y="3"/>
                  </a:lnTo>
                  <a:lnTo>
                    <a:pt x="159" y="0"/>
                  </a:lnTo>
                  <a:lnTo>
                    <a:pt x="156" y="17"/>
                  </a:lnTo>
                  <a:lnTo>
                    <a:pt x="117" y="26"/>
                  </a:lnTo>
                  <a:lnTo>
                    <a:pt x="100" y="47"/>
                  </a:lnTo>
                  <a:lnTo>
                    <a:pt x="108" y="68"/>
                  </a:lnTo>
                  <a:lnTo>
                    <a:pt x="136" y="80"/>
                  </a:lnTo>
                  <a:lnTo>
                    <a:pt x="169" y="71"/>
                  </a:lnTo>
                  <a:lnTo>
                    <a:pt x="166" y="84"/>
                  </a:lnTo>
                  <a:lnTo>
                    <a:pt x="164" y="139"/>
                  </a:lnTo>
                  <a:lnTo>
                    <a:pt x="172" y="168"/>
                  </a:lnTo>
                  <a:lnTo>
                    <a:pt x="183" y="192"/>
                  </a:lnTo>
                  <a:lnTo>
                    <a:pt x="210" y="190"/>
                  </a:lnTo>
                  <a:lnTo>
                    <a:pt x="201" y="214"/>
                  </a:lnTo>
                  <a:lnTo>
                    <a:pt x="210" y="227"/>
                  </a:lnTo>
                  <a:lnTo>
                    <a:pt x="205" y="263"/>
                  </a:lnTo>
                  <a:lnTo>
                    <a:pt x="166" y="294"/>
                  </a:lnTo>
                  <a:lnTo>
                    <a:pt x="129" y="348"/>
                  </a:lnTo>
                  <a:lnTo>
                    <a:pt x="110" y="397"/>
                  </a:lnTo>
                  <a:lnTo>
                    <a:pt x="82" y="423"/>
                  </a:lnTo>
                  <a:lnTo>
                    <a:pt x="69" y="450"/>
                  </a:lnTo>
                  <a:lnTo>
                    <a:pt x="51" y="437"/>
                  </a:lnTo>
                  <a:lnTo>
                    <a:pt x="40" y="404"/>
                  </a:lnTo>
                  <a:lnTo>
                    <a:pt x="1" y="381"/>
                  </a:lnTo>
                  <a:lnTo>
                    <a:pt x="0" y="329"/>
                  </a:lnTo>
                  <a:lnTo>
                    <a:pt x="13" y="295"/>
                  </a:lnTo>
                  <a:lnTo>
                    <a:pt x="73" y="229"/>
                  </a:lnTo>
                  <a:lnTo>
                    <a:pt x="119" y="184"/>
                  </a:lnTo>
                  <a:lnTo>
                    <a:pt x="91" y="171"/>
                  </a:lnTo>
                  <a:lnTo>
                    <a:pt x="73" y="139"/>
                  </a:lnTo>
                  <a:lnTo>
                    <a:pt x="42" y="134"/>
                  </a:lnTo>
                  <a:lnTo>
                    <a:pt x="24" y="71"/>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5" name="Freeform 21">
              <a:extLst>
                <a:ext uri="{FF2B5EF4-FFF2-40B4-BE49-F238E27FC236}">
                  <a16:creationId xmlns:a16="http://schemas.microsoft.com/office/drawing/2014/main" id="{D5CDB5BB-F8A8-4081-B42D-94E11A81912D}"/>
                </a:ext>
              </a:extLst>
            </p:cNvPr>
            <p:cNvSpPr>
              <a:spLocks/>
            </p:cNvSpPr>
            <p:nvPr/>
          </p:nvSpPr>
          <p:spPr bwMode="auto">
            <a:xfrm>
              <a:off x="9184927" y="3830651"/>
              <a:ext cx="468802" cy="552285"/>
            </a:xfrm>
            <a:custGeom>
              <a:avLst/>
              <a:gdLst/>
              <a:ahLst/>
              <a:cxnLst>
                <a:cxn ang="0">
                  <a:pos x="242" y="219"/>
                </a:cxn>
                <a:cxn ang="0">
                  <a:pos x="277" y="150"/>
                </a:cxn>
                <a:cxn ang="0">
                  <a:pos x="256" y="137"/>
                </a:cxn>
                <a:cxn ang="0">
                  <a:pos x="245" y="120"/>
                </a:cxn>
                <a:cxn ang="0">
                  <a:pos x="241" y="89"/>
                </a:cxn>
                <a:cxn ang="0">
                  <a:pos x="256" y="74"/>
                </a:cxn>
                <a:cxn ang="0">
                  <a:pos x="275" y="65"/>
                </a:cxn>
                <a:cxn ang="0">
                  <a:pos x="275" y="47"/>
                </a:cxn>
                <a:cxn ang="0">
                  <a:pos x="292" y="35"/>
                </a:cxn>
                <a:cxn ang="0">
                  <a:pos x="272" y="26"/>
                </a:cxn>
                <a:cxn ang="0">
                  <a:pos x="275" y="0"/>
                </a:cxn>
                <a:cxn ang="0">
                  <a:pos x="223" y="6"/>
                </a:cxn>
                <a:cxn ang="0">
                  <a:pos x="241" y="26"/>
                </a:cxn>
                <a:cxn ang="0">
                  <a:pos x="221" y="51"/>
                </a:cxn>
                <a:cxn ang="0">
                  <a:pos x="203" y="59"/>
                </a:cxn>
                <a:cxn ang="0">
                  <a:pos x="188" y="51"/>
                </a:cxn>
                <a:cxn ang="0">
                  <a:pos x="191" y="30"/>
                </a:cxn>
                <a:cxn ang="0">
                  <a:pos x="188" y="8"/>
                </a:cxn>
                <a:cxn ang="0">
                  <a:pos x="152" y="4"/>
                </a:cxn>
                <a:cxn ang="0">
                  <a:pos x="158" y="19"/>
                </a:cxn>
                <a:cxn ang="0">
                  <a:pos x="154" y="43"/>
                </a:cxn>
                <a:cxn ang="0">
                  <a:pos x="142" y="58"/>
                </a:cxn>
                <a:cxn ang="0">
                  <a:pos x="125" y="76"/>
                </a:cxn>
                <a:cxn ang="0">
                  <a:pos x="97" y="99"/>
                </a:cxn>
                <a:cxn ang="0">
                  <a:pos x="95" y="128"/>
                </a:cxn>
                <a:cxn ang="0">
                  <a:pos x="55" y="160"/>
                </a:cxn>
                <a:cxn ang="0">
                  <a:pos x="19" y="213"/>
                </a:cxn>
                <a:cxn ang="0">
                  <a:pos x="0" y="262"/>
                </a:cxn>
                <a:cxn ang="0">
                  <a:pos x="34" y="312"/>
                </a:cxn>
                <a:cxn ang="0">
                  <a:pos x="62" y="344"/>
                </a:cxn>
                <a:cxn ang="0">
                  <a:pos x="104" y="294"/>
                </a:cxn>
                <a:cxn ang="0">
                  <a:pos x="130" y="287"/>
                </a:cxn>
                <a:cxn ang="0">
                  <a:pos x="140" y="258"/>
                </a:cxn>
                <a:cxn ang="0">
                  <a:pos x="163" y="231"/>
                </a:cxn>
                <a:cxn ang="0">
                  <a:pos x="197" y="218"/>
                </a:cxn>
                <a:cxn ang="0">
                  <a:pos x="242" y="219"/>
                </a:cxn>
              </a:cxnLst>
              <a:rect l="0" t="0" r="r" b="b"/>
              <a:pathLst>
                <a:path w="292" h="344">
                  <a:moveTo>
                    <a:pt x="242" y="219"/>
                  </a:moveTo>
                  <a:lnTo>
                    <a:pt x="277" y="150"/>
                  </a:lnTo>
                  <a:lnTo>
                    <a:pt x="256" y="137"/>
                  </a:lnTo>
                  <a:lnTo>
                    <a:pt x="245" y="120"/>
                  </a:lnTo>
                  <a:lnTo>
                    <a:pt x="241" y="89"/>
                  </a:lnTo>
                  <a:lnTo>
                    <a:pt x="256" y="74"/>
                  </a:lnTo>
                  <a:lnTo>
                    <a:pt x="275" y="65"/>
                  </a:lnTo>
                  <a:lnTo>
                    <a:pt x="275" y="47"/>
                  </a:lnTo>
                  <a:lnTo>
                    <a:pt x="292" y="35"/>
                  </a:lnTo>
                  <a:lnTo>
                    <a:pt x="272" y="26"/>
                  </a:lnTo>
                  <a:lnTo>
                    <a:pt x="275" y="0"/>
                  </a:lnTo>
                  <a:lnTo>
                    <a:pt x="223" y="6"/>
                  </a:lnTo>
                  <a:lnTo>
                    <a:pt x="241" y="26"/>
                  </a:lnTo>
                  <a:lnTo>
                    <a:pt x="221" y="51"/>
                  </a:lnTo>
                  <a:lnTo>
                    <a:pt x="203" y="59"/>
                  </a:lnTo>
                  <a:lnTo>
                    <a:pt x="188" y="51"/>
                  </a:lnTo>
                  <a:lnTo>
                    <a:pt x="191" y="30"/>
                  </a:lnTo>
                  <a:lnTo>
                    <a:pt x="188" y="8"/>
                  </a:lnTo>
                  <a:lnTo>
                    <a:pt x="152" y="4"/>
                  </a:lnTo>
                  <a:lnTo>
                    <a:pt x="158" y="19"/>
                  </a:lnTo>
                  <a:lnTo>
                    <a:pt x="154" y="43"/>
                  </a:lnTo>
                  <a:lnTo>
                    <a:pt x="142" y="58"/>
                  </a:lnTo>
                  <a:lnTo>
                    <a:pt x="125" y="76"/>
                  </a:lnTo>
                  <a:lnTo>
                    <a:pt x="97" y="99"/>
                  </a:lnTo>
                  <a:lnTo>
                    <a:pt x="95" y="128"/>
                  </a:lnTo>
                  <a:lnTo>
                    <a:pt x="55" y="160"/>
                  </a:lnTo>
                  <a:lnTo>
                    <a:pt x="19" y="213"/>
                  </a:lnTo>
                  <a:lnTo>
                    <a:pt x="0" y="262"/>
                  </a:lnTo>
                  <a:lnTo>
                    <a:pt x="34" y="312"/>
                  </a:lnTo>
                  <a:lnTo>
                    <a:pt x="62" y="344"/>
                  </a:lnTo>
                  <a:lnTo>
                    <a:pt x="104" y="294"/>
                  </a:lnTo>
                  <a:lnTo>
                    <a:pt x="130" y="287"/>
                  </a:lnTo>
                  <a:lnTo>
                    <a:pt x="140" y="258"/>
                  </a:lnTo>
                  <a:lnTo>
                    <a:pt x="163" y="231"/>
                  </a:lnTo>
                  <a:lnTo>
                    <a:pt x="197" y="218"/>
                  </a:lnTo>
                  <a:lnTo>
                    <a:pt x="242" y="219"/>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6" name="Freeform 22">
              <a:extLst>
                <a:ext uri="{FF2B5EF4-FFF2-40B4-BE49-F238E27FC236}">
                  <a16:creationId xmlns:a16="http://schemas.microsoft.com/office/drawing/2014/main" id="{934B73EB-EB45-4689-86EB-BCCBBC1DDD2B}"/>
                </a:ext>
              </a:extLst>
            </p:cNvPr>
            <p:cNvSpPr>
              <a:spLocks/>
            </p:cNvSpPr>
            <p:nvPr/>
          </p:nvSpPr>
          <p:spPr bwMode="auto">
            <a:xfrm>
              <a:off x="9154585" y="3839136"/>
              <a:ext cx="302349" cy="425910"/>
            </a:xfrm>
            <a:custGeom>
              <a:avLst/>
              <a:gdLst>
                <a:gd name="connsiteX0" fmla="*/ 754 w 10000"/>
                <a:gd name="connsiteY0" fmla="*/ 11199 h 11199"/>
                <a:gd name="connsiteX1" fmla="*/ 0 w 10000"/>
                <a:gd name="connsiteY1" fmla="*/ 7766 h 11199"/>
                <a:gd name="connsiteX2" fmla="*/ 1791 w 10000"/>
                <a:gd name="connsiteY2" fmla="*/ 5426 h 11199"/>
                <a:gd name="connsiteX3" fmla="*/ 4627 w 10000"/>
                <a:gd name="connsiteY3" fmla="*/ 3511 h 11199"/>
                <a:gd name="connsiteX4" fmla="*/ 8657 w 10000"/>
                <a:gd name="connsiteY4" fmla="*/ 0 h 11199"/>
                <a:gd name="connsiteX5" fmla="*/ 10000 w 10000"/>
                <a:gd name="connsiteY5" fmla="*/ 1596 h 11199"/>
                <a:gd name="connsiteX6" fmla="*/ 9552 w 10000"/>
                <a:gd name="connsiteY6" fmla="*/ 4468 h 11199"/>
                <a:gd name="connsiteX7" fmla="*/ 7313 w 10000"/>
                <a:gd name="connsiteY7" fmla="*/ 6064 h 11199"/>
                <a:gd name="connsiteX8" fmla="*/ 5522 w 10000"/>
                <a:gd name="connsiteY8" fmla="*/ 7660 h 11199"/>
                <a:gd name="connsiteX9" fmla="*/ 754 w 10000"/>
                <a:gd name="connsiteY9" fmla="*/ 11199 h 11199"/>
                <a:gd name="connsiteX0" fmla="*/ 1848 w 11094"/>
                <a:gd name="connsiteY0" fmla="*/ 11199 h 11199"/>
                <a:gd name="connsiteX1" fmla="*/ 0 w 11094"/>
                <a:gd name="connsiteY1" fmla="*/ 10104 h 11199"/>
                <a:gd name="connsiteX2" fmla="*/ 2885 w 11094"/>
                <a:gd name="connsiteY2" fmla="*/ 5426 h 11199"/>
                <a:gd name="connsiteX3" fmla="*/ 5721 w 11094"/>
                <a:gd name="connsiteY3" fmla="*/ 3511 h 11199"/>
                <a:gd name="connsiteX4" fmla="*/ 9751 w 11094"/>
                <a:gd name="connsiteY4" fmla="*/ 0 h 11199"/>
                <a:gd name="connsiteX5" fmla="*/ 11094 w 11094"/>
                <a:gd name="connsiteY5" fmla="*/ 1596 h 11199"/>
                <a:gd name="connsiteX6" fmla="*/ 10646 w 11094"/>
                <a:gd name="connsiteY6" fmla="*/ 4468 h 11199"/>
                <a:gd name="connsiteX7" fmla="*/ 8407 w 11094"/>
                <a:gd name="connsiteY7" fmla="*/ 6064 h 11199"/>
                <a:gd name="connsiteX8" fmla="*/ 6616 w 11094"/>
                <a:gd name="connsiteY8" fmla="*/ 7660 h 11199"/>
                <a:gd name="connsiteX9" fmla="*/ 1848 w 11094"/>
                <a:gd name="connsiteY9" fmla="*/ 11199 h 1119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9751 w 11094"/>
                <a:gd name="connsiteY4" fmla="*/ 0 h 11139"/>
                <a:gd name="connsiteX5" fmla="*/ 11094 w 11094"/>
                <a:gd name="connsiteY5" fmla="*/ 1596 h 11139"/>
                <a:gd name="connsiteX6" fmla="*/ 10646 w 11094"/>
                <a:gd name="connsiteY6" fmla="*/ 4468 h 11139"/>
                <a:gd name="connsiteX7" fmla="*/ 8407 w 11094"/>
                <a:gd name="connsiteY7" fmla="*/ 6064 h 11139"/>
                <a:gd name="connsiteX8" fmla="*/ 6616 w 11094"/>
                <a:gd name="connsiteY8" fmla="*/ 7660 h 11139"/>
                <a:gd name="connsiteX9" fmla="*/ 2353 w 11094"/>
                <a:gd name="connsiteY9" fmla="*/ 11139 h 1113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6692 w 11094"/>
                <a:gd name="connsiteY4" fmla="*/ 2266 h 11139"/>
                <a:gd name="connsiteX5" fmla="*/ 9751 w 11094"/>
                <a:gd name="connsiteY5" fmla="*/ 0 h 11139"/>
                <a:gd name="connsiteX6" fmla="*/ 11094 w 11094"/>
                <a:gd name="connsiteY6" fmla="*/ 1596 h 11139"/>
                <a:gd name="connsiteX7" fmla="*/ 10646 w 11094"/>
                <a:gd name="connsiteY7" fmla="*/ 4468 h 11139"/>
                <a:gd name="connsiteX8" fmla="*/ 8407 w 11094"/>
                <a:gd name="connsiteY8" fmla="*/ 6064 h 11139"/>
                <a:gd name="connsiteX9" fmla="*/ 6616 w 11094"/>
                <a:gd name="connsiteY9" fmla="*/ 7660 h 11139"/>
                <a:gd name="connsiteX10" fmla="*/ 2353 w 11094"/>
                <a:gd name="connsiteY10" fmla="*/ 11139 h 1113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6692 w 11094"/>
                <a:gd name="connsiteY4" fmla="*/ 2266 h 11139"/>
                <a:gd name="connsiteX5" fmla="*/ 9751 w 11094"/>
                <a:gd name="connsiteY5" fmla="*/ 0 h 11139"/>
                <a:gd name="connsiteX6" fmla="*/ 10729 w 11094"/>
                <a:gd name="connsiteY6" fmla="*/ 347 h 11139"/>
                <a:gd name="connsiteX7" fmla="*/ 11094 w 11094"/>
                <a:gd name="connsiteY7" fmla="*/ 1596 h 11139"/>
                <a:gd name="connsiteX8" fmla="*/ 10646 w 11094"/>
                <a:gd name="connsiteY8" fmla="*/ 4468 h 11139"/>
                <a:gd name="connsiteX9" fmla="*/ 8407 w 11094"/>
                <a:gd name="connsiteY9" fmla="*/ 6064 h 11139"/>
                <a:gd name="connsiteX10" fmla="*/ 6616 w 11094"/>
                <a:gd name="connsiteY10" fmla="*/ 7660 h 11139"/>
                <a:gd name="connsiteX11" fmla="*/ 2353 w 11094"/>
                <a:gd name="connsiteY11" fmla="*/ 11139 h 1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4" h="11139">
                  <a:moveTo>
                    <a:pt x="2353" y="11139"/>
                  </a:moveTo>
                  <a:lnTo>
                    <a:pt x="0" y="10104"/>
                  </a:lnTo>
                  <a:lnTo>
                    <a:pt x="2885" y="5426"/>
                  </a:lnTo>
                  <a:lnTo>
                    <a:pt x="5721" y="3511"/>
                  </a:lnTo>
                  <a:cubicBezTo>
                    <a:pt x="6129" y="3156"/>
                    <a:pt x="6284" y="2621"/>
                    <a:pt x="6692" y="2266"/>
                  </a:cubicBezTo>
                  <a:lnTo>
                    <a:pt x="9751" y="0"/>
                  </a:lnTo>
                  <a:cubicBezTo>
                    <a:pt x="9993" y="296"/>
                    <a:pt x="10487" y="51"/>
                    <a:pt x="10729" y="347"/>
                  </a:cubicBezTo>
                  <a:cubicBezTo>
                    <a:pt x="10851" y="763"/>
                    <a:pt x="10972" y="1180"/>
                    <a:pt x="11094" y="1596"/>
                  </a:cubicBezTo>
                  <a:cubicBezTo>
                    <a:pt x="10945" y="2553"/>
                    <a:pt x="10795" y="3511"/>
                    <a:pt x="10646" y="4468"/>
                  </a:cubicBezTo>
                  <a:lnTo>
                    <a:pt x="8407" y="6064"/>
                  </a:lnTo>
                  <a:lnTo>
                    <a:pt x="6616" y="7660"/>
                  </a:lnTo>
                  <a:lnTo>
                    <a:pt x="2353" y="11139"/>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7" name="任意多边形 106">
              <a:extLst>
                <a:ext uri="{FF2B5EF4-FFF2-40B4-BE49-F238E27FC236}">
                  <a16:creationId xmlns:a16="http://schemas.microsoft.com/office/drawing/2014/main" id="{D7089CC9-076B-4CEE-BA03-320A61866361}"/>
                </a:ext>
              </a:extLst>
            </p:cNvPr>
            <p:cNvSpPr/>
            <p:nvPr/>
          </p:nvSpPr>
          <p:spPr>
            <a:xfrm>
              <a:off x="9879345" y="2013439"/>
              <a:ext cx="45812" cy="45984"/>
            </a:xfrm>
            <a:custGeom>
              <a:avLst/>
              <a:gdLst>
                <a:gd name="connsiteX0" fmla="*/ 19050 w 54769"/>
                <a:gd name="connsiteY0" fmla="*/ 61912 h 61912"/>
                <a:gd name="connsiteX1" fmla="*/ 54769 w 54769"/>
                <a:gd name="connsiteY1" fmla="*/ 0 h 61912"/>
                <a:gd name="connsiteX2" fmla="*/ 0 w 54769"/>
                <a:gd name="connsiteY2" fmla="*/ 0 h 61912"/>
                <a:gd name="connsiteX3" fmla="*/ 19050 w 54769"/>
                <a:gd name="connsiteY3" fmla="*/ 61912 h 61912"/>
                <a:gd name="connsiteX0" fmla="*/ 33898 w 69617"/>
                <a:gd name="connsiteY0" fmla="*/ 61912 h 61912"/>
                <a:gd name="connsiteX1" fmla="*/ 69617 w 69617"/>
                <a:gd name="connsiteY1" fmla="*/ 0 h 61912"/>
                <a:gd name="connsiteX2" fmla="*/ 14848 w 69617"/>
                <a:gd name="connsiteY2" fmla="*/ 0 h 61912"/>
                <a:gd name="connsiteX3" fmla="*/ 30 w 69617"/>
                <a:gd name="connsiteY3" fmla="*/ 28287 h 61912"/>
                <a:gd name="connsiteX4" fmla="*/ 33898 w 69617"/>
                <a:gd name="connsiteY4" fmla="*/ 61912 h 61912"/>
                <a:gd name="connsiteX0" fmla="*/ 37187 w 72906"/>
                <a:gd name="connsiteY0" fmla="*/ 61957 h 61957"/>
                <a:gd name="connsiteX1" fmla="*/ 72906 w 72906"/>
                <a:gd name="connsiteY1" fmla="*/ 45 h 61957"/>
                <a:gd name="connsiteX2" fmla="*/ 18137 w 72906"/>
                <a:gd name="connsiteY2" fmla="*/ 45 h 61957"/>
                <a:gd name="connsiteX3" fmla="*/ 4272 w 72906"/>
                <a:gd name="connsiteY3" fmla="*/ 16428 h 61957"/>
                <a:gd name="connsiteX4" fmla="*/ 3319 w 72906"/>
                <a:gd name="connsiteY4" fmla="*/ 28332 h 61957"/>
                <a:gd name="connsiteX5" fmla="*/ 37187 w 72906"/>
                <a:gd name="connsiteY5" fmla="*/ 61957 h 61957"/>
                <a:gd name="connsiteX0" fmla="*/ 33868 w 69587"/>
                <a:gd name="connsiteY0" fmla="*/ 61957 h 61957"/>
                <a:gd name="connsiteX1" fmla="*/ 69587 w 69587"/>
                <a:gd name="connsiteY1" fmla="*/ 45 h 61957"/>
                <a:gd name="connsiteX2" fmla="*/ 14818 w 69587"/>
                <a:gd name="connsiteY2" fmla="*/ 45 h 61957"/>
                <a:gd name="connsiteX3" fmla="*/ 953 w 69587"/>
                <a:gd name="connsiteY3" fmla="*/ 16428 h 61957"/>
                <a:gd name="connsiteX4" fmla="*/ 0 w 69587"/>
                <a:gd name="connsiteY4" fmla="*/ 28332 h 61957"/>
                <a:gd name="connsiteX5" fmla="*/ 33868 w 69587"/>
                <a:gd name="connsiteY5" fmla="*/ 61957 h 61957"/>
                <a:gd name="connsiteX0" fmla="*/ 33868 w 69587"/>
                <a:gd name="connsiteY0" fmla="*/ 61912 h 61912"/>
                <a:gd name="connsiteX1" fmla="*/ 69587 w 69587"/>
                <a:gd name="connsiteY1" fmla="*/ 0 h 61912"/>
                <a:gd name="connsiteX2" fmla="*/ 14818 w 69587"/>
                <a:gd name="connsiteY2" fmla="*/ 0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9433 w 69587"/>
                <a:gd name="connsiteY2" fmla="*/ 11416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33868 w 69587"/>
                <a:gd name="connsiteY6"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33868 w 69587"/>
                <a:gd name="connsiteY7"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19048 w 69587"/>
                <a:gd name="connsiteY7" fmla="*/ 37334 h 61912"/>
                <a:gd name="connsiteX8" fmla="*/ 33868 w 69587"/>
                <a:gd name="connsiteY8" fmla="*/ 61912 h 61912"/>
                <a:gd name="connsiteX0" fmla="*/ 33868 w 69587"/>
                <a:gd name="connsiteY0" fmla="*/ 61912 h 63048"/>
                <a:gd name="connsiteX1" fmla="*/ 69587 w 69587"/>
                <a:gd name="connsiteY1" fmla="*/ 0 h 63048"/>
                <a:gd name="connsiteX2" fmla="*/ 20952 w 69587"/>
                <a:gd name="connsiteY2" fmla="*/ 11621 h 63048"/>
                <a:gd name="connsiteX3" fmla="*/ 9433 w 69587"/>
                <a:gd name="connsiteY3" fmla="*/ 11416 h 63048"/>
                <a:gd name="connsiteX4" fmla="*/ 953 w 69587"/>
                <a:gd name="connsiteY4" fmla="*/ 16383 h 63048"/>
                <a:gd name="connsiteX5" fmla="*/ 0 w 69587"/>
                <a:gd name="connsiteY5" fmla="*/ 28287 h 63048"/>
                <a:gd name="connsiteX6" fmla="*/ 8572 w 69587"/>
                <a:gd name="connsiteY6" fmla="*/ 29715 h 63048"/>
                <a:gd name="connsiteX7" fmla="*/ 19048 w 69587"/>
                <a:gd name="connsiteY7" fmla="*/ 37334 h 63048"/>
                <a:gd name="connsiteX8" fmla="*/ 23333 w 69587"/>
                <a:gd name="connsiteY8" fmla="*/ 63048 h 63048"/>
                <a:gd name="connsiteX9" fmla="*/ 33868 w 69587"/>
                <a:gd name="connsiteY9" fmla="*/ 61912 h 63048"/>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3333 w 69587"/>
                <a:gd name="connsiteY9" fmla="*/ 63048 h 66381"/>
                <a:gd name="connsiteX10" fmla="*/ 33868 w 69587"/>
                <a:gd name="connsiteY10" fmla="*/ 61912 h 66381"/>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7143 w 69587"/>
                <a:gd name="connsiteY9" fmla="*/ 42572 h 66381"/>
                <a:gd name="connsiteX10" fmla="*/ 23333 w 69587"/>
                <a:gd name="connsiteY10" fmla="*/ 63048 h 66381"/>
                <a:gd name="connsiteX11" fmla="*/ 33868 w 69587"/>
                <a:gd name="connsiteY11" fmla="*/ 61912 h 66381"/>
                <a:gd name="connsiteX0" fmla="*/ 33868 w 69587"/>
                <a:gd name="connsiteY0" fmla="*/ 61912 h 66381"/>
                <a:gd name="connsiteX1" fmla="*/ 44761 w 69587"/>
                <a:gd name="connsiteY1" fmla="*/ 66381 h 66381"/>
                <a:gd name="connsiteX2" fmla="*/ 53809 w 69587"/>
                <a:gd name="connsiteY2" fmla="*/ 61619 h 66381"/>
                <a:gd name="connsiteX3" fmla="*/ 69587 w 69587"/>
                <a:gd name="connsiteY3" fmla="*/ 0 h 66381"/>
                <a:gd name="connsiteX4" fmla="*/ 20952 w 69587"/>
                <a:gd name="connsiteY4" fmla="*/ 11621 h 66381"/>
                <a:gd name="connsiteX5" fmla="*/ 9433 w 69587"/>
                <a:gd name="connsiteY5" fmla="*/ 11416 h 66381"/>
                <a:gd name="connsiteX6" fmla="*/ 953 w 69587"/>
                <a:gd name="connsiteY6" fmla="*/ 16383 h 66381"/>
                <a:gd name="connsiteX7" fmla="*/ 0 w 69587"/>
                <a:gd name="connsiteY7" fmla="*/ 28287 h 66381"/>
                <a:gd name="connsiteX8" fmla="*/ 8572 w 69587"/>
                <a:gd name="connsiteY8" fmla="*/ 29715 h 66381"/>
                <a:gd name="connsiteX9" fmla="*/ 19048 w 69587"/>
                <a:gd name="connsiteY9" fmla="*/ 37334 h 66381"/>
                <a:gd name="connsiteX10" fmla="*/ 27143 w 69587"/>
                <a:gd name="connsiteY10" fmla="*/ 42572 h 66381"/>
                <a:gd name="connsiteX11" fmla="*/ 23333 w 69587"/>
                <a:gd name="connsiteY11" fmla="*/ 63048 h 66381"/>
                <a:gd name="connsiteX12" fmla="*/ 33868 w 69587"/>
                <a:gd name="connsiteY12"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69587 w 69587"/>
                <a:gd name="connsiteY4" fmla="*/ 0 h 66381"/>
                <a:gd name="connsiteX5" fmla="*/ 20952 w 69587"/>
                <a:gd name="connsiteY5" fmla="*/ 11621 h 66381"/>
                <a:gd name="connsiteX6" fmla="*/ 9433 w 69587"/>
                <a:gd name="connsiteY6" fmla="*/ 11416 h 66381"/>
                <a:gd name="connsiteX7" fmla="*/ 953 w 69587"/>
                <a:gd name="connsiteY7" fmla="*/ 16383 h 66381"/>
                <a:gd name="connsiteX8" fmla="*/ 0 w 69587"/>
                <a:gd name="connsiteY8" fmla="*/ 28287 h 66381"/>
                <a:gd name="connsiteX9" fmla="*/ 8572 w 69587"/>
                <a:gd name="connsiteY9" fmla="*/ 29715 h 66381"/>
                <a:gd name="connsiteX10" fmla="*/ 19048 w 69587"/>
                <a:gd name="connsiteY10" fmla="*/ 37334 h 66381"/>
                <a:gd name="connsiteX11" fmla="*/ 27143 w 69587"/>
                <a:gd name="connsiteY11" fmla="*/ 42572 h 66381"/>
                <a:gd name="connsiteX12" fmla="*/ 23333 w 69587"/>
                <a:gd name="connsiteY12" fmla="*/ 63048 h 66381"/>
                <a:gd name="connsiteX13" fmla="*/ 33868 w 69587"/>
                <a:gd name="connsiteY13"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0952 w 69587"/>
                <a:gd name="connsiteY6" fmla="*/ 11621 h 66381"/>
                <a:gd name="connsiteX7" fmla="*/ 9433 w 69587"/>
                <a:gd name="connsiteY7" fmla="*/ 11416 h 66381"/>
                <a:gd name="connsiteX8" fmla="*/ 953 w 69587"/>
                <a:gd name="connsiteY8" fmla="*/ 16383 h 66381"/>
                <a:gd name="connsiteX9" fmla="*/ 0 w 69587"/>
                <a:gd name="connsiteY9" fmla="*/ 28287 h 66381"/>
                <a:gd name="connsiteX10" fmla="*/ 8572 w 69587"/>
                <a:gd name="connsiteY10" fmla="*/ 29715 h 66381"/>
                <a:gd name="connsiteX11" fmla="*/ 19048 w 69587"/>
                <a:gd name="connsiteY11" fmla="*/ 37334 h 66381"/>
                <a:gd name="connsiteX12" fmla="*/ 27143 w 69587"/>
                <a:gd name="connsiteY12" fmla="*/ 42572 h 66381"/>
                <a:gd name="connsiteX13" fmla="*/ 23333 w 69587"/>
                <a:gd name="connsiteY13" fmla="*/ 63048 h 66381"/>
                <a:gd name="connsiteX14" fmla="*/ 33868 w 69587"/>
                <a:gd name="connsiteY14"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8571 w 69587"/>
                <a:gd name="connsiteY6" fmla="*/ 18763 h 66381"/>
                <a:gd name="connsiteX7" fmla="*/ 20952 w 69587"/>
                <a:gd name="connsiteY7" fmla="*/ 11621 h 66381"/>
                <a:gd name="connsiteX8" fmla="*/ 9433 w 69587"/>
                <a:gd name="connsiteY8" fmla="*/ 11416 h 66381"/>
                <a:gd name="connsiteX9" fmla="*/ 953 w 69587"/>
                <a:gd name="connsiteY9" fmla="*/ 16383 h 66381"/>
                <a:gd name="connsiteX10" fmla="*/ 0 w 69587"/>
                <a:gd name="connsiteY10" fmla="*/ 28287 h 66381"/>
                <a:gd name="connsiteX11" fmla="*/ 8572 w 69587"/>
                <a:gd name="connsiteY11" fmla="*/ 29715 h 66381"/>
                <a:gd name="connsiteX12" fmla="*/ 19048 w 69587"/>
                <a:gd name="connsiteY12" fmla="*/ 37334 h 66381"/>
                <a:gd name="connsiteX13" fmla="*/ 27143 w 69587"/>
                <a:gd name="connsiteY13" fmla="*/ 42572 h 66381"/>
                <a:gd name="connsiteX14" fmla="*/ 23333 w 69587"/>
                <a:gd name="connsiteY14" fmla="*/ 63048 h 66381"/>
                <a:gd name="connsiteX15" fmla="*/ 33868 w 69587"/>
                <a:gd name="connsiteY15"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32857 w 69587"/>
                <a:gd name="connsiteY6" fmla="*/ 26858 h 66381"/>
                <a:gd name="connsiteX7" fmla="*/ 28571 w 69587"/>
                <a:gd name="connsiteY7" fmla="*/ 18763 h 66381"/>
                <a:gd name="connsiteX8" fmla="*/ 20952 w 69587"/>
                <a:gd name="connsiteY8" fmla="*/ 11621 h 66381"/>
                <a:gd name="connsiteX9" fmla="*/ 9433 w 69587"/>
                <a:gd name="connsiteY9" fmla="*/ 11416 h 66381"/>
                <a:gd name="connsiteX10" fmla="*/ 953 w 69587"/>
                <a:gd name="connsiteY10" fmla="*/ 16383 h 66381"/>
                <a:gd name="connsiteX11" fmla="*/ 0 w 69587"/>
                <a:gd name="connsiteY11" fmla="*/ 28287 h 66381"/>
                <a:gd name="connsiteX12" fmla="*/ 8572 w 69587"/>
                <a:gd name="connsiteY12" fmla="*/ 29715 h 66381"/>
                <a:gd name="connsiteX13" fmla="*/ 19048 w 69587"/>
                <a:gd name="connsiteY13" fmla="*/ 37334 h 66381"/>
                <a:gd name="connsiteX14" fmla="*/ 27143 w 69587"/>
                <a:gd name="connsiteY14" fmla="*/ 42572 h 66381"/>
                <a:gd name="connsiteX15" fmla="*/ 23333 w 69587"/>
                <a:gd name="connsiteY15" fmla="*/ 63048 h 66381"/>
                <a:gd name="connsiteX16" fmla="*/ 33868 w 69587"/>
                <a:gd name="connsiteY16"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44285 w 69587"/>
                <a:gd name="connsiteY6" fmla="*/ 25430 h 66381"/>
                <a:gd name="connsiteX7" fmla="*/ 32857 w 69587"/>
                <a:gd name="connsiteY7" fmla="*/ 26858 h 66381"/>
                <a:gd name="connsiteX8" fmla="*/ 28571 w 69587"/>
                <a:gd name="connsiteY8" fmla="*/ 18763 h 66381"/>
                <a:gd name="connsiteX9" fmla="*/ 20952 w 69587"/>
                <a:gd name="connsiteY9" fmla="*/ 11621 h 66381"/>
                <a:gd name="connsiteX10" fmla="*/ 9433 w 69587"/>
                <a:gd name="connsiteY10" fmla="*/ 11416 h 66381"/>
                <a:gd name="connsiteX11" fmla="*/ 953 w 69587"/>
                <a:gd name="connsiteY11" fmla="*/ 16383 h 66381"/>
                <a:gd name="connsiteX12" fmla="*/ 0 w 69587"/>
                <a:gd name="connsiteY12" fmla="*/ 28287 h 66381"/>
                <a:gd name="connsiteX13" fmla="*/ 8572 w 69587"/>
                <a:gd name="connsiteY13" fmla="*/ 29715 h 66381"/>
                <a:gd name="connsiteX14" fmla="*/ 19048 w 69587"/>
                <a:gd name="connsiteY14" fmla="*/ 37334 h 66381"/>
                <a:gd name="connsiteX15" fmla="*/ 27143 w 69587"/>
                <a:gd name="connsiteY15" fmla="*/ 42572 h 66381"/>
                <a:gd name="connsiteX16" fmla="*/ 23333 w 69587"/>
                <a:gd name="connsiteY16" fmla="*/ 63048 h 66381"/>
                <a:gd name="connsiteX17" fmla="*/ 33868 w 69587"/>
                <a:gd name="connsiteY17" fmla="*/ 61912 h 66381"/>
                <a:gd name="connsiteX0" fmla="*/ 33868 w 54761"/>
                <a:gd name="connsiteY0" fmla="*/ 50496 h 54965"/>
                <a:gd name="connsiteX1" fmla="*/ 44761 w 54761"/>
                <a:gd name="connsiteY1" fmla="*/ 54965 h 54965"/>
                <a:gd name="connsiteX2" fmla="*/ 53809 w 54761"/>
                <a:gd name="connsiteY2" fmla="*/ 50203 h 54965"/>
                <a:gd name="connsiteX3" fmla="*/ 54761 w 54761"/>
                <a:gd name="connsiteY3" fmla="*/ 37823 h 54965"/>
                <a:gd name="connsiteX4" fmla="*/ 53333 w 54761"/>
                <a:gd name="connsiteY4" fmla="*/ 24966 h 54965"/>
                <a:gd name="connsiteX5" fmla="*/ 51345 w 54761"/>
                <a:gd name="connsiteY5" fmla="*/ 14285 h 54965"/>
                <a:gd name="connsiteX6" fmla="*/ 44285 w 54761"/>
                <a:gd name="connsiteY6" fmla="*/ 14014 h 54965"/>
                <a:gd name="connsiteX7" fmla="*/ 32857 w 54761"/>
                <a:gd name="connsiteY7" fmla="*/ 15442 h 54965"/>
                <a:gd name="connsiteX8" fmla="*/ 28571 w 54761"/>
                <a:gd name="connsiteY8" fmla="*/ 7347 h 54965"/>
                <a:gd name="connsiteX9" fmla="*/ 20952 w 54761"/>
                <a:gd name="connsiteY9" fmla="*/ 205 h 54965"/>
                <a:gd name="connsiteX10" fmla="*/ 9433 w 54761"/>
                <a:gd name="connsiteY10" fmla="*/ 0 h 54965"/>
                <a:gd name="connsiteX11" fmla="*/ 953 w 54761"/>
                <a:gd name="connsiteY11" fmla="*/ 4967 h 54965"/>
                <a:gd name="connsiteX12" fmla="*/ 0 w 54761"/>
                <a:gd name="connsiteY12" fmla="*/ 16871 h 54965"/>
                <a:gd name="connsiteX13" fmla="*/ 8572 w 54761"/>
                <a:gd name="connsiteY13" fmla="*/ 18299 h 54965"/>
                <a:gd name="connsiteX14" fmla="*/ 19048 w 54761"/>
                <a:gd name="connsiteY14" fmla="*/ 25918 h 54965"/>
                <a:gd name="connsiteX15" fmla="*/ 27143 w 54761"/>
                <a:gd name="connsiteY15" fmla="*/ 31156 h 54965"/>
                <a:gd name="connsiteX16" fmla="*/ 23333 w 54761"/>
                <a:gd name="connsiteY16" fmla="*/ 51632 h 54965"/>
                <a:gd name="connsiteX17" fmla="*/ 33868 w 54761"/>
                <a:gd name="connsiteY17" fmla="*/ 50496 h 5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761" h="54965">
                  <a:moveTo>
                    <a:pt x="33868" y="50496"/>
                  </a:moveTo>
                  <a:lnTo>
                    <a:pt x="44761" y="54965"/>
                  </a:lnTo>
                  <a:lnTo>
                    <a:pt x="53809" y="50203"/>
                  </a:lnTo>
                  <a:cubicBezTo>
                    <a:pt x="54126" y="46076"/>
                    <a:pt x="54444" y="41950"/>
                    <a:pt x="54761" y="37823"/>
                  </a:cubicBezTo>
                  <a:lnTo>
                    <a:pt x="53333" y="24966"/>
                  </a:lnTo>
                  <a:lnTo>
                    <a:pt x="51345" y="14285"/>
                  </a:lnTo>
                  <a:lnTo>
                    <a:pt x="44285" y="14014"/>
                  </a:lnTo>
                  <a:lnTo>
                    <a:pt x="32857" y="15442"/>
                  </a:lnTo>
                  <a:lnTo>
                    <a:pt x="28571" y="7347"/>
                  </a:lnTo>
                  <a:lnTo>
                    <a:pt x="20952" y="205"/>
                  </a:lnTo>
                  <a:lnTo>
                    <a:pt x="9433" y="0"/>
                  </a:lnTo>
                  <a:lnTo>
                    <a:pt x="953" y="4967"/>
                  </a:lnTo>
                  <a:cubicBezTo>
                    <a:pt x="635" y="8935"/>
                    <a:pt x="318" y="12903"/>
                    <a:pt x="0" y="16871"/>
                  </a:cubicBezTo>
                  <a:lnTo>
                    <a:pt x="8572" y="18299"/>
                  </a:lnTo>
                  <a:lnTo>
                    <a:pt x="19048" y="25918"/>
                  </a:lnTo>
                  <a:lnTo>
                    <a:pt x="27143" y="31156"/>
                  </a:lnTo>
                  <a:lnTo>
                    <a:pt x="23333" y="51632"/>
                  </a:lnTo>
                  <a:lnTo>
                    <a:pt x="33868" y="5049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sp>
          <p:nvSpPr>
            <p:cNvPr id="108" name="Freeform 10">
              <a:extLst>
                <a:ext uri="{FF2B5EF4-FFF2-40B4-BE49-F238E27FC236}">
                  <a16:creationId xmlns:a16="http://schemas.microsoft.com/office/drawing/2014/main" id="{1933062E-8E09-4F0F-B219-B81230BA2638}"/>
                </a:ext>
              </a:extLst>
            </p:cNvPr>
            <p:cNvSpPr>
              <a:spLocks/>
            </p:cNvSpPr>
            <p:nvPr/>
          </p:nvSpPr>
          <p:spPr bwMode="auto">
            <a:xfrm>
              <a:off x="9624832" y="1990771"/>
              <a:ext cx="335544" cy="423847"/>
            </a:xfrm>
            <a:custGeom>
              <a:avLst/>
              <a:gdLst/>
              <a:ahLst/>
              <a:cxnLst>
                <a:cxn ang="0">
                  <a:pos x="490" y="1209"/>
                </a:cxn>
                <a:cxn ang="0">
                  <a:pos x="561" y="1244"/>
                </a:cxn>
                <a:cxn ang="0">
                  <a:pos x="546" y="1319"/>
                </a:cxn>
                <a:cxn ang="0">
                  <a:pos x="801" y="1214"/>
                </a:cxn>
                <a:cxn ang="0">
                  <a:pos x="1044" y="1153"/>
                </a:cxn>
                <a:cxn ang="0">
                  <a:pos x="1006" y="969"/>
                </a:cxn>
                <a:cxn ang="0">
                  <a:pos x="861" y="924"/>
                </a:cxn>
                <a:cxn ang="0">
                  <a:pos x="751" y="929"/>
                </a:cxn>
                <a:cxn ang="0">
                  <a:pos x="651" y="869"/>
                </a:cxn>
                <a:cxn ang="0">
                  <a:pos x="681" y="759"/>
                </a:cxn>
                <a:cxn ang="0">
                  <a:pos x="751" y="674"/>
                </a:cxn>
                <a:cxn ang="0">
                  <a:pos x="716" y="529"/>
                </a:cxn>
                <a:cxn ang="0">
                  <a:pos x="631" y="579"/>
                </a:cxn>
                <a:cxn ang="0">
                  <a:pos x="576" y="504"/>
                </a:cxn>
                <a:cxn ang="0">
                  <a:pos x="546" y="374"/>
                </a:cxn>
                <a:cxn ang="0">
                  <a:pos x="636" y="354"/>
                </a:cxn>
                <a:cxn ang="0">
                  <a:pos x="681" y="264"/>
                </a:cxn>
                <a:cxn ang="0">
                  <a:pos x="601" y="164"/>
                </a:cxn>
                <a:cxn ang="0">
                  <a:pos x="466" y="0"/>
                </a:cxn>
                <a:cxn ang="0">
                  <a:pos x="241" y="178"/>
                </a:cxn>
                <a:cxn ang="0">
                  <a:pos x="210" y="294"/>
                </a:cxn>
                <a:cxn ang="0">
                  <a:pos x="255" y="339"/>
                </a:cxn>
                <a:cxn ang="0">
                  <a:pos x="260" y="519"/>
                </a:cxn>
                <a:cxn ang="0">
                  <a:pos x="215" y="554"/>
                </a:cxn>
                <a:cxn ang="0">
                  <a:pos x="155" y="429"/>
                </a:cxn>
                <a:cxn ang="0">
                  <a:pos x="95" y="339"/>
                </a:cxn>
                <a:cxn ang="0">
                  <a:pos x="0" y="414"/>
                </a:cxn>
                <a:cxn ang="0">
                  <a:pos x="185" y="689"/>
                </a:cxn>
                <a:cxn ang="0">
                  <a:pos x="305" y="1029"/>
                </a:cxn>
                <a:cxn ang="0">
                  <a:pos x="405" y="1019"/>
                </a:cxn>
                <a:cxn ang="0">
                  <a:pos x="485" y="939"/>
                </a:cxn>
                <a:cxn ang="0">
                  <a:pos x="601" y="1139"/>
                </a:cxn>
                <a:cxn ang="0">
                  <a:pos x="490" y="1209"/>
                </a:cxn>
              </a:cxnLst>
              <a:rect l="0" t="0" r="r" b="b"/>
              <a:pathLst>
                <a:path w="1044" h="1319">
                  <a:moveTo>
                    <a:pt x="490" y="1209"/>
                  </a:moveTo>
                  <a:lnTo>
                    <a:pt x="561" y="1244"/>
                  </a:lnTo>
                  <a:lnTo>
                    <a:pt x="546" y="1319"/>
                  </a:lnTo>
                  <a:lnTo>
                    <a:pt x="801" y="1214"/>
                  </a:lnTo>
                  <a:lnTo>
                    <a:pt x="1044" y="1153"/>
                  </a:lnTo>
                  <a:lnTo>
                    <a:pt x="1006" y="969"/>
                  </a:lnTo>
                  <a:lnTo>
                    <a:pt x="861" y="924"/>
                  </a:lnTo>
                  <a:lnTo>
                    <a:pt x="751" y="929"/>
                  </a:lnTo>
                  <a:lnTo>
                    <a:pt x="651" y="869"/>
                  </a:lnTo>
                  <a:lnTo>
                    <a:pt x="681" y="759"/>
                  </a:lnTo>
                  <a:lnTo>
                    <a:pt x="751" y="674"/>
                  </a:lnTo>
                  <a:lnTo>
                    <a:pt x="716" y="529"/>
                  </a:lnTo>
                  <a:lnTo>
                    <a:pt x="631" y="579"/>
                  </a:lnTo>
                  <a:lnTo>
                    <a:pt x="576" y="504"/>
                  </a:lnTo>
                  <a:lnTo>
                    <a:pt x="546" y="374"/>
                  </a:lnTo>
                  <a:lnTo>
                    <a:pt x="636" y="354"/>
                  </a:lnTo>
                  <a:lnTo>
                    <a:pt x="681" y="264"/>
                  </a:lnTo>
                  <a:lnTo>
                    <a:pt x="601" y="164"/>
                  </a:lnTo>
                  <a:lnTo>
                    <a:pt x="466" y="0"/>
                  </a:lnTo>
                  <a:lnTo>
                    <a:pt x="241" y="178"/>
                  </a:lnTo>
                  <a:lnTo>
                    <a:pt x="210" y="294"/>
                  </a:lnTo>
                  <a:lnTo>
                    <a:pt x="255" y="339"/>
                  </a:lnTo>
                  <a:lnTo>
                    <a:pt x="260" y="519"/>
                  </a:lnTo>
                  <a:lnTo>
                    <a:pt x="215" y="554"/>
                  </a:lnTo>
                  <a:lnTo>
                    <a:pt x="155" y="429"/>
                  </a:lnTo>
                  <a:lnTo>
                    <a:pt x="95" y="339"/>
                  </a:lnTo>
                  <a:lnTo>
                    <a:pt x="0" y="414"/>
                  </a:lnTo>
                  <a:lnTo>
                    <a:pt x="185" y="689"/>
                  </a:lnTo>
                  <a:lnTo>
                    <a:pt x="305" y="1029"/>
                  </a:lnTo>
                  <a:lnTo>
                    <a:pt x="405" y="1019"/>
                  </a:lnTo>
                  <a:lnTo>
                    <a:pt x="485" y="939"/>
                  </a:lnTo>
                  <a:lnTo>
                    <a:pt x="601" y="1139"/>
                  </a:lnTo>
                  <a:lnTo>
                    <a:pt x="490" y="1209"/>
                  </a:lnTo>
                  <a:close/>
                </a:path>
              </a:pathLst>
            </a:custGeom>
            <a:solidFill>
              <a:schemeClr val="bg2">
                <a:lumMod val="90000"/>
              </a:schemeClr>
            </a:solidFill>
            <a:ln w="190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grpSp>
      <p:graphicFrame>
        <p:nvGraphicFramePr>
          <p:cNvPr id="109" name="Table 108">
            <a:extLst>
              <a:ext uri="{FF2B5EF4-FFF2-40B4-BE49-F238E27FC236}">
                <a16:creationId xmlns:a16="http://schemas.microsoft.com/office/drawing/2014/main" id="{E66CA610-8B82-4690-94C8-2C731C166094}"/>
              </a:ext>
            </a:extLst>
          </p:cNvPr>
          <p:cNvGraphicFramePr>
            <a:graphicFrameLocks noGrp="1"/>
          </p:cNvGraphicFramePr>
          <p:nvPr/>
        </p:nvGraphicFramePr>
        <p:xfrm>
          <a:off x="6168757" y="3201174"/>
          <a:ext cx="1511092"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gridCol w="515211">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Tasman</a:t>
                      </a:r>
                    </a:p>
                    <a:p>
                      <a:pPr algn="r"/>
                      <a:r>
                        <a:rPr lang="en-NZ" sz="800" b="0" dirty="0">
                          <a:solidFill>
                            <a:schemeClr val="tx1">
                              <a:lumMod val="65000"/>
                              <a:lumOff val="35000"/>
                            </a:schemeClr>
                          </a:solidFill>
                          <a:latin typeface="Barlow"/>
                        </a:rPr>
                        <a:t> (n=66)</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41%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0" name="Table 109">
            <a:extLst>
              <a:ext uri="{FF2B5EF4-FFF2-40B4-BE49-F238E27FC236}">
                <a16:creationId xmlns:a16="http://schemas.microsoft.com/office/drawing/2014/main" id="{0D36D10B-0D4C-4A38-93BA-6C5A2353319D}"/>
              </a:ext>
            </a:extLst>
          </p:cNvPr>
          <p:cNvGraphicFramePr>
            <a:graphicFrameLocks noGrp="1"/>
          </p:cNvGraphicFramePr>
          <p:nvPr/>
        </p:nvGraphicFramePr>
        <p:xfrm>
          <a:off x="6311911" y="1962581"/>
          <a:ext cx="2083704" cy="370840"/>
        </p:xfrm>
        <a:graphic>
          <a:graphicData uri="http://schemas.openxmlformats.org/drawingml/2006/table">
            <a:tbl>
              <a:tblPr firstRow="1" bandRow="1">
                <a:tableStyleId>{5C22544A-7EE6-4342-B048-85BDC9FD1C3A}</a:tableStyleId>
              </a:tblPr>
              <a:tblGrid>
                <a:gridCol w="1373260">
                  <a:extLst>
                    <a:ext uri="{9D8B030D-6E8A-4147-A177-3AD203B41FA5}">
                      <a16:colId xmlns:a16="http://schemas.microsoft.com/office/drawing/2014/main" val="20000"/>
                    </a:ext>
                  </a:extLst>
                </a:gridCol>
                <a:gridCol w="710444">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Waikato Bay of Plenty</a:t>
                      </a:r>
                    </a:p>
                    <a:p>
                      <a:pPr algn="r"/>
                      <a:r>
                        <a:rPr lang="en-NZ" sz="800" b="0" dirty="0">
                          <a:solidFill>
                            <a:schemeClr val="tx1">
                              <a:lumMod val="65000"/>
                              <a:lumOff val="35000"/>
                            </a:schemeClr>
                          </a:solidFill>
                          <a:latin typeface="Barlow"/>
                        </a:rPr>
                        <a:t> (n=245)</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80%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1" name="Table 110">
            <a:extLst>
              <a:ext uri="{FF2B5EF4-FFF2-40B4-BE49-F238E27FC236}">
                <a16:creationId xmlns:a16="http://schemas.microsoft.com/office/drawing/2014/main" id="{6464C963-7828-4B37-B131-89A7AC1F190B}"/>
              </a:ext>
            </a:extLst>
          </p:cNvPr>
          <p:cNvGraphicFramePr>
            <a:graphicFrameLocks noGrp="1"/>
          </p:cNvGraphicFramePr>
          <p:nvPr/>
        </p:nvGraphicFramePr>
        <p:xfrm>
          <a:off x="6603148" y="2550511"/>
          <a:ext cx="1511092"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gridCol w="515211">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Taranaki</a:t>
                      </a:r>
                    </a:p>
                    <a:p>
                      <a:pPr algn="r"/>
                      <a:r>
                        <a:rPr lang="en-NZ" sz="800" b="0" dirty="0">
                          <a:solidFill>
                            <a:schemeClr val="tx1">
                              <a:lumMod val="65000"/>
                              <a:lumOff val="35000"/>
                            </a:schemeClr>
                          </a:solidFill>
                          <a:latin typeface="Barlow"/>
                        </a:rPr>
                        <a:t> (n=58)</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64%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2" name="Table 111">
            <a:extLst>
              <a:ext uri="{FF2B5EF4-FFF2-40B4-BE49-F238E27FC236}">
                <a16:creationId xmlns:a16="http://schemas.microsoft.com/office/drawing/2014/main" id="{07E64719-17E8-4145-9B1C-0CFB70E06F73}"/>
              </a:ext>
            </a:extLst>
          </p:cNvPr>
          <p:cNvGraphicFramePr>
            <a:graphicFrameLocks noGrp="1"/>
          </p:cNvGraphicFramePr>
          <p:nvPr/>
        </p:nvGraphicFramePr>
        <p:xfrm>
          <a:off x="4797209" y="4942227"/>
          <a:ext cx="1511092"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gridCol w="515211">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Southland (n=37)</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62%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3" name="Table 112">
            <a:extLst>
              <a:ext uri="{FF2B5EF4-FFF2-40B4-BE49-F238E27FC236}">
                <a16:creationId xmlns:a16="http://schemas.microsoft.com/office/drawing/2014/main" id="{FF8B101A-11CA-4188-B72A-14C6CF182A68}"/>
              </a:ext>
            </a:extLst>
          </p:cNvPr>
          <p:cNvGraphicFramePr>
            <a:graphicFrameLocks noGrp="1"/>
          </p:cNvGraphicFramePr>
          <p:nvPr/>
        </p:nvGraphicFramePr>
        <p:xfrm>
          <a:off x="6521956" y="2924461"/>
          <a:ext cx="1914527" cy="370840"/>
        </p:xfrm>
        <a:graphic>
          <a:graphicData uri="http://schemas.openxmlformats.org/drawingml/2006/table">
            <a:tbl>
              <a:tblPr firstRow="1" bandRow="1">
                <a:tableStyleId>{5C22544A-7EE6-4342-B048-85BDC9FD1C3A}</a:tableStyleId>
              </a:tblPr>
              <a:tblGrid>
                <a:gridCol w="1261764">
                  <a:extLst>
                    <a:ext uri="{9D8B030D-6E8A-4147-A177-3AD203B41FA5}">
                      <a16:colId xmlns:a16="http://schemas.microsoft.com/office/drawing/2014/main" val="20000"/>
                    </a:ext>
                  </a:extLst>
                </a:gridCol>
                <a:gridCol w="652763">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Manawatu Wanganui</a:t>
                      </a:r>
                    </a:p>
                    <a:p>
                      <a:pPr algn="r"/>
                      <a:r>
                        <a:rPr lang="en-NZ" sz="800" b="0" dirty="0">
                          <a:solidFill>
                            <a:schemeClr val="tx1">
                              <a:lumMod val="65000"/>
                              <a:lumOff val="35000"/>
                            </a:schemeClr>
                          </a:solidFill>
                          <a:latin typeface="Barlow"/>
                        </a:rPr>
                        <a:t> (n=78)</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81%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4" name="Table 113">
            <a:extLst>
              <a:ext uri="{FF2B5EF4-FFF2-40B4-BE49-F238E27FC236}">
                <a16:creationId xmlns:a16="http://schemas.microsoft.com/office/drawing/2014/main" id="{A88791E4-280C-41A3-9F17-0F8D96F7EAC8}"/>
              </a:ext>
            </a:extLst>
          </p:cNvPr>
          <p:cNvGraphicFramePr>
            <a:graphicFrameLocks noGrp="1"/>
          </p:cNvGraphicFramePr>
          <p:nvPr/>
        </p:nvGraphicFramePr>
        <p:xfrm>
          <a:off x="6168757" y="1596013"/>
          <a:ext cx="2222948" cy="370840"/>
        </p:xfrm>
        <a:graphic>
          <a:graphicData uri="http://schemas.openxmlformats.org/drawingml/2006/table">
            <a:tbl>
              <a:tblPr firstRow="1" bandRow="1">
                <a:tableStyleId>{5C22544A-7EE6-4342-B048-85BDC9FD1C3A}</a:tableStyleId>
              </a:tblPr>
              <a:tblGrid>
                <a:gridCol w="1465029">
                  <a:extLst>
                    <a:ext uri="{9D8B030D-6E8A-4147-A177-3AD203B41FA5}">
                      <a16:colId xmlns:a16="http://schemas.microsoft.com/office/drawing/2014/main" val="20000"/>
                    </a:ext>
                  </a:extLst>
                </a:gridCol>
                <a:gridCol w="757919">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Auckland</a:t>
                      </a:r>
                    </a:p>
                    <a:p>
                      <a:pPr algn="r"/>
                      <a:r>
                        <a:rPr lang="en-NZ" sz="800" b="0" dirty="0">
                          <a:solidFill>
                            <a:schemeClr val="tx1">
                              <a:lumMod val="65000"/>
                              <a:lumOff val="35000"/>
                            </a:schemeClr>
                          </a:solidFill>
                          <a:latin typeface="Barlow"/>
                        </a:rPr>
                        <a:t>  (n=441)</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72%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5" name="Table 114">
            <a:extLst>
              <a:ext uri="{FF2B5EF4-FFF2-40B4-BE49-F238E27FC236}">
                <a16:creationId xmlns:a16="http://schemas.microsoft.com/office/drawing/2014/main" id="{74917761-0825-4C20-9353-B35B1A5D30C8}"/>
              </a:ext>
            </a:extLst>
          </p:cNvPr>
          <p:cNvGraphicFramePr>
            <a:graphicFrameLocks noGrp="1"/>
          </p:cNvGraphicFramePr>
          <p:nvPr/>
        </p:nvGraphicFramePr>
        <p:xfrm>
          <a:off x="9286797" y="1040730"/>
          <a:ext cx="1479614" cy="445238"/>
        </p:xfrm>
        <a:graphic>
          <a:graphicData uri="http://schemas.openxmlformats.org/drawingml/2006/table">
            <a:tbl>
              <a:tblPr firstRow="1" bandRow="1">
                <a:tableStyleId>{5C22544A-7EE6-4342-B048-85BDC9FD1C3A}</a:tableStyleId>
              </a:tblPr>
              <a:tblGrid>
                <a:gridCol w="593976">
                  <a:extLst>
                    <a:ext uri="{9D8B030D-6E8A-4147-A177-3AD203B41FA5}">
                      <a16:colId xmlns:a16="http://schemas.microsoft.com/office/drawing/2014/main" val="20000"/>
                    </a:ext>
                  </a:extLst>
                </a:gridCol>
                <a:gridCol w="885638">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40%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Northland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(n=78)</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6" name="Table 115">
            <a:extLst>
              <a:ext uri="{FF2B5EF4-FFF2-40B4-BE49-F238E27FC236}">
                <a16:creationId xmlns:a16="http://schemas.microsoft.com/office/drawing/2014/main" id="{CE2998E0-67D0-4F86-9988-11C7253DC075}"/>
              </a:ext>
            </a:extLst>
          </p:cNvPr>
          <p:cNvGraphicFramePr>
            <a:graphicFrameLocks noGrp="1"/>
          </p:cNvGraphicFramePr>
          <p:nvPr/>
        </p:nvGraphicFramePr>
        <p:xfrm>
          <a:off x="10604076" y="2289661"/>
          <a:ext cx="1333458" cy="457200"/>
        </p:xfrm>
        <a:graphic>
          <a:graphicData uri="http://schemas.openxmlformats.org/drawingml/2006/table">
            <a:tbl>
              <a:tblPr firstRow="1" bandRow="1">
                <a:tableStyleId>{5C22544A-7EE6-4342-B048-85BDC9FD1C3A}</a:tableStyleId>
              </a:tblPr>
              <a:tblGrid>
                <a:gridCol w="535303">
                  <a:extLst>
                    <a:ext uri="{9D8B030D-6E8A-4147-A177-3AD203B41FA5}">
                      <a16:colId xmlns:a16="http://schemas.microsoft.com/office/drawing/2014/main" val="20000"/>
                    </a:ext>
                  </a:extLst>
                </a:gridCol>
                <a:gridCol w="798155">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70%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Hawkes Bay Gisborne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(n=40)</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9" name="Table 118">
            <a:extLst>
              <a:ext uri="{FF2B5EF4-FFF2-40B4-BE49-F238E27FC236}">
                <a16:creationId xmlns:a16="http://schemas.microsoft.com/office/drawing/2014/main" id="{1E813D91-4114-478A-BD85-75A0F6BC3215}"/>
              </a:ext>
            </a:extLst>
          </p:cNvPr>
          <p:cNvGraphicFramePr>
            <a:graphicFrameLocks noGrp="1"/>
          </p:cNvGraphicFramePr>
          <p:nvPr/>
        </p:nvGraphicFramePr>
        <p:xfrm>
          <a:off x="9839069" y="3465014"/>
          <a:ext cx="1333458" cy="445238"/>
        </p:xfrm>
        <a:graphic>
          <a:graphicData uri="http://schemas.openxmlformats.org/drawingml/2006/table">
            <a:tbl>
              <a:tblPr firstRow="1" bandRow="1">
                <a:tableStyleId>{5C22544A-7EE6-4342-B048-85BDC9FD1C3A}</a:tableStyleId>
              </a:tblPr>
              <a:tblGrid>
                <a:gridCol w="535303">
                  <a:extLst>
                    <a:ext uri="{9D8B030D-6E8A-4147-A177-3AD203B41FA5}">
                      <a16:colId xmlns:a16="http://schemas.microsoft.com/office/drawing/2014/main" val="20000"/>
                    </a:ext>
                  </a:extLst>
                </a:gridCol>
                <a:gridCol w="798155">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81%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Wellington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(n=249)</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20" name="Table 119">
            <a:extLst>
              <a:ext uri="{FF2B5EF4-FFF2-40B4-BE49-F238E27FC236}">
                <a16:creationId xmlns:a16="http://schemas.microsoft.com/office/drawing/2014/main" id="{127D86D0-6A87-4608-8B90-B27BC9B7E3CE}"/>
              </a:ext>
            </a:extLst>
          </p:cNvPr>
          <p:cNvGraphicFramePr>
            <a:graphicFrameLocks noGrp="1"/>
          </p:cNvGraphicFramePr>
          <p:nvPr/>
        </p:nvGraphicFramePr>
        <p:xfrm>
          <a:off x="9231770" y="4370027"/>
          <a:ext cx="1333458" cy="445238"/>
        </p:xfrm>
        <a:graphic>
          <a:graphicData uri="http://schemas.openxmlformats.org/drawingml/2006/table">
            <a:tbl>
              <a:tblPr firstRow="1" bandRow="1">
                <a:tableStyleId>{5C22544A-7EE6-4342-B048-85BDC9FD1C3A}</a:tableStyleId>
              </a:tblPr>
              <a:tblGrid>
                <a:gridCol w="535303">
                  <a:extLst>
                    <a:ext uri="{9D8B030D-6E8A-4147-A177-3AD203B41FA5}">
                      <a16:colId xmlns:a16="http://schemas.microsoft.com/office/drawing/2014/main" val="20000"/>
                    </a:ext>
                  </a:extLst>
                </a:gridCol>
                <a:gridCol w="798155">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73%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Canterbury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(n=202)</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21" name="Table 120">
            <a:extLst>
              <a:ext uri="{FF2B5EF4-FFF2-40B4-BE49-F238E27FC236}">
                <a16:creationId xmlns:a16="http://schemas.microsoft.com/office/drawing/2014/main" id="{D7733E45-0A98-43C4-88A7-0D10975F365F}"/>
              </a:ext>
            </a:extLst>
          </p:cNvPr>
          <p:cNvGraphicFramePr>
            <a:graphicFrameLocks noGrp="1"/>
          </p:cNvGraphicFramePr>
          <p:nvPr/>
        </p:nvGraphicFramePr>
        <p:xfrm>
          <a:off x="8603088" y="4902110"/>
          <a:ext cx="1333458" cy="445238"/>
        </p:xfrm>
        <a:graphic>
          <a:graphicData uri="http://schemas.openxmlformats.org/drawingml/2006/table">
            <a:tbl>
              <a:tblPr firstRow="1" bandRow="1">
                <a:tableStyleId>{5C22544A-7EE6-4342-B048-85BDC9FD1C3A}</a:tableStyleId>
              </a:tblPr>
              <a:tblGrid>
                <a:gridCol w="535303">
                  <a:extLst>
                    <a:ext uri="{9D8B030D-6E8A-4147-A177-3AD203B41FA5}">
                      <a16:colId xmlns:a16="http://schemas.microsoft.com/office/drawing/2014/main" val="20000"/>
                    </a:ext>
                  </a:extLst>
                </a:gridCol>
                <a:gridCol w="798155">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73%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Otago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(n=113)</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127980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a:xfrm>
            <a:off x="464248" y="1806454"/>
            <a:ext cx="2364509" cy="565136"/>
          </a:xfrm>
        </p:spPr>
        <p:txBody>
          <a:bodyPr>
            <a:normAutofit/>
          </a:bodyPr>
          <a:lstStyle/>
          <a:p>
            <a:pPr marL="0" indent="0">
              <a:buNone/>
            </a:pPr>
            <a:r>
              <a:rPr lang="en-NZ" sz="1200" dirty="0"/>
              <a:t>Likelihood to rejoin</a:t>
            </a:r>
          </a:p>
          <a:p>
            <a:pPr marL="0" indent="0">
              <a:buNone/>
            </a:pPr>
            <a:r>
              <a:rPr lang="en-NZ" sz="1000" dirty="0"/>
              <a:t>(% likely or very likely)</a:t>
            </a:r>
            <a:endParaRPr lang="en-NZ" sz="1200" dirty="0"/>
          </a:p>
        </p:txBody>
      </p:sp>
      <p:sp>
        <p:nvSpPr>
          <p:cNvPr id="68" name="t1"/>
          <p:cNvSpPr txBox="1"/>
          <p:nvPr/>
        </p:nvSpPr>
        <p:spPr>
          <a:xfrm>
            <a:off x="2714808" y="1819717"/>
            <a:ext cx="1235682" cy="538609"/>
          </a:xfrm>
          <a:prstGeom prst="rect">
            <a:avLst/>
          </a:prstGeom>
          <a:solidFill>
            <a:schemeClr val="accent3"/>
          </a:solidFill>
          <a:ln w="9525">
            <a:noFill/>
            <a:prstDash val="sysDash"/>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0" u="none" strike="noStrike" kern="1200" cap="none" spc="0" normalizeH="0" baseline="0" noProof="0" dirty="0">
                <a:ln>
                  <a:noFill/>
                </a:ln>
                <a:solidFill>
                  <a:srgbClr val="000000"/>
                </a:solidFill>
                <a:effectLst/>
                <a:uLnTx/>
                <a:uFillTx/>
                <a:latin typeface="Barlow"/>
                <a:ea typeface="+mn-ea"/>
                <a:cs typeface="+mn-cs"/>
              </a:rPr>
              <a:t>TOTAL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000000"/>
                </a:solidFill>
                <a:effectLst/>
                <a:uLnTx/>
                <a:uFillTx/>
                <a:latin typeface="Barlow"/>
                <a:ea typeface="+mn-ea"/>
                <a:cs typeface="+mn-cs"/>
              </a:rPr>
              <a:t>87%</a:t>
            </a:r>
            <a:r>
              <a:rPr kumimoji="0" lang="en-NZ" sz="18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kumimoji="0" lang="en-NZ" sz="1800" b="1" i="0" u="none" strike="noStrike" kern="1200" cap="none" spc="0" normalizeH="0" baseline="0" noProof="0" dirty="0">
              <a:ln>
                <a:noFill/>
              </a:ln>
              <a:solidFill>
                <a:srgbClr val="000000"/>
              </a:solidFill>
              <a:effectLst/>
              <a:uLnTx/>
              <a:uFillTx/>
              <a:latin typeface="Barlow"/>
              <a:ea typeface="+mn-ea"/>
              <a:cs typeface="+mn-cs"/>
            </a:endParaRPr>
          </a:p>
        </p:txBody>
      </p:sp>
      <p:sp>
        <p:nvSpPr>
          <p:cNvPr id="5" name="AutoShape 2" descr="Image result for Northern district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8" name="Text Placeholder 4"/>
          <p:cNvSpPr txBox="1">
            <a:spLocks/>
          </p:cNvSpPr>
          <p:nvPr/>
        </p:nvSpPr>
        <p:spPr>
          <a:xfrm>
            <a:off x="930389" y="2931538"/>
            <a:ext cx="3386994" cy="283208"/>
          </a:xfrm>
          <a:prstGeom prst="rect">
            <a:avLst/>
          </a:prstGeom>
        </p:spPr>
        <p:txBody>
          <a:bodyPr anchor="b"/>
          <a:lstStyle>
            <a:lvl1pPr marL="230188" indent="-230188" algn="l" defTabSz="457200" rtl="0" eaLnBrk="1" fontAlgn="base" hangingPunct="1">
              <a:spcBef>
                <a:spcPts val="800"/>
              </a:spcBef>
              <a:spcAft>
                <a:spcPct val="0"/>
              </a:spcAft>
              <a:buClr>
                <a:schemeClr val="tx2"/>
              </a:buClr>
              <a:buFont typeface="Arial" charset="0"/>
              <a:buChar char="•"/>
              <a:defRPr kern="1200">
                <a:solidFill>
                  <a:schemeClr val="tx2"/>
                </a:solidFill>
                <a:latin typeface="+mn-lt"/>
                <a:ea typeface="ＭＳ Ｐゴシック" charset="0"/>
                <a:cs typeface="ＭＳ Ｐゴシック" charset="0"/>
              </a:defRPr>
            </a:lvl1pPr>
            <a:lvl2pPr marL="461963" indent="-242888" algn="l" defTabSz="569913" rtl="0" eaLnBrk="1" fontAlgn="base" hangingPunct="1">
              <a:spcBef>
                <a:spcPts val="800"/>
              </a:spcBef>
              <a:spcAft>
                <a:spcPct val="0"/>
              </a:spcAft>
              <a:buClr>
                <a:schemeClr val="tx2"/>
              </a:buClr>
              <a:buFont typeface="Arial" charset="0"/>
              <a:buChar char="•"/>
              <a:defRPr sz="1600" kern="1200">
                <a:solidFill>
                  <a:schemeClr val="tx2"/>
                </a:solidFill>
                <a:latin typeface="+mn-lt"/>
                <a:ea typeface="ＭＳ Ｐゴシック" charset="0"/>
                <a:cs typeface="+mn-cs"/>
              </a:defRPr>
            </a:lvl2pPr>
            <a:lvl3pPr marL="681038" indent="-227013" algn="l" defTabSz="457200" rtl="0" eaLnBrk="1" fontAlgn="base" hangingPunct="1">
              <a:spcBef>
                <a:spcPts val="700"/>
              </a:spcBef>
              <a:spcAft>
                <a:spcPct val="0"/>
              </a:spcAft>
              <a:buClr>
                <a:schemeClr val="tx2"/>
              </a:buClr>
              <a:buFont typeface="Arial" charset="0"/>
              <a:buChar char="•"/>
              <a:defRPr sz="1400" kern="1200">
                <a:solidFill>
                  <a:schemeClr val="tx2"/>
                </a:solidFill>
                <a:latin typeface="+mn-lt"/>
                <a:ea typeface="ＭＳ Ｐゴシック" charset="0"/>
                <a:cs typeface="+mn-cs"/>
              </a:defRPr>
            </a:lvl3pPr>
            <a:lvl4pPr marL="912813" indent="-222250" algn="l" defTabSz="211138"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4pPr>
            <a:lvl5pPr marL="1143000" indent="-227013" algn="l" defTabSz="457200"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95000"/>
              </a:lnSpc>
              <a:spcBef>
                <a:spcPct val="0"/>
              </a:spcBef>
              <a:spcAft>
                <a:spcPts val="600"/>
              </a:spcAft>
              <a:buClr>
                <a:srgbClr val="000000"/>
              </a:buClr>
              <a:buSzTx/>
              <a:buFont typeface="Arial" charset="0"/>
              <a:buNone/>
              <a:tabLst/>
              <a:defRPr/>
            </a:pPr>
            <a:r>
              <a:rPr kumimoji="0" lang="en-US" sz="1200" b="1" i="0" u="none" strike="noStrike" kern="1200" cap="none" spc="0" normalizeH="0" baseline="0" noProof="0" dirty="0">
                <a:ln>
                  <a:noFill/>
                </a:ln>
                <a:solidFill>
                  <a:srgbClr val="9C132A"/>
                </a:solidFill>
                <a:effectLst/>
                <a:uLnTx/>
                <a:uFillTx/>
                <a:latin typeface="Barlow"/>
                <a:ea typeface="ＭＳ Ｐゴシック" charset="0"/>
                <a:cs typeface="Arial" charset="0"/>
              </a:rPr>
              <a:t>How does this compare with </a:t>
            </a:r>
            <a:r>
              <a:rPr lang="en-US" sz="1200" b="1" dirty="0">
                <a:solidFill>
                  <a:srgbClr val="9C132A"/>
                </a:solidFill>
                <a:latin typeface="Barlow"/>
                <a:cs typeface="Arial" charset="0"/>
              </a:rPr>
              <a:t>2017</a:t>
            </a:r>
            <a:r>
              <a:rPr kumimoji="0" lang="en-US" sz="1200" b="1" i="0" u="none" strike="noStrike" kern="1200" cap="none" spc="0" normalizeH="0" baseline="0" noProof="0" dirty="0">
                <a:ln>
                  <a:noFill/>
                </a:ln>
                <a:solidFill>
                  <a:srgbClr val="9C132A"/>
                </a:solidFill>
                <a:effectLst/>
                <a:uLnTx/>
                <a:uFillTx/>
                <a:latin typeface="Barlow"/>
                <a:ea typeface="ＭＳ Ｐゴシック" charset="0"/>
                <a:cs typeface="Arial" charset="0"/>
              </a:rPr>
              <a:t>?</a:t>
            </a:r>
          </a:p>
        </p:txBody>
      </p:sp>
      <p:sp>
        <p:nvSpPr>
          <p:cNvPr id="47" name="Footer Placeholder 5"/>
          <p:cNvSpPr txBox="1">
            <a:spLocks/>
          </p:cNvSpPr>
          <p:nvPr/>
        </p:nvSpPr>
        <p:spPr>
          <a:xfrm>
            <a:off x="442105" y="6357489"/>
            <a:ext cx="8153400" cy="458655"/>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Base: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All respondents who are members (Excluding Don't know/not applicable) (n=1,481)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Q9.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How likely are/ is you/ your child to participate in or rejoin &lt;insert club from Q2a&gt; next season?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Note: Regions are based on the club selected at Q2a in the questionnaire</a:t>
            </a:r>
          </a:p>
        </p:txBody>
      </p:sp>
      <p:sp>
        <p:nvSpPr>
          <p:cNvPr id="57" name="Title 2"/>
          <p:cNvSpPr txBox="1">
            <a:spLocks/>
          </p:cNvSpPr>
          <p:nvPr/>
        </p:nvSpPr>
        <p:spPr>
          <a:xfrm>
            <a:off x="444729" y="264493"/>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Bold" charset="0"/>
                <a:ea typeface="+mj-ea"/>
                <a:cs typeface="+mj-cs"/>
              </a:rPr>
              <a:t>Auckland respondents are less likely to rejoin their club next season</a:t>
            </a:r>
          </a:p>
        </p:txBody>
      </p:sp>
      <p:grpSp>
        <p:nvGrpSpPr>
          <p:cNvPr id="65" name="Group 64"/>
          <p:cNvGrpSpPr/>
          <p:nvPr/>
        </p:nvGrpSpPr>
        <p:grpSpPr>
          <a:xfrm>
            <a:off x="8798519" y="6289099"/>
            <a:ext cx="3073908" cy="338554"/>
            <a:chOff x="8798519" y="6289099"/>
            <a:chExt cx="3073908" cy="338554"/>
          </a:xfrm>
        </p:grpSpPr>
        <p:sp>
          <p:nvSpPr>
            <p:cNvPr id="66" name="TextBox 65"/>
            <p:cNvSpPr txBox="1"/>
            <p:nvPr/>
          </p:nvSpPr>
          <p:spPr>
            <a:xfrm>
              <a:off x="8798519" y="6289099"/>
              <a:ext cx="3073908" cy="338554"/>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mn-cs"/>
                  <a:sym typeface="Wingdings 3"/>
                </a:rPr>
                <a:t>  </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Significantly higher/lower than 2017 result</a:t>
              </a:r>
            </a:p>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            Significantly higher/lower than Total Athletics 2021</a:t>
              </a:r>
              <a:endPar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sp>
          <p:nvSpPr>
            <p:cNvPr id="67" name="Rectangle 66"/>
            <p:cNvSpPr/>
            <p:nvPr/>
          </p:nvSpPr>
          <p:spPr>
            <a:xfrm>
              <a:off x="8906632" y="6495608"/>
              <a:ext cx="79185" cy="78191"/>
            </a:xfrm>
            <a:prstGeom prst="rect">
              <a:avLst/>
            </a:prstGeom>
            <a:solidFill>
              <a:srgbClr val="C4DF9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9" name="Rectangle 68"/>
            <p:cNvSpPr/>
            <p:nvPr/>
          </p:nvSpPr>
          <p:spPr>
            <a:xfrm>
              <a:off x="9012021" y="6492699"/>
              <a:ext cx="79185" cy="78191"/>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aphicFrame>
        <p:nvGraphicFramePr>
          <p:cNvPr id="61" name="tbl1">
            <a:extLst>
              <a:ext uri="{FF2B5EF4-FFF2-40B4-BE49-F238E27FC236}">
                <a16:creationId xmlns:a16="http://schemas.microsoft.com/office/drawing/2014/main" id="{A63F0F38-C039-4886-884A-B87746F78FCD}"/>
              </a:ext>
            </a:extLst>
          </p:cNvPr>
          <p:cNvGraphicFramePr>
            <a:graphicFrameLocks/>
          </p:cNvGraphicFramePr>
          <p:nvPr/>
        </p:nvGraphicFramePr>
        <p:xfrm>
          <a:off x="1008527" y="3229700"/>
          <a:ext cx="2507340" cy="2525357"/>
        </p:xfrm>
        <a:graphic>
          <a:graphicData uri="http://schemas.openxmlformats.org/drawingml/2006/table">
            <a:tbl>
              <a:tblPr firstRow="1" firstCol="1" bandRow="1">
                <a:tableStyleId>{5C22544A-7EE6-4342-B048-85BDC9FD1C3A}</a:tableStyleId>
              </a:tblPr>
              <a:tblGrid>
                <a:gridCol w="1270234">
                  <a:extLst>
                    <a:ext uri="{9D8B030D-6E8A-4147-A177-3AD203B41FA5}">
                      <a16:colId xmlns:a16="http://schemas.microsoft.com/office/drawing/2014/main" val="20000"/>
                    </a:ext>
                  </a:extLst>
                </a:gridCol>
                <a:gridCol w="618553">
                  <a:extLst>
                    <a:ext uri="{9D8B030D-6E8A-4147-A177-3AD203B41FA5}">
                      <a16:colId xmlns:a16="http://schemas.microsoft.com/office/drawing/2014/main" val="3461386646"/>
                    </a:ext>
                  </a:extLst>
                </a:gridCol>
                <a:gridCol w="618553">
                  <a:extLst>
                    <a:ext uri="{9D8B030D-6E8A-4147-A177-3AD203B41FA5}">
                      <a16:colId xmlns:a16="http://schemas.microsoft.com/office/drawing/2014/main" val="20001"/>
                    </a:ext>
                  </a:extLst>
                </a:gridCol>
              </a:tblGrid>
              <a:tr h="255467">
                <a:tc>
                  <a:txBody>
                    <a:bodyPr/>
                    <a:lstStyle/>
                    <a:p>
                      <a:pPr algn="l"/>
                      <a:r>
                        <a:rPr lang="en-NZ" sz="1000" dirty="0"/>
                        <a:t>Likelihood to rejoin</a:t>
                      </a:r>
                      <a:endParaRPr lang="en-US" sz="1000" b="1" cap="none" baseline="0" dirty="0">
                        <a:solidFill>
                          <a:schemeClr val="bg1"/>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900" cap="none" baseline="0" dirty="0">
                          <a:solidFill>
                            <a:schemeClr val="bg1"/>
                          </a:solidFill>
                          <a:latin typeface="Barlow"/>
                        </a:rPr>
                        <a:t>2021</a:t>
                      </a:r>
                    </a:p>
                    <a:p>
                      <a:pPr algn="ctr"/>
                      <a:r>
                        <a:rPr lang="en-US" sz="700" b="0" cap="none" baseline="0" dirty="0">
                          <a:solidFill>
                            <a:schemeClr val="bg1"/>
                          </a:solidFill>
                          <a:latin typeface="Barlow"/>
                        </a:rPr>
                        <a:t>(n=1,481)</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900" cap="none" baseline="0" dirty="0">
                          <a:solidFill>
                            <a:schemeClr val="bg1"/>
                          </a:solidFill>
                          <a:latin typeface="Barlow"/>
                        </a:rPr>
                        <a:t>2017</a:t>
                      </a:r>
                    </a:p>
                    <a:p>
                      <a:pPr algn="ctr"/>
                      <a:r>
                        <a:rPr lang="en-US" sz="700" b="0" cap="none" baseline="0" dirty="0">
                          <a:solidFill>
                            <a:schemeClr val="bg1"/>
                          </a:solidFill>
                          <a:latin typeface="Barlow"/>
                        </a:rPr>
                        <a:t>(n=1,862)</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0"/>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Auckland</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83%</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Canterbury</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86%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82%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Hawkes Bay Gisborne</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84%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Manawatu Wanganui</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94%</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Northland</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97%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83%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Otago</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90%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85%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Southland</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81%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80%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651712"/>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Taranaki</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93%</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7712998"/>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Tasman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81%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444117"/>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Waikato Bay of Plenty</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88%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1685736"/>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Wellington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90%</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80%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8876341"/>
                  </a:ext>
                </a:extLst>
              </a:tr>
            </a:tbl>
          </a:graphicData>
        </a:graphic>
      </p:graphicFrame>
      <p:cxnSp>
        <p:nvCxnSpPr>
          <p:cNvPr id="51" name="Straight Connector 50">
            <a:extLst>
              <a:ext uri="{FF2B5EF4-FFF2-40B4-BE49-F238E27FC236}">
                <a16:creationId xmlns:a16="http://schemas.microsoft.com/office/drawing/2014/main" id="{E949B304-ED6D-4EAD-83FA-6BF51C27BA47}"/>
              </a:ext>
            </a:extLst>
          </p:cNvPr>
          <p:cNvCxnSpPr/>
          <p:nvPr/>
        </p:nvCxnSpPr>
        <p:spPr>
          <a:xfrm flipV="1">
            <a:off x="9360023" y="3684552"/>
            <a:ext cx="46266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FB55105A-912B-442E-A93A-ED4B2F1F88B5}"/>
              </a:ext>
            </a:extLst>
          </p:cNvPr>
          <p:cNvCxnSpPr/>
          <p:nvPr/>
        </p:nvCxnSpPr>
        <p:spPr>
          <a:xfrm flipV="1">
            <a:off x="8542552" y="4613280"/>
            <a:ext cx="586672" cy="2"/>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0073099A-B49D-490C-9ACF-61ECDB22D9FC}"/>
              </a:ext>
            </a:extLst>
          </p:cNvPr>
          <p:cNvCxnSpPr>
            <a:cxnSpLocks/>
          </p:cNvCxnSpPr>
          <p:nvPr/>
        </p:nvCxnSpPr>
        <p:spPr>
          <a:xfrm flipH="1">
            <a:off x="8123841" y="2752249"/>
            <a:ext cx="640034"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80E7575E-24D5-47A9-A3D3-C772FC50B72C}"/>
              </a:ext>
            </a:extLst>
          </p:cNvPr>
          <p:cNvCxnSpPr/>
          <p:nvPr/>
        </p:nvCxnSpPr>
        <p:spPr>
          <a:xfrm>
            <a:off x="8974667" y="1265393"/>
            <a:ext cx="393210"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17828A09-0476-4957-8057-96183C75C3DD}"/>
              </a:ext>
            </a:extLst>
          </p:cNvPr>
          <p:cNvCxnSpPr/>
          <p:nvPr/>
        </p:nvCxnSpPr>
        <p:spPr>
          <a:xfrm flipH="1">
            <a:off x="8222614" y="1836596"/>
            <a:ext cx="703513"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FA67A162-5DCC-4BEE-BBBA-149D1740099E}"/>
              </a:ext>
            </a:extLst>
          </p:cNvPr>
          <p:cNvCxnSpPr>
            <a:cxnSpLocks/>
          </p:cNvCxnSpPr>
          <p:nvPr/>
        </p:nvCxnSpPr>
        <p:spPr>
          <a:xfrm flipV="1">
            <a:off x="10293603" y="2534370"/>
            <a:ext cx="343637" cy="2"/>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D0C89692-4C9A-4AD3-B692-BE82C4B9CEA5}"/>
              </a:ext>
            </a:extLst>
          </p:cNvPr>
          <p:cNvCxnSpPr>
            <a:cxnSpLocks/>
          </p:cNvCxnSpPr>
          <p:nvPr/>
        </p:nvCxnSpPr>
        <p:spPr>
          <a:xfrm>
            <a:off x="8006038" y="5127647"/>
            <a:ext cx="593064" cy="4029"/>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69B16CF-533A-4BBC-80F2-3A480C44DC93}"/>
              </a:ext>
            </a:extLst>
          </p:cNvPr>
          <p:cNvCxnSpPr>
            <a:cxnSpLocks/>
          </p:cNvCxnSpPr>
          <p:nvPr/>
        </p:nvCxnSpPr>
        <p:spPr>
          <a:xfrm flipH="1" flipV="1">
            <a:off x="7679849" y="3391896"/>
            <a:ext cx="564353" cy="351"/>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1B1559A3-CBAE-43F3-8FEC-824ABA79346E}"/>
              </a:ext>
            </a:extLst>
          </p:cNvPr>
          <p:cNvCxnSpPr>
            <a:cxnSpLocks/>
          </p:cNvCxnSpPr>
          <p:nvPr/>
        </p:nvCxnSpPr>
        <p:spPr>
          <a:xfrm flipH="1">
            <a:off x="8269250" y="3124679"/>
            <a:ext cx="846990"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8B8FD29-CC3C-49AD-91DD-E8CB9C2B0D9B}"/>
              </a:ext>
            </a:extLst>
          </p:cNvPr>
          <p:cNvCxnSpPr>
            <a:cxnSpLocks/>
          </p:cNvCxnSpPr>
          <p:nvPr/>
        </p:nvCxnSpPr>
        <p:spPr>
          <a:xfrm flipH="1" flipV="1">
            <a:off x="8302806" y="2159426"/>
            <a:ext cx="602558"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74EF1469-A023-413C-B2F1-313582AE923C}"/>
              </a:ext>
            </a:extLst>
          </p:cNvPr>
          <p:cNvCxnSpPr>
            <a:cxnSpLocks/>
          </p:cNvCxnSpPr>
          <p:nvPr/>
        </p:nvCxnSpPr>
        <p:spPr>
          <a:xfrm flipH="1" flipV="1">
            <a:off x="6336204" y="5131325"/>
            <a:ext cx="564353" cy="351"/>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grpSp>
        <p:nvGrpSpPr>
          <p:cNvPr id="79" name="Group 78">
            <a:extLst>
              <a:ext uri="{FF2B5EF4-FFF2-40B4-BE49-F238E27FC236}">
                <a16:creationId xmlns:a16="http://schemas.microsoft.com/office/drawing/2014/main" id="{9060672D-7364-47A1-8B0F-A783E7E88645}"/>
              </a:ext>
            </a:extLst>
          </p:cNvPr>
          <p:cNvGrpSpPr/>
          <p:nvPr/>
        </p:nvGrpSpPr>
        <p:grpSpPr>
          <a:xfrm>
            <a:off x="6675248" y="989740"/>
            <a:ext cx="3583410" cy="4941275"/>
            <a:chOff x="7515226" y="1326103"/>
            <a:chExt cx="3402016" cy="4912772"/>
          </a:xfrm>
        </p:grpSpPr>
        <p:sp>
          <p:nvSpPr>
            <p:cNvPr id="80" name="Freeform 3">
              <a:extLst>
                <a:ext uri="{FF2B5EF4-FFF2-40B4-BE49-F238E27FC236}">
                  <a16:creationId xmlns:a16="http://schemas.microsoft.com/office/drawing/2014/main" id="{153AFFC5-584F-42ED-BD4C-03DAF45C398C}"/>
                </a:ext>
              </a:extLst>
            </p:cNvPr>
            <p:cNvSpPr>
              <a:spLocks/>
            </p:cNvSpPr>
            <p:nvPr/>
          </p:nvSpPr>
          <p:spPr bwMode="auto">
            <a:xfrm>
              <a:off x="7534428" y="5064957"/>
              <a:ext cx="744944" cy="902280"/>
            </a:xfrm>
            <a:custGeom>
              <a:avLst/>
              <a:gdLst/>
              <a:ahLst/>
              <a:cxnLst>
                <a:cxn ang="0">
                  <a:pos x="1475" y="110"/>
                </a:cxn>
                <a:cxn ang="0">
                  <a:pos x="1235" y="90"/>
                </a:cxn>
                <a:cxn ang="0">
                  <a:pos x="1040" y="375"/>
                </a:cxn>
                <a:cxn ang="0">
                  <a:pos x="1120" y="530"/>
                </a:cxn>
                <a:cxn ang="0">
                  <a:pos x="865" y="555"/>
                </a:cxn>
                <a:cxn ang="0">
                  <a:pos x="830" y="765"/>
                </a:cxn>
                <a:cxn ang="0">
                  <a:pos x="685" y="675"/>
                </a:cxn>
                <a:cxn ang="0">
                  <a:pos x="785" y="915"/>
                </a:cxn>
                <a:cxn ang="0">
                  <a:pos x="535" y="980"/>
                </a:cxn>
                <a:cxn ang="0">
                  <a:pos x="505" y="1115"/>
                </a:cxn>
                <a:cxn ang="0">
                  <a:pos x="400" y="1170"/>
                </a:cxn>
                <a:cxn ang="0">
                  <a:pos x="565" y="1235"/>
                </a:cxn>
                <a:cxn ang="0">
                  <a:pos x="515" y="1305"/>
                </a:cxn>
                <a:cxn ang="0">
                  <a:pos x="580" y="1486"/>
                </a:cxn>
                <a:cxn ang="0">
                  <a:pos x="460" y="1476"/>
                </a:cxn>
                <a:cxn ang="0">
                  <a:pos x="295" y="1400"/>
                </a:cxn>
                <a:cxn ang="0">
                  <a:pos x="260" y="1516"/>
                </a:cxn>
                <a:cxn ang="0">
                  <a:pos x="310" y="1611"/>
                </a:cxn>
                <a:cxn ang="0">
                  <a:pos x="455" y="1621"/>
                </a:cxn>
                <a:cxn ang="0">
                  <a:pos x="260" y="1696"/>
                </a:cxn>
                <a:cxn ang="0">
                  <a:pos x="410" y="1806"/>
                </a:cxn>
                <a:cxn ang="0">
                  <a:pos x="265" y="1876"/>
                </a:cxn>
                <a:cxn ang="0">
                  <a:pos x="15" y="1981"/>
                </a:cxn>
                <a:cxn ang="0">
                  <a:pos x="65" y="2151"/>
                </a:cxn>
                <a:cxn ang="0">
                  <a:pos x="245" y="1981"/>
                </a:cxn>
                <a:cxn ang="0">
                  <a:pos x="200" y="2211"/>
                </a:cxn>
                <a:cxn ang="0">
                  <a:pos x="185" y="2301"/>
                </a:cxn>
                <a:cxn ang="0">
                  <a:pos x="460" y="2421"/>
                </a:cxn>
                <a:cxn ang="0">
                  <a:pos x="845" y="2331"/>
                </a:cxn>
                <a:cxn ang="0">
                  <a:pos x="1145" y="2551"/>
                </a:cxn>
                <a:cxn ang="0">
                  <a:pos x="1435" y="2491"/>
                </a:cxn>
                <a:cxn ang="0">
                  <a:pos x="1510" y="2706"/>
                </a:cxn>
                <a:cxn ang="0">
                  <a:pos x="1615" y="2661"/>
                </a:cxn>
                <a:cxn ang="0">
                  <a:pos x="1735" y="2746"/>
                </a:cxn>
                <a:cxn ang="0">
                  <a:pos x="1955" y="2721"/>
                </a:cxn>
                <a:cxn ang="0">
                  <a:pos x="2155" y="2811"/>
                </a:cxn>
                <a:cxn ang="0">
                  <a:pos x="2230" y="2161"/>
                </a:cxn>
                <a:cxn ang="0">
                  <a:pos x="2240" y="1456"/>
                </a:cxn>
                <a:cxn ang="0">
                  <a:pos x="2125" y="1205"/>
                </a:cxn>
                <a:cxn ang="0">
                  <a:pos x="1940" y="1370"/>
                </a:cxn>
                <a:cxn ang="0">
                  <a:pos x="1585" y="1310"/>
                </a:cxn>
                <a:cxn ang="0">
                  <a:pos x="1439" y="940"/>
                </a:cxn>
                <a:cxn ang="0">
                  <a:pos x="1336" y="570"/>
                </a:cxn>
                <a:cxn ang="0">
                  <a:pos x="1495" y="270"/>
                </a:cxn>
              </a:cxnLst>
              <a:rect l="0" t="0" r="r" b="b"/>
              <a:pathLst>
                <a:path w="2321" h="2811">
                  <a:moveTo>
                    <a:pt x="1495" y="270"/>
                  </a:moveTo>
                  <a:lnTo>
                    <a:pt x="1475" y="110"/>
                  </a:lnTo>
                  <a:lnTo>
                    <a:pt x="1322" y="0"/>
                  </a:lnTo>
                  <a:lnTo>
                    <a:pt x="1235" y="90"/>
                  </a:lnTo>
                  <a:lnTo>
                    <a:pt x="1160" y="230"/>
                  </a:lnTo>
                  <a:lnTo>
                    <a:pt x="1040" y="375"/>
                  </a:lnTo>
                  <a:lnTo>
                    <a:pt x="1160" y="480"/>
                  </a:lnTo>
                  <a:lnTo>
                    <a:pt x="1120" y="530"/>
                  </a:lnTo>
                  <a:lnTo>
                    <a:pt x="1000" y="455"/>
                  </a:lnTo>
                  <a:lnTo>
                    <a:pt x="865" y="555"/>
                  </a:lnTo>
                  <a:lnTo>
                    <a:pt x="910" y="660"/>
                  </a:lnTo>
                  <a:lnTo>
                    <a:pt x="830" y="765"/>
                  </a:lnTo>
                  <a:lnTo>
                    <a:pt x="775" y="650"/>
                  </a:lnTo>
                  <a:lnTo>
                    <a:pt x="685" y="675"/>
                  </a:lnTo>
                  <a:lnTo>
                    <a:pt x="745" y="810"/>
                  </a:lnTo>
                  <a:lnTo>
                    <a:pt x="785" y="915"/>
                  </a:lnTo>
                  <a:lnTo>
                    <a:pt x="755" y="995"/>
                  </a:lnTo>
                  <a:lnTo>
                    <a:pt x="535" y="980"/>
                  </a:lnTo>
                  <a:lnTo>
                    <a:pt x="575" y="1115"/>
                  </a:lnTo>
                  <a:lnTo>
                    <a:pt x="505" y="1115"/>
                  </a:lnTo>
                  <a:lnTo>
                    <a:pt x="430" y="1055"/>
                  </a:lnTo>
                  <a:lnTo>
                    <a:pt x="400" y="1170"/>
                  </a:lnTo>
                  <a:lnTo>
                    <a:pt x="425" y="1260"/>
                  </a:lnTo>
                  <a:lnTo>
                    <a:pt x="565" y="1235"/>
                  </a:lnTo>
                  <a:lnTo>
                    <a:pt x="610" y="1305"/>
                  </a:lnTo>
                  <a:lnTo>
                    <a:pt x="515" y="1305"/>
                  </a:lnTo>
                  <a:lnTo>
                    <a:pt x="500" y="1370"/>
                  </a:lnTo>
                  <a:lnTo>
                    <a:pt x="580" y="1486"/>
                  </a:lnTo>
                  <a:lnTo>
                    <a:pt x="530" y="1516"/>
                  </a:lnTo>
                  <a:lnTo>
                    <a:pt x="460" y="1476"/>
                  </a:lnTo>
                  <a:lnTo>
                    <a:pt x="365" y="1370"/>
                  </a:lnTo>
                  <a:lnTo>
                    <a:pt x="295" y="1400"/>
                  </a:lnTo>
                  <a:lnTo>
                    <a:pt x="370" y="1471"/>
                  </a:lnTo>
                  <a:lnTo>
                    <a:pt x="260" y="1516"/>
                  </a:lnTo>
                  <a:lnTo>
                    <a:pt x="215" y="1591"/>
                  </a:lnTo>
                  <a:lnTo>
                    <a:pt x="310" y="1611"/>
                  </a:lnTo>
                  <a:lnTo>
                    <a:pt x="415" y="1546"/>
                  </a:lnTo>
                  <a:lnTo>
                    <a:pt x="455" y="1621"/>
                  </a:lnTo>
                  <a:lnTo>
                    <a:pt x="335" y="1636"/>
                  </a:lnTo>
                  <a:lnTo>
                    <a:pt x="260" y="1696"/>
                  </a:lnTo>
                  <a:lnTo>
                    <a:pt x="280" y="1786"/>
                  </a:lnTo>
                  <a:lnTo>
                    <a:pt x="410" y="1806"/>
                  </a:lnTo>
                  <a:lnTo>
                    <a:pt x="370" y="1911"/>
                  </a:lnTo>
                  <a:lnTo>
                    <a:pt x="265" y="1876"/>
                  </a:lnTo>
                  <a:lnTo>
                    <a:pt x="135" y="1936"/>
                  </a:lnTo>
                  <a:lnTo>
                    <a:pt x="15" y="1981"/>
                  </a:lnTo>
                  <a:lnTo>
                    <a:pt x="0" y="2036"/>
                  </a:lnTo>
                  <a:lnTo>
                    <a:pt x="65" y="2151"/>
                  </a:lnTo>
                  <a:lnTo>
                    <a:pt x="170" y="2056"/>
                  </a:lnTo>
                  <a:lnTo>
                    <a:pt x="245" y="1981"/>
                  </a:lnTo>
                  <a:lnTo>
                    <a:pt x="205" y="2146"/>
                  </a:lnTo>
                  <a:lnTo>
                    <a:pt x="200" y="2211"/>
                  </a:lnTo>
                  <a:lnTo>
                    <a:pt x="295" y="2241"/>
                  </a:lnTo>
                  <a:lnTo>
                    <a:pt x="185" y="2301"/>
                  </a:lnTo>
                  <a:lnTo>
                    <a:pt x="215" y="2386"/>
                  </a:lnTo>
                  <a:lnTo>
                    <a:pt x="460" y="2421"/>
                  </a:lnTo>
                  <a:lnTo>
                    <a:pt x="775" y="2421"/>
                  </a:lnTo>
                  <a:lnTo>
                    <a:pt x="845" y="2331"/>
                  </a:lnTo>
                  <a:lnTo>
                    <a:pt x="1030" y="2361"/>
                  </a:lnTo>
                  <a:lnTo>
                    <a:pt x="1145" y="2551"/>
                  </a:lnTo>
                  <a:lnTo>
                    <a:pt x="1310" y="2521"/>
                  </a:lnTo>
                  <a:lnTo>
                    <a:pt x="1435" y="2491"/>
                  </a:lnTo>
                  <a:lnTo>
                    <a:pt x="1540" y="2616"/>
                  </a:lnTo>
                  <a:lnTo>
                    <a:pt x="1510" y="2706"/>
                  </a:lnTo>
                  <a:lnTo>
                    <a:pt x="1555" y="2781"/>
                  </a:lnTo>
                  <a:lnTo>
                    <a:pt x="1615" y="2661"/>
                  </a:lnTo>
                  <a:lnTo>
                    <a:pt x="1670" y="2751"/>
                  </a:lnTo>
                  <a:lnTo>
                    <a:pt x="1735" y="2746"/>
                  </a:lnTo>
                  <a:lnTo>
                    <a:pt x="1825" y="2686"/>
                  </a:lnTo>
                  <a:lnTo>
                    <a:pt x="1955" y="2721"/>
                  </a:lnTo>
                  <a:lnTo>
                    <a:pt x="2005" y="2806"/>
                  </a:lnTo>
                  <a:lnTo>
                    <a:pt x="2155" y="2811"/>
                  </a:lnTo>
                  <a:lnTo>
                    <a:pt x="2321" y="2803"/>
                  </a:lnTo>
                  <a:lnTo>
                    <a:pt x="2230" y="2161"/>
                  </a:lnTo>
                  <a:lnTo>
                    <a:pt x="2110" y="1741"/>
                  </a:lnTo>
                  <a:lnTo>
                    <a:pt x="2240" y="1456"/>
                  </a:lnTo>
                  <a:lnTo>
                    <a:pt x="2270" y="1325"/>
                  </a:lnTo>
                  <a:lnTo>
                    <a:pt x="2125" y="1205"/>
                  </a:lnTo>
                  <a:lnTo>
                    <a:pt x="2030" y="1365"/>
                  </a:lnTo>
                  <a:lnTo>
                    <a:pt x="1940" y="1370"/>
                  </a:lnTo>
                  <a:lnTo>
                    <a:pt x="1775" y="1185"/>
                  </a:lnTo>
                  <a:lnTo>
                    <a:pt x="1585" y="1310"/>
                  </a:lnTo>
                  <a:lnTo>
                    <a:pt x="1433" y="1153"/>
                  </a:lnTo>
                  <a:lnTo>
                    <a:pt x="1439" y="940"/>
                  </a:lnTo>
                  <a:lnTo>
                    <a:pt x="1346" y="795"/>
                  </a:lnTo>
                  <a:lnTo>
                    <a:pt x="1336" y="570"/>
                  </a:lnTo>
                  <a:lnTo>
                    <a:pt x="1406" y="337"/>
                  </a:lnTo>
                  <a:lnTo>
                    <a:pt x="1495" y="270"/>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81" name="Freeform 4">
              <a:extLst>
                <a:ext uri="{FF2B5EF4-FFF2-40B4-BE49-F238E27FC236}">
                  <a16:creationId xmlns:a16="http://schemas.microsoft.com/office/drawing/2014/main" id="{2E6F98E1-78FD-4110-B09B-527285FD9C0A}"/>
                </a:ext>
              </a:extLst>
            </p:cNvPr>
            <p:cNvSpPr>
              <a:spLocks/>
            </p:cNvSpPr>
            <p:nvPr/>
          </p:nvSpPr>
          <p:spPr bwMode="auto">
            <a:xfrm>
              <a:off x="7515226" y="5620765"/>
              <a:ext cx="81879" cy="64218"/>
            </a:xfrm>
            <a:custGeom>
              <a:avLst/>
              <a:gdLst/>
              <a:ahLst/>
              <a:cxnLst>
                <a:cxn ang="0">
                  <a:pos x="18" y="40"/>
                </a:cxn>
                <a:cxn ang="0">
                  <a:pos x="15" y="24"/>
                </a:cxn>
                <a:cxn ang="0">
                  <a:pos x="0" y="19"/>
                </a:cxn>
                <a:cxn ang="0">
                  <a:pos x="24" y="6"/>
                </a:cxn>
                <a:cxn ang="0">
                  <a:pos x="39" y="0"/>
                </a:cxn>
                <a:cxn ang="0">
                  <a:pos x="48" y="13"/>
                </a:cxn>
                <a:cxn ang="0">
                  <a:pos x="51" y="23"/>
                </a:cxn>
                <a:cxn ang="0">
                  <a:pos x="28" y="25"/>
                </a:cxn>
                <a:cxn ang="0">
                  <a:pos x="18" y="40"/>
                </a:cxn>
              </a:cxnLst>
              <a:rect l="0" t="0" r="r" b="b"/>
              <a:pathLst>
                <a:path w="51" h="40">
                  <a:moveTo>
                    <a:pt x="18" y="40"/>
                  </a:moveTo>
                  <a:lnTo>
                    <a:pt x="15" y="24"/>
                  </a:lnTo>
                  <a:lnTo>
                    <a:pt x="0" y="19"/>
                  </a:lnTo>
                  <a:lnTo>
                    <a:pt x="24" y="6"/>
                  </a:lnTo>
                  <a:lnTo>
                    <a:pt x="39" y="0"/>
                  </a:lnTo>
                  <a:lnTo>
                    <a:pt x="48" y="13"/>
                  </a:lnTo>
                  <a:lnTo>
                    <a:pt x="51" y="23"/>
                  </a:lnTo>
                  <a:lnTo>
                    <a:pt x="28" y="25"/>
                  </a:lnTo>
                  <a:lnTo>
                    <a:pt x="18" y="40"/>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84" name="Freeform 5">
              <a:extLst>
                <a:ext uri="{FF2B5EF4-FFF2-40B4-BE49-F238E27FC236}">
                  <a16:creationId xmlns:a16="http://schemas.microsoft.com/office/drawing/2014/main" id="{382D4235-AD03-4DB5-A579-2EB5154D40FD}"/>
                </a:ext>
              </a:extLst>
            </p:cNvPr>
            <p:cNvSpPr>
              <a:spLocks/>
            </p:cNvSpPr>
            <p:nvPr/>
          </p:nvSpPr>
          <p:spPr bwMode="auto">
            <a:xfrm>
              <a:off x="7955128" y="4956409"/>
              <a:ext cx="809162" cy="1025902"/>
            </a:xfrm>
            <a:custGeom>
              <a:avLst/>
              <a:gdLst/>
              <a:ahLst/>
              <a:cxnLst>
                <a:cxn ang="0">
                  <a:pos x="1210" y="0"/>
                </a:cxn>
                <a:cxn ang="0">
                  <a:pos x="975" y="180"/>
                </a:cxn>
                <a:cxn ang="0">
                  <a:pos x="700" y="249"/>
                </a:cxn>
                <a:cxn ang="0">
                  <a:pos x="505" y="540"/>
                </a:cxn>
                <a:cxn ang="0">
                  <a:pos x="160" y="660"/>
                </a:cxn>
                <a:cxn ang="0">
                  <a:pos x="0" y="960"/>
                </a:cxn>
                <a:cxn ang="0">
                  <a:pos x="105" y="1330"/>
                </a:cxn>
                <a:cxn ang="0">
                  <a:pos x="250" y="1699"/>
                </a:cxn>
                <a:cxn ang="0">
                  <a:pos x="604" y="1759"/>
                </a:cxn>
                <a:cxn ang="0">
                  <a:pos x="791" y="1596"/>
                </a:cxn>
                <a:cxn ang="0">
                  <a:pos x="904" y="1845"/>
                </a:cxn>
                <a:cxn ang="0">
                  <a:pos x="896" y="2560"/>
                </a:cxn>
                <a:cxn ang="0">
                  <a:pos x="1080" y="3151"/>
                </a:cxn>
                <a:cxn ang="0">
                  <a:pos x="1285" y="3101"/>
                </a:cxn>
                <a:cxn ang="0">
                  <a:pos x="1320" y="3001"/>
                </a:cxn>
                <a:cxn ang="0">
                  <a:pos x="1450" y="2936"/>
                </a:cxn>
                <a:cxn ang="0">
                  <a:pos x="1615" y="2711"/>
                </a:cxn>
                <a:cxn ang="0">
                  <a:pos x="1780" y="2471"/>
                </a:cxn>
                <a:cxn ang="0">
                  <a:pos x="1965" y="2321"/>
                </a:cxn>
                <a:cxn ang="0">
                  <a:pos x="2115" y="2261"/>
                </a:cxn>
                <a:cxn ang="0">
                  <a:pos x="2185" y="2201"/>
                </a:cxn>
                <a:cxn ang="0">
                  <a:pos x="2095" y="2071"/>
                </a:cxn>
                <a:cxn ang="0">
                  <a:pos x="2215" y="1916"/>
                </a:cxn>
                <a:cxn ang="0">
                  <a:pos x="2310" y="1676"/>
                </a:cxn>
                <a:cxn ang="0">
                  <a:pos x="2350" y="1455"/>
                </a:cxn>
                <a:cxn ang="0">
                  <a:pos x="2475" y="1245"/>
                </a:cxn>
                <a:cxn ang="0">
                  <a:pos x="2170" y="1105"/>
                </a:cxn>
                <a:cxn ang="0">
                  <a:pos x="1900" y="1290"/>
                </a:cxn>
                <a:cxn ang="0">
                  <a:pos x="1660" y="1170"/>
                </a:cxn>
                <a:cxn ang="0">
                  <a:pos x="1450" y="840"/>
                </a:cxn>
                <a:cxn ang="0">
                  <a:pos x="1210" y="660"/>
                </a:cxn>
                <a:cxn ang="0">
                  <a:pos x="1150" y="340"/>
                </a:cxn>
                <a:cxn ang="0">
                  <a:pos x="1285" y="15"/>
                </a:cxn>
              </a:cxnLst>
              <a:rect l="0" t="0" r="r" b="b"/>
              <a:pathLst>
                <a:path w="2518" h="3196">
                  <a:moveTo>
                    <a:pt x="1285" y="15"/>
                  </a:moveTo>
                  <a:lnTo>
                    <a:pt x="1210" y="0"/>
                  </a:lnTo>
                  <a:lnTo>
                    <a:pt x="1105" y="130"/>
                  </a:lnTo>
                  <a:lnTo>
                    <a:pt x="975" y="180"/>
                  </a:lnTo>
                  <a:lnTo>
                    <a:pt x="836" y="166"/>
                  </a:lnTo>
                  <a:lnTo>
                    <a:pt x="700" y="249"/>
                  </a:lnTo>
                  <a:lnTo>
                    <a:pt x="566" y="397"/>
                  </a:lnTo>
                  <a:lnTo>
                    <a:pt x="505" y="540"/>
                  </a:lnTo>
                  <a:lnTo>
                    <a:pt x="255" y="700"/>
                  </a:lnTo>
                  <a:lnTo>
                    <a:pt x="160" y="660"/>
                  </a:lnTo>
                  <a:lnTo>
                    <a:pt x="70" y="730"/>
                  </a:lnTo>
                  <a:lnTo>
                    <a:pt x="0" y="960"/>
                  </a:lnTo>
                  <a:lnTo>
                    <a:pt x="10" y="1185"/>
                  </a:lnTo>
                  <a:lnTo>
                    <a:pt x="105" y="1330"/>
                  </a:lnTo>
                  <a:lnTo>
                    <a:pt x="97" y="1543"/>
                  </a:lnTo>
                  <a:lnTo>
                    <a:pt x="250" y="1699"/>
                  </a:lnTo>
                  <a:lnTo>
                    <a:pt x="440" y="1576"/>
                  </a:lnTo>
                  <a:lnTo>
                    <a:pt x="604" y="1759"/>
                  </a:lnTo>
                  <a:lnTo>
                    <a:pt x="697" y="1755"/>
                  </a:lnTo>
                  <a:lnTo>
                    <a:pt x="791" y="1596"/>
                  </a:lnTo>
                  <a:lnTo>
                    <a:pt x="935" y="1713"/>
                  </a:lnTo>
                  <a:lnTo>
                    <a:pt x="904" y="1845"/>
                  </a:lnTo>
                  <a:lnTo>
                    <a:pt x="776" y="2131"/>
                  </a:lnTo>
                  <a:lnTo>
                    <a:pt x="896" y="2560"/>
                  </a:lnTo>
                  <a:lnTo>
                    <a:pt x="985" y="3196"/>
                  </a:lnTo>
                  <a:lnTo>
                    <a:pt x="1080" y="3151"/>
                  </a:lnTo>
                  <a:lnTo>
                    <a:pt x="1185" y="3076"/>
                  </a:lnTo>
                  <a:lnTo>
                    <a:pt x="1285" y="3101"/>
                  </a:lnTo>
                  <a:lnTo>
                    <a:pt x="1380" y="3061"/>
                  </a:lnTo>
                  <a:lnTo>
                    <a:pt x="1320" y="3001"/>
                  </a:lnTo>
                  <a:lnTo>
                    <a:pt x="1330" y="2941"/>
                  </a:lnTo>
                  <a:lnTo>
                    <a:pt x="1450" y="2936"/>
                  </a:lnTo>
                  <a:lnTo>
                    <a:pt x="1435" y="2861"/>
                  </a:lnTo>
                  <a:lnTo>
                    <a:pt x="1615" y="2711"/>
                  </a:lnTo>
                  <a:lnTo>
                    <a:pt x="1795" y="2596"/>
                  </a:lnTo>
                  <a:lnTo>
                    <a:pt x="1780" y="2471"/>
                  </a:lnTo>
                  <a:lnTo>
                    <a:pt x="1860" y="2351"/>
                  </a:lnTo>
                  <a:lnTo>
                    <a:pt x="1965" y="2321"/>
                  </a:lnTo>
                  <a:lnTo>
                    <a:pt x="2085" y="2296"/>
                  </a:lnTo>
                  <a:lnTo>
                    <a:pt x="2115" y="2261"/>
                  </a:lnTo>
                  <a:lnTo>
                    <a:pt x="2185" y="2266"/>
                  </a:lnTo>
                  <a:lnTo>
                    <a:pt x="2185" y="2201"/>
                  </a:lnTo>
                  <a:lnTo>
                    <a:pt x="2170" y="2126"/>
                  </a:lnTo>
                  <a:lnTo>
                    <a:pt x="2095" y="2071"/>
                  </a:lnTo>
                  <a:lnTo>
                    <a:pt x="2130" y="1961"/>
                  </a:lnTo>
                  <a:lnTo>
                    <a:pt x="2215" y="1916"/>
                  </a:lnTo>
                  <a:lnTo>
                    <a:pt x="2235" y="1816"/>
                  </a:lnTo>
                  <a:lnTo>
                    <a:pt x="2310" y="1676"/>
                  </a:lnTo>
                  <a:lnTo>
                    <a:pt x="2265" y="1606"/>
                  </a:lnTo>
                  <a:lnTo>
                    <a:pt x="2350" y="1455"/>
                  </a:lnTo>
                  <a:lnTo>
                    <a:pt x="2325" y="1305"/>
                  </a:lnTo>
                  <a:lnTo>
                    <a:pt x="2475" y="1245"/>
                  </a:lnTo>
                  <a:lnTo>
                    <a:pt x="2518" y="1156"/>
                  </a:lnTo>
                  <a:lnTo>
                    <a:pt x="2170" y="1105"/>
                  </a:lnTo>
                  <a:lnTo>
                    <a:pt x="2065" y="1170"/>
                  </a:lnTo>
                  <a:lnTo>
                    <a:pt x="1900" y="1290"/>
                  </a:lnTo>
                  <a:lnTo>
                    <a:pt x="1815" y="1140"/>
                  </a:lnTo>
                  <a:lnTo>
                    <a:pt x="1660" y="1170"/>
                  </a:lnTo>
                  <a:lnTo>
                    <a:pt x="1570" y="1060"/>
                  </a:lnTo>
                  <a:lnTo>
                    <a:pt x="1450" y="840"/>
                  </a:lnTo>
                  <a:lnTo>
                    <a:pt x="1315" y="825"/>
                  </a:lnTo>
                  <a:lnTo>
                    <a:pt x="1210" y="660"/>
                  </a:lnTo>
                  <a:lnTo>
                    <a:pt x="1165" y="480"/>
                  </a:lnTo>
                  <a:lnTo>
                    <a:pt x="1150" y="340"/>
                  </a:lnTo>
                  <a:lnTo>
                    <a:pt x="1240" y="160"/>
                  </a:lnTo>
                  <a:lnTo>
                    <a:pt x="1285" y="15"/>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89" name="Freeform 6">
              <a:extLst>
                <a:ext uri="{FF2B5EF4-FFF2-40B4-BE49-F238E27FC236}">
                  <a16:creationId xmlns:a16="http://schemas.microsoft.com/office/drawing/2014/main" id="{917380B7-1EEC-45D8-B0E0-78F9A87CF249}"/>
                </a:ext>
              </a:extLst>
            </p:cNvPr>
            <p:cNvSpPr>
              <a:spLocks/>
            </p:cNvSpPr>
            <p:nvPr/>
          </p:nvSpPr>
          <p:spPr bwMode="auto">
            <a:xfrm>
              <a:off x="7950314" y="3736243"/>
              <a:ext cx="1249064" cy="1444934"/>
            </a:xfrm>
            <a:custGeom>
              <a:avLst/>
              <a:gdLst/>
              <a:ahLst/>
              <a:cxnLst>
                <a:cxn ang="0">
                  <a:pos x="3415" y="0"/>
                </a:cxn>
                <a:cxn ang="0">
                  <a:pos x="3340" y="65"/>
                </a:cxn>
                <a:cxn ang="0">
                  <a:pos x="3295" y="140"/>
                </a:cxn>
                <a:cxn ang="0">
                  <a:pos x="3280" y="260"/>
                </a:cxn>
                <a:cxn ang="0">
                  <a:pos x="3285" y="645"/>
                </a:cxn>
                <a:cxn ang="0">
                  <a:pos x="3090" y="975"/>
                </a:cxn>
                <a:cxn ang="0">
                  <a:pos x="2925" y="1130"/>
                </a:cxn>
                <a:cxn ang="0">
                  <a:pos x="2700" y="1190"/>
                </a:cxn>
                <a:cxn ang="0">
                  <a:pos x="2730" y="1340"/>
                </a:cxn>
                <a:cxn ang="0">
                  <a:pos x="2595" y="1770"/>
                </a:cxn>
                <a:cxn ang="0">
                  <a:pos x="2395" y="2180"/>
                </a:cxn>
                <a:cxn ang="0">
                  <a:pos x="2220" y="2435"/>
                </a:cxn>
                <a:cxn ang="0">
                  <a:pos x="2065" y="2615"/>
                </a:cxn>
                <a:cxn ang="0">
                  <a:pos x="1735" y="2850"/>
                </a:cxn>
                <a:cxn ang="0">
                  <a:pos x="1575" y="3005"/>
                </a:cxn>
                <a:cxn ang="0">
                  <a:pos x="1510" y="3135"/>
                </a:cxn>
                <a:cxn ang="0">
                  <a:pos x="1390" y="3155"/>
                </a:cxn>
                <a:cxn ang="0">
                  <a:pos x="1125" y="3420"/>
                </a:cxn>
                <a:cxn ang="0">
                  <a:pos x="925" y="3500"/>
                </a:cxn>
                <a:cxn ang="0">
                  <a:pos x="775" y="3600"/>
                </a:cxn>
                <a:cxn ang="0">
                  <a:pos x="730" y="3720"/>
                </a:cxn>
                <a:cxn ang="0">
                  <a:pos x="450" y="3915"/>
                </a:cxn>
                <a:cxn ang="0">
                  <a:pos x="315" y="3900"/>
                </a:cxn>
                <a:cxn ang="0">
                  <a:pos x="120" y="3990"/>
                </a:cxn>
                <a:cxn ang="0">
                  <a:pos x="0" y="4190"/>
                </a:cxn>
                <a:cxn ang="0">
                  <a:pos x="155" y="4298"/>
                </a:cxn>
                <a:cxn ang="0">
                  <a:pos x="175" y="4460"/>
                </a:cxn>
                <a:cxn ang="0">
                  <a:pos x="270" y="4500"/>
                </a:cxn>
                <a:cxn ang="0">
                  <a:pos x="520" y="4340"/>
                </a:cxn>
                <a:cxn ang="0">
                  <a:pos x="580" y="4200"/>
                </a:cxn>
                <a:cxn ang="0">
                  <a:pos x="715" y="4050"/>
                </a:cxn>
                <a:cxn ang="0">
                  <a:pos x="850" y="3965"/>
                </a:cxn>
                <a:cxn ang="0">
                  <a:pos x="990" y="3980"/>
                </a:cxn>
                <a:cxn ang="0">
                  <a:pos x="1120" y="3930"/>
                </a:cxn>
                <a:cxn ang="0">
                  <a:pos x="1223" y="3800"/>
                </a:cxn>
                <a:cxn ang="0">
                  <a:pos x="1300" y="3815"/>
                </a:cxn>
                <a:cxn ang="0">
                  <a:pos x="1440" y="3650"/>
                </a:cxn>
                <a:cxn ang="0">
                  <a:pos x="1575" y="3480"/>
                </a:cxn>
                <a:cxn ang="0">
                  <a:pos x="1885" y="3225"/>
                </a:cxn>
                <a:cxn ang="0">
                  <a:pos x="2205" y="3020"/>
                </a:cxn>
                <a:cxn ang="0">
                  <a:pos x="2680" y="2600"/>
                </a:cxn>
                <a:cxn ang="0">
                  <a:pos x="2940" y="2565"/>
                </a:cxn>
                <a:cxn ang="0">
                  <a:pos x="3235" y="2295"/>
                </a:cxn>
                <a:cxn ang="0">
                  <a:pos x="3640" y="1895"/>
                </a:cxn>
                <a:cxn ang="0">
                  <a:pos x="3550" y="1830"/>
                </a:cxn>
                <a:cxn ang="0">
                  <a:pos x="3495" y="1665"/>
                </a:cxn>
                <a:cxn ang="0">
                  <a:pos x="3300" y="1550"/>
                </a:cxn>
                <a:cxn ang="0">
                  <a:pos x="3295" y="1290"/>
                </a:cxn>
                <a:cxn ang="0">
                  <a:pos x="3360" y="1125"/>
                </a:cxn>
                <a:cxn ang="0">
                  <a:pos x="3655" y="795"/>
                </a:cxn>
                <a:cxn ang="0">
                  <a:pos x="3890" y="565"/>
                </a:cxn>
                <a:cxn ang="0">
                  <a:pos x="3750" y="500"/>
                </a:cxn>
                <a:cxn ang="0">
                  <a:pos x="3660" y="340"/>
                </a:cxn>
                <a:cxn ang="0">
                  <a:pos x="3505" y="315"/>
                </a:cxn>
                <a:cxn ang="0">
                  <a:pos x="3415" y="0"/>
                </a:cxn>
              </a:cxnLst>
              <a:rect l="0" t="0" r="r" b="b"/>
              <a:pathLst>
                <a:path w="3890" h="4500">
                  <a:moveTo>
                    <a:pt x="3415" y="0"/>
                  </a:moveTo>
                  <a:lnTo>
                    <a:pt x="3340" y="65"/>
                  </a:lnTo>
                  <a:lnTo>
                    <a:pt x="3295" y="140"/>
                  </a:lnTo>
                  <a:lnTo>
                    <a:pt x="3280" y="260"/>
                  </a:lnTo>
                  <a:lnTo>
                    <a:pt x="3285" y="645"/>
                  </a:lnTo>
                  <a:lnTo>
                    <a:pt x="3090" y="975"/>
                  </a:lnTo>
                  <a:lnTo>
                    <a:pt x="2925" y="1130"/>
                  </a:lnTo>
                  <a:lnTo>
                    <a:pt x="2700" y="1190"/>
                  </a:lnTo>
                  <a:lnTo>
                    <a:pt x="2730" y="1340"/>
                  </a:lnTo>
                  <a:lnTo>
                    <a:pt x="2595" y="1770"/>
                  </a:lnTo>
                  <a:lnTo>
                    <a:pt x="2395" y="2180"/>
                  </a:lnTo>
                  <a:lnTo>
                    <a:pt x="2220" y="2435"/>
                  </a:lnTo>
                  <a:lnTo>
                    <a:pt x="2065" y="2615"/>
                  </a:lnTo>
                  <a:lnTo>
                    <a:pt x="1735" y="2850"/>
                  </a:lnTo>
                  <a:lnTo>
                    <a:pt x="1575" y="3005"/>
                  </a:lnTo>
                  <a:lnTo>
                    <a:pt x="1510" y="3135"/>
                  </a:lnTo>
                  <a:lnTo>
                    <a:pt x="1390" y="3155"/>
                  </a:lnTo>
                  <a:lnTo>
                    <a:pt x="1125" y="3420"/>
                  </a:lnTo>
                  <a:lnTo>
                    <a:pt x="925" y="3500"/>
                  </a:lnTo>
                  <a:lnTo>
                    <a:pt x="775" y="3600"/>
                  </a:lnTo>
                  <a:lnTo>
                    <a:pt x="730" y="3720"/>
                  </a:lnTo>
                  <a:lnTo>
                    <a:pt x="450" y="3915"/>
                  </a:lnTo>
                  <a:lnTo>
                    <a:pt x="315" y="3900"/>
                  </a:lnTo>
                  <a:lnTo>
                    <a:pt x="120" y="3990"/>
                  </a:lnTo>
                  <a:lnTo>
                    <a:pt x="0" y="4190"/>
                  </a:lnTo>
                  <a:lnTo>
                    <a:pt x="155" y="4298"/>
                  </a:lnTo>
                  <a:lnTo>
                    <a:pt x="175" y="4460"/>
                  </a:lnTo>
                  <a:lnTo>
                    <a:pt x="270" y="4500"/>
                  </a:lnTo>
                  <a:lnTo>
                    <a:pt x="520" y="4340"/>
                  </a:lnTo>
                  <a:lnTo>
                    <a:pt x="580" y="4200"/>
                  </a:lnTo>
                  <a:lnTo>
                    <a:pt x="715" y="4050"/>
                  </a:lnTo>
                  <a:lnTo>
                    <a:pt x="850" y="3965"/>
                  </a:lnTo>
                  <a:lnTo>
                    <a:pt x="990" y="3980"/>
                  </a:lnTo>
                  <a:lnTo>
                    <a:pt x="1120" y="3930"/>
                  </a:lnTo>
                  <a:lnTo>
                    <a:pt x="1223" y="3800"/>
                  </a:lnTo>
                  <a:lnTo>
                    <a:pt x="1300" y="3815"/>
                  </a:lnTo>
                  <a:lnTo>
                    <a:pt x="1440" y="3650"/>
                  </a:lnTo>
                  <a:lnTo>
                    <a:pt x="1575" y="3480"/>
                  </a:lnTo>
                  <a:lnTo>
                    <a:pt x="1885" y="3225"/>
                  </a:lnTo>
                  <a:lnTo>
                    <a:pt x="2205" y="3020"/>
                  </a:lnTo>
                  <a:lnTo>
                    <a:pt x="2680" y="2600"/>
                  </a:lnTo>
                  <a:lnTo>
                    <a:pt x="2940" y="2565"/>
                  </a:lnTo>
                  <a:lnTo>
                    <a:pt x="3235" y="2295"/>
                  </a:lnTo>
                  <a:lnTo>
                    <a:pt x="3640" y="1895"/>
                  </a:lnTo>
                  <a:lnTo>
                    <a:pt x="3550" y="1830"/>
                  </a:lnTo>
                  <a:lnTo>
                    <a:pt x="3495" y="1665"/>
                  </a:lnTo>
                  <a:lnTo>
                    <a:pt x="3300" y="1550"/>
                  </a:lnTo>
                  <a:lnTo>
                    <a:pt x="3295" y="1290"/>
                  </a:lnTo>
                  <a:lnTo>
                    <a:pt x="3360" y="1125"/>
                  </a:lnTo>
                  <a:lnTo>
                    <a:pt x="3655" y="795"/>
                  </a:lnTo>
                  <a:lnTo>
                    <a:pt x="3890" y="565"/>
                  </a:lnTo>
                  <a:lnTo>
                    <a:pt x="3750" y="500"/>
                  </a:lnTo>
                  <a:lnTo>
                    <a:pt x="3660" y="340"/>
                  </a:lnTo>
                  <a:lnTo>
                    <a:pt x="3505" y="315"/>
                  </a:lnTo>
                  <a:lnTo>
                    <a:pt x="3415" y="0"/>
                  </a:lnTo>
                  <a:close/>
                </a:path>
              </a:pathLst>
            </a:custGeom>
            <a:solidFill>
              <a:schemeClr val="bg2">
                <a:lumMod val="90000"/>
              </a:schemeClr>
            </a:solidFill>
            <a:ln w="1270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0" name="Freeform 7">
              <a:extLst>
                <a:ext uri="{FF2B5EF4-FFF2-40B4-BE49-F238E27FC236}">
                  <a16:creationId xmlns:a16="http://schemas.microsoft.com/office/drawing/2014/main" id="{F8800879-96AA-4F09-807D-A449BEB29828}"/>
                </a:ext>
              </a:extLst>
            </p:cNvPr>
            <p:cNvSpPr>
              <a:spLocks/>
            </p:cNvSpPr>
            <p:nvPr/>
          </p:nvSpPr>
          <p:spPr bwMode="auto">
            <a:xfrm>
              <a:off x="8332353" y="4178807"/>
              <a:ext cx="1249064" cy="1181635"/>
            </a:xfrm>
            <a:custGeom>
              <a:avLst/>
              <a:gdLst/>
              <a:ahLst/>
              <a:cxnLst>
                <a:cxn ang="0">
                  <a:pos x="2540" y="345"/>
                </a:cxn>
                <a:cxn ang="0">
                  <a:pos x="2092" y="863"/>
                </a:cxn>
                <a:cxn ang="0">
                  <a:pos x="1519" y="1188"/>
                </a:cxn>
                <a:cxn ang="0">
                  <a:pos x="715" y="1818"/>
                </a:cxn>
                <a:cxn ang="0">
                  <a:pos x="274" y="2243"/>
                </a:cxn>
                <a:cxn ang="0">
                  <a:pos x="93" y="2544"/>
                </a:cxn>
                <a:cxn ang="0">
                  <a:pos x="15" y="2867"/>
                </a:cxn>
                <a:cxn ang="0">
                  <a:pos x="166" y="3216"/>
                </a:cxn>
                <a:cxn ang="0">
                  <a:pos x="420" y="3450"/>
                </a:cxn>
                <a:cxn ang="0">
                  <a:pos x="666" y="3531"/>
                </a:cxn>
                <a:cxn ang="0">
                  <a:pos x="915" y="3561"/>
                </a:cxn>
                <a:cxn ang="0">
                  <a:pos x="1370" y="3545"/>
                </a:cxn>
                <a:cxn ang="0">
                  <a:pos x="1380" y="3200"/>
                </a:cxn>
                <a:cxn ang="0">
                  <a:pos x="1485" y="2765"/>
                </a:cxn>
                <a:cxn ang="0">
                  <a:pos x="1890" y="2505"/>
                </a:cxn>
                <a:cxn ang="0">
                  <a:pos x="2180" y="2255"/>
                </a:cxn>
                <a:cxn ang="0">
                  <a:pos x="2300" y="2265"/>
                </a:cxn>
                <a:cxn ang="0">
                  <a:pos x="2525" y="2255"/>
                </a:cxn>
                <a:cxn ang="0">
                  <a:pos x="2765" y="2270"/>
                </a:cxn>
                <a:cxn ang="0">
                  <a:pos x="2955" y="2300"/>
                </a:cxn>
                <a:cxn ang="0">
                  <a:pos x="2975" y="2040"/>
                </a:cxn>
                <a:cxn ang="0">
                  <a:pos x="2775" y="2040"/>
                </a:cxn>
                <a:cxn ang="0">
                  <a:pos x="2780" y="1545"/>
                </a:cxn>
                <a:cxn ang="0">
                  <a:pos x="2865" y="1410"/>
                </a:cxn>
                <a:cxn ang="0">
                  <a:pos x="3095" y="1250"/>
                </a:cxn>
                <a:cxn ang="0">
                  <a:pos x="3465" y="575"/>
                </a:cxn>
                <a:cxn ang="0">
                  <a:pos x="3600" y="420"/>
                </a:cxn>
                <a:cxn ang="0">
                  <a:pos x="3750" y="180"/>
                </a:cxn>
                <a:cxn ang="0">
                  <a:pos x="3667" y="0"/>
                </a:cxn>
                <a:cxn ang="0">
                  <a:pos x="3382" y="198"/>
                </a:cxn>
                <a:cxn ang="0">
                  <a:pos x="3202" y="378"/>
                </a:cxn>
                <a:cxn ang="0">
                  <a:pos x="2854" y="476"/>
                </a:cxn>
              </a:cxnLst>
              <a:rect l="0" t="0" r="r" b="b"/>
              <a:pathLst>
                <a:path w="3892" h="3678">
                  <a:moveTo>
                    <a:pt x="2682" y="222"/>
                  </a:moveTo>
                  <a:lnTo>
                    <a:pt x="2540" y="345"/>
                  </a:lnTo>
                  <a:lnTo>
                    <a:pt x="2476" y="485"/>
                  </a:lnTo>
                  <a:lnTo>
                    <a:pt x="2092" y="863"/>
                  </a:lnTo>
                  <a:lnTo>
                    <a:pt x="1774" y="1157"/>
                  </a:lnTo>
                  <a:lnTo>
                    <a:pt x="1519" y="1188"/>
                  </a:lnTo>
                  <a:lnTo>
                    <a:pt x="1039" y="1611"/>
                  </a:lnTo>
                  <a:lnTo>
                    <a:pt x="715" y="1818"/>
                  </a:lnTo>
                  <a:lnTo>
                    <a:pt x="406" y="2075"/>
                  </a:lnTo>
                  <a:lnTo>
                    <a:pt x="274" y="2243"/>
                  </a:lnTo>
                  <a:lnTo>
                    <a:pt x="135" y="2405"/>
                  </a:lnTo>
                  <a:lnTo>
                    <a:pt x="93" y="2544"/>
                  </a:lnTo>
                  <a:lnTo>
                    <a:pt x="0" y="2730"/>
                  </a:lnTo>
                  <a:lnTo>
                    <a:pt x="15" y="2867"/>
                  </a:lnTo>
                  <a:lnTo>
                    <a:pt x="61" y="3053"/>
                  </a:lnTo>
                  <a:lnTo>
                    <a:pt x="166" y="3216"/>
                  </a:lnTo>
                  <a:lnTo>
                    <a:pt x="298" y="3230"/>
                  </a:lnTo>
                  <a:lnTo>
                    <a:pt x="420" y="3450"/>
                  </a:lnTo>
                  <a:lnTo>
                    <a:pt x="510" y="3560"/>
                  </a:lnTo>
                  <a:lnTo>
                    <a:pt x="666" y="3531"/>
                  </a:lnTo>
                  <a:lnTo>
                    <a:pt x="750" y="3678"/>
                  </a:lnTo>
                  <a:lnTo>
                    <a:pt x="915" y="3561"/>
                  </a:lnTo>
                  <a:lnTo>
                    <a:pt x="1021" y="3494"/>
                  </a:lnTo>
                  <a:lnTo>
                    <a:pt x="1370" y="3545"/>
                  </a:lnTo>
                  <a:lnTo>
                    <a:pt x="1400" y="3365"/>
                  </a:lnTo>
                  <a:lnTo>
                    <a:pt x="1380" y="3200"/>
                  </a:lnTo>
                  <a:lnTo>
                    <a:pt x="1415" y="2945"/>
                  </a:lnTo>
                  <a:lnTo>
                    <a:pt x="1485" y="2765"/>
                  </a:lnTo>
                  <a:lnTo>
                    <a:pt x="1655" y="2655"/>
                  </a:lnTo>
                  <a:lnTo>
                    <a:pt x="1890" y="2505"/>
                  </a:lnTo>
                  <a:lnTo>
                    <a:pt x="2190" y="2340"/>
                  </a:lnTo>
                  <a:lnTo>
                    <a:pt x="2180" y="2255"/>
                  </a:lnTo>
                  <a:lnTo>
                    <a:pt x="2235" y="2220"/>
                  </a:lnTo>
                  <a:lnTo>
                    <a:pt x="2300" y="2265"/>
                  </a:lnTo>
                  <a:lnTo>
                    <a:pt x="2460" y="2190"/>
                  </a:lnTo>
                  <a:lnTo>
                    <a:pt x="2525" y="2255"/>
                  </a:lnTo>
                  <a:lnTo>
                    <a:pt x="2660" y="2205"/>
                  </a:lnTo>
                  <a:lnTo>
                    <a:pt x="2765" y="2270"/>
                  </a:lnTo>
                  <a:lnTo>
                    <a:pt x="2865" y="2225"/>
                  </a:lnTo>
                  <a:lnTo>
                    <a:pt x="2955" y="2300"/>
                  </a:lnTo>
                  <a:lnTo>
                    <a:pt x="3000" y="2210"/>
                  </a:lnTo>
                  <a:lnTo>
                    <a:pt x="2975" y="2040"/>
                  </a:lnTo>
                  <a:lnTo>
                    <a:pt x="2855" y="2015"/>
                  </a:lnTo>
                  <a:lnTo>
                    <a:pt x="2775" y="2040"/>
                  </a:lnTo>
                  <a:lnTo>
                    <a:pt x="2700" y="1980"/>
                  </a:lnTo>
                  <a:lnTo>
                    <a:pt x="2780" y="1545"/>
                  </a:lnTo>
                  <a:lnTo>
                    <a:pt x="2725" y="1425"/>
                  </a:lnTo>
                  <a:lnTo>
                    <a:pt x="2865" y="1410"/>
                  </a:lnTo>
                  <a:lnTo>
                    <a:pt x="2970" y="1325"/>
                  </a:lnTo>
                  <a:lnTo>
                    <a:pt x="3095" y="1250"/>
                  </a:lnTo>
                  <a:lnTo>
                    <a:pt x="3410" y="635"/>
                  </a:lnTo>
                  <a:lnTo>
                    <a:pt x="3465" y="575"/>
                  </a:lnTo>
                  <a:lnTo>
                    <a:pt x="3540" y="600"/>
                  </a:lnTo>
                  <a:lnTo>
                    <a:pt x="3600" y="420"/>
                  </a:lnTo>
                  <a:lnTo>
                    <a:pt x="3680" y="410"/>
                  </a:lnTo>
                  <a:lnTo>
                    <a:pt x="3750" y="180"/>
                  </a:lnTo>
                  <a:lnTo>
                    <a:pt x="3892" y="6"/>
                  </a:lnTo>
                  <a:lnTo>
                    <a:pt x="3667" y="0"/>
                  </a:lnTo>
                  <a:lnTo>
                    <a:pt x="3498" y="63"/>
                  </a:lnTo>
                  <a:lnTo>
                    <a:pt x="3382" y="198"/>
                  </a:lnTo>
                  <a:lnTo>
                    <a:pt x="3330" y="347"/>
                  </a:lnTo>
                  <a:lnTo>
                    <a:pt x="3202" y="378"/>
                  </a:lnTo>
                  <a:lnTo>
                    <a:pt x="2991" y="630"/>
                  </a:lnTo>
                  <a:lnTo>
                    <a:pt x="2854" y="476"/>
                  </a:lnTo>
                  <a:lnTo>
                    <a:pt x="2682" y="222"/>
                  </a:lnTo>
                  <a:close/>
                </a:path>
              </a:pathLst>
            </a:custGeom>
            <a:solidFill>
              <a:schemeClr val="bg2">
                <a:lumMod val="90000"/>
              </a:schemeClr>
            </a:solidFill>
            <a:ln w="190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sp>
          <p:nvSpPr>
            <p:cNvPr id="91" name="Freeform 8">
              <a:extLst>
                <a:ext uri="{FF2B5EF4-FFF2-40B4-BE49-F238E27FC236}">
                  <a16:creationId xmlns:a16="http://schemas.microsoft.com/office/drawing/2014/main" id="{FAB2043F-564B-4F65-8066-B61F77BDC551}"/>
                </a:ext>
              </a:extLst>
            </p:cNvPr>
            <p:cNvSpPr>
              <a:spLocks/>
            </p:cNvSpPr>
            <p:nvPr/>
          </p:nvSpPr>
          <p:spPr bwMode="auto">
            <a:xfrm>
              <a:off x="7839536" y="6020529"/>
              <a:ext cx="181419" cy="218346"/>
            </a:xfrm>
            <a:custGeom>
              <a:avLst/>
              <a:gdLst/>
              <a:ahLst/>
              <a:cxnLst>
                <a:cxn ang="0">
                  <a:pos x="15" y="136"/>
                </a:cxn>
                <a:cxn ang="0">
                  <a:pos x="0" y="121"/>
                </a:cxn>
                <a:cxn ang="0">
                  <a:pos x="15" y="93"/>
                </a:cxn>
                <a:cxn ang="0">
                  <a:pos x="12" y="73"/>
                </a:cxn>
                <a:cxn ang="0">
                  <a:pos x="27" y="78"/>
                </a:cxn>
                <a:cxn ang="0">
                  <a:pos x="30" y="57"/>
                </a:cxn>
                <a:cxn ang="0">
                  <a:pos x="38" y="39"/>
                </a:cxn>
                <a:cxn ang="0">
                  <a:pos x="20" y="24"/>
                </a:cxn>
                <a:cxn ang="0">
                  <a:pos x="30" y="0"/>
                </a:cxn>
                <a:cxn ang="0">
                  <a:pos x="54" y="0"/>
                </a:cxn>
                <a:cxn ang="0">
                  <a:pos x="83" y="15"/>
                </a:cxn>
                <a:cxn ang="0">
                  <a:pos x="99" y="39"/>
                </a:cxn>
                <a:cxn ang="0">
                  <a:pos x="77" y="40"/>
                </a:cxn>
                <a:cxn ang="0">
                  <a:pos x="63" y="48"/>
                </a:cxn>
                <a:cxn ang="0">
                  <a:pos x="89" y="63"/>
                </a:cxn>
                <a:cxn ang="0">
                  <a:pos x="113" y="63"/>
                </a:cxn>
                <a:cxn ang="0">
                  <a:pos x="113" y="81"/>
                </a:cxn>
                <a:cxn ang="0">
                  <a:pos x="59" y="102"/>
                </a:cxn>
                <a:cxn ang="0">
                  <a:pos x="23" y="112"/>
                </a:cxn>
                <a:cxn ang="0">
                  <a:pos x="15" y="136"/>
                </a:cxn>
              </a:cxnLst>
              <a:rect l="0" t="0" r="r" b="b"/>
              <a:pathLst>
                <a:path w="113" h="136">
                  <a:moveTo>
                    <a:pt x="15" y="136"/>
                  </a:moveTo>
                  <a:lnTo>
                    <a:pt x="0" y="121"/>
                  </a:lnTo>
                  <a:lnTo>
                    <a:pt x="15" y="93"/>
                  </a:lnTo>
                  <a:lnTo>
                    <a:pt x="12" y="73"/>
                  </a:lnTo>
                  <a:lnTo>
                    <a:pt x="27" y="78"/>
                  </a:lnTo>
                  <a:lnTo>
                    <a:pt x="30" y="57"/>
                  </a:lnTo>
                  <a:lnTo>
                    <a:pt x="38" y="39"/>
                  </a:lnTo>
                  <a:lnTo>
                    <a:pt x="20" y="24"/>
                  </a:lnTo>
                  <a:lnTo>
                    <a:pt x="30" y="0"/>
                  </a:lnTo>
                  <a:lnTo>
                    <a:pt x="54" y="0"/>
                  </a:lnTo>
                  <a:lnTo>
                    <a:pt x="83" y="15"/>
                  </a:lnTo>
                  <a:lnTo>
                    <a:pt x="99" y="39"/>
                  </a:lnTo>
                  <a:lnTo>
                    <a:pt x="77" y="40"/>
                  </a:lnTo>
                  <a:lnTo>
                    <a:pt x="63" y="48"/>
                  </a:lnTo>
                  <a:lnTo>
                    <a:pt x="89" y="63"/>
                  </a:lnTo>
                  <a:lnTo>
                    <a:pt x="113" y="63"/>
                  </a:lnTo>
                  <a:lnTo>
                    <a:pt x="113" y="81"/>
                  </a:lnTo>
                  <a:lnTo>
                    <a:pt x="59" y="102"/>
                  </a:lnTo>
                  <a:lnTo>
                    <a:pt x="23" y="112"/>
                  </a:lnTo>
                  <a:lnTo>
                    <a:pt x="15" y="136"/>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3" name="Freeform 9">
              <a:extLst>
                <a:ext uri="{FF2B5EF4-FFF2-40B4-BE49-F238E27FC236}">
                  <a16:creationId xmlns:a16="http://schemas.microsoft.com/office/drawing/2014/main" id="{411DCF17-A253-49C6-980B-C85F76939539}"/>
                </a:ext>
              </a:extLst>
            </p:cNvPr>
            <p:cNvSpPr>
              <a:spLocks/>
            </p:cNvSpPr>
            <p:nvPr/>
          </p:nvSpPr>
          <p:spPr bwMode="auto">
            <a:xfrm>
              <a:off x="9159240" y="1326103"/>
              <a:ext cx="614899" cy="765814"/>
            </a:xfrm>
            <a:custGeom>
              <a:avLst/>
              <a:gdLst/>
              <a:ahLst/>
              <a:cxnLst>
                <a:cxn ang="0">
                  <a:pos x="27" y="30"/>
                </a:cxn>
                <a:cxn ang="0">
                  <a:pos x="77" y="113"/>
                </a:cxn>
                <a:cxn ang="0">
                  <a:pos x="98" y="170"/>
                </a:cxn>
                <a:cxn ang="0">
                  <a:pos x="86" y="206"/>
                </a:cxn>
                <a:cxn ang="0">
                  <a:pos x="101" y="225"/>
                </a:cxn>
                <a:cxn ang="0">
                  <a:pos x="131" y="252"/>
                </a:cxn>
                <a:cxn ang="0">
                  <a:pos x="170" y="204"/>
                </a:cxn>
                <a:cxn ang="0">
                  <a:pos x="167" y="239"/>
                </a:cxn>
                <a:cxn ang="0">
                  <a:pos x="186" y="338"/>
                </a:cxn>
                <a:cxn ang="0">
                  <a:pos x="264" y="446"/>
                </a:cxn>
                <a:cxn ang="0">
                  <a:pos x="291" y="455"/>
                </a:cxn>
                <a:cxn ang="0">
                  <a:pos x="305" y="440"/>
                </a:cxn>
                <a:cxn ang="0">
                  <a:pos x="327" y="419"/>
                </a:cxn>
                <a:cxn ang="0">
                  <a:pos x="338" y="450"/>
                </a:cxn>
                <a:cxn ang="0">
                  <a:pos x="375" y="393"/>
                </a:cxn>
                <a:cxn ang="0">
                  <a:pos x="342" y="339"/>
                </a:cxn>
                <a:cxn ang="0">
                  <a:pos x="324" y="321"/>
                </a:cxn>
                <a:cxn ang="0">
                  <a:pos x="368" y="351"/>
                </a:cxn>
                <a:cxn ang="0">
                  <a:pos x="366" y="321"/>
                </a:cxn>
                <a:cxn ang="0">
                  <a:pos x="350" y="239"/>
                </a:cxn>
                <a:cxn ang="0">
                  <a:pos x="323" y="213"/>
                </a:cxn>
                <a:cxn ang="0">
                  <a:pos x="318" y="183"/>
                </a:cxn>
                <a:cxn ang="0">
                  <a:pos x="296" y="204"/>
                </a:cxn>
                <a:cxn ang="0">
                  <a:pos x="282" y="200"/>
                </a:cxn>
                <a:cxn ang="0">
                  <a:pos x="266" y="185"/>
                </a:cxn>
                <a:cxn ang="0">
                  <a:pos x="255" y="162"/>
                </a:cxn>
                <a:cxn ang="0">
                  <a:pos x="212" y="167"/>
                </a:cxn>
                <a:cxn ang="0">
                  <a:pos x="195" y="131"/>
                </a:cxn>
                <a:cxn ang="0">
                  <a:pos x="158" y="137"/>
                </a:cxn>
                <a:cxn ang="0">
                  <a:pos x="162" y="98"/>
                </a:cxn>
                <a:cxn ang="0">
                  <a:pos x="132" y="117"/>
                </a:cxn>
                <a:cxn ang="0">
                  <a:pos x="114" y="135"/>
                </a:cxn>
                <a:cxn ang="0">
                  <a:pos x="90" y="93"/>
                </a:cxn>
                <a:cxn ang="0">
                  <a:pos x="83" y="63"/>
                </a:cxn>
                <a:cxn ang="0">
                  <a:pos x="60" y="33"/>
                </a:cxn>
                <a:cxn ang="0">
                  <a:pos x="78" y="24"/>
                </a:cxn>
                <a:cxn ang="0">
                  <a:pos x="69" y="6"/>
                </a:cxn>
                <a:cxn ang="0">
                  <a:pos x="38" y="9"/>
                </a:cxn>
                <a:cxn ang="0">
                  <a:pos x="0" y="11"/>
                </a:cxn>
              </a:cxnLst>
              <a:rect l="0" t="0" r="r" b="b"/>
              <a:pathLst>
                <a:path w="383" h="477">
                  <a:moveTo>
                    <a:pt x="6" y="23"/>
                  </a:moveTo>
                  <a:lnTo>
                    <a:pt x="27" y="30"/>
                  </a:lnTo>
                  <a:lnTo>
                    <a:pt x="54" y="78"/>
                  </a:lnTo>
                  <a:lnTo>
                    <a:pt x="77" y="113"/>
                  </a:lnTo>
                  <a:lnTo>
                    <a:pt x="95" y="138"/>
                  </a:lnTo>
                  <a:lnTo>
                    <a:pt x="98" y="170"/>
                  </a:lnTo>
                  <a:lnTo>
                    <a:pt x="83" y="174"/>
                  </a:lnTo>
                  <a:lnTo>
                    <a:pt x="86" y="206"/>
                  </a:lnTo>
                  <a:lnTo>
                    <a:pt x="104" y="203"/>
                  </a:lnTo>
                  <a:lnTo>
                    <a:pt x="101" y="225"/>
                  </a:lnTo>
                  <a:lnTo>
                    <a:pt x="117" y="227"/>
                  </a:lnTo>
                  <a:lnTo>
                    <a:pt x="131" y="252"/>
                  </a:lnTo>
                  <a:lnTo>
                    <a:pt x="162" y="221"/>
                  </a:lnTo>
                  <a:lnTo>
                    <a:pt x="170" y="204"/>
                  </a:lnTo>
                  <a:lnTo>
                    <a:pt x="194" y="221"/>
                  </a:lnTo>
                  <a:lnTo>
                    <a:pt x="167" y="239"/>
                  </a:lnTo>
                  <a:lnTo>
                    <a:pt x="143" y="269"/>
                  </a:lnTo>
                  <a:lnTo>
                    <a:pt x="186" y="338"/>
                  </a:lnTo>
                  <a:lnTo>
                    <a:pt x="249" y="416"/>
                  </a:lnTo>
                  <a:lnTo>
                    <a:pt x="264" y="446"/>
                  </a:lnTo>
                  <a:lnTo>
                    <a:pt x="273" y="477"/>
                  </a:lnTo>
                  <a:lnTo>
                    <a:pt x="291" y="455"/>
                  </a:lnTo>
                  <a:lnTo>
                    <a:pt x="260" y="410"/>
                  </a:lnTo>
                  <a:lnTo>
                    <a:pt x="305" y="440"/>
                  </a:lnTo>
                  <a:lnTo>
                    <a:pt x="303" y="417"/>
                  </a:lnTo>
                  <a:lnTo>
                    <a:pt x="327" y="419"/>
                  </a:lnTo>
                  <a:lnTo>
                    <a:pt x="321" y="440"/>
                  </a:lnTo>
                  <a:lnTo>
                    <a:pt x="338" y="450"/>
                  </a:lnTo>
                  <a:lnTo>
                    <a:pt x="383" y="414"/>
                  </a:lnTo>
                  <a:lnTo>
                    <a:pt x="375" y="393"/>
                  </a:lnTo>
                  <a:lnTo>
                    <a:pt x="357" y="381"/>
                  </a:lnTo>
                  <a:lnTo>
                    <a:pt x="342" y="339"/>
                  </a:lnTo>
                  <a:lnTo>
                    <a:pt x="324" y="338"/>
                  </a:lnTo>
                  <a:lnTo>
                    <a:pt x="324" y="321"/>
                  </a:lnTo>
                  <a:lnTo>
                    <a:pt x="357" y="335"/>
                  </a:lnTo>
                  <a:lnTo>
                    <a:pt x="368" y="351"/>
                  </a:lnTo>
                  <a:lnTo>
                    <a:pt x="378" y="338"/>
                  </a:lnTo>
                  <a:lnTo>
                    <a:pt x="366" y="321"/>
                  </a:lnTo>
                  <a:lnTo>
                    <a:pt x="366" y="290"/>
                  </a:lnTo>
                  <a:lnTo>
                    <a:pt x="350" y="239"/>
                  </a:lnTo>
                  <a:lnTo>
                    <a:pt x="336" y="242"/>
                  </a:lnTo>
                  <a:lnTo>
                    <a:pt x="323" y="213"/>
                  </a:lnTo>
                  <a:lnTo>
                    <a:pt x="330" y="189"/>
                  </a:lnTo>
                  <a:lnTo>
                    <a:pt x="318" y="183"/>
                  </a:lnTo>
                  <a:lnTo>
                    <a:pt x="311" y="198"/>
                  </a:lnTo>
                  <a:lnTo>
                    <a:pt x="296" y="204"/>
                  </a:lnTo>
                  <a:lnTo>
                    <a:pt x="290" y="230"/>
                  </a:lnTo>
                  <a:lnTo>
                    <a:pt x="282" y="200"/>
                  </a:lnTo>
                  <a:lnTo>
                    <a:pt x="267" y="195"/>
                  </a:lnTo>
                  <a:lnTo>
                    <a:pt x="266" y="185"/>
                  </a:lnTo>
                  <a:lnTo>
                    <a:pt x="291" y="173"/>
                  </a:lnTo>
                  <a:lnTo>
                    <a:pt x="255" y="162"/>
                  </a:lnTo>
                  <a:lnTo>
                    <a:pt x="239" y="146"/>
                  </a:lnTo>
                  <a:lnTo>
                    <a:pt x="212" y="167"/>
                  </a:lnTo>
                  <a:lnTo>
                    <a:pt x="210" y="143"/>
                  </a:lnTo>
                  <a:lnTo>
                    <a:pt x="195" y="131"/>
                  </a:lnTo>
                  <a:lnTo>
                    <a:pt x="174" y="143"/>
                  </a:lnTo>
                  <a:lnTo>
                    <a:pt x="158" y="137"/>
                  </a:lnTo>
                  <a:lnTo>
                    <a:pt x="152" y="122"/>
                  </a:lnTo>
                  <a:lnTo>
                    <a:pt x="162" y="98"/>
                  </a:lnTo>
                  <a:lnTo>
                    <a:pt x="140" y="96"/>
                  </a:lnTo>
                  <a:lnTo>
                    <a:pt x="132" y="117"/>
                  </a:lnTo>
                  <a:lnTo>
                    <a:pt x="132" y="137"/>
                  </a:lnTo>
                  <a:lnTo>
                    <a:pt x="114" y="135"/>
                  </a:lnTo>
                  <a:lnTo>
                    <a:pt x="116" y="111"/>
                  </a:lnTo>
                  <a:lnTo>
                    <a:pt x="90" y="93"/>
                  </a:lnTo>
                  <a:lnTo>
                    <a:pt x="102" y="81"/>
                  </a:lnTo>
                  <a:lnTo>
                    <a:pt x="83" y="63"/>
                  </a:lnTo>
                  <a:lnTo>
                    <a:pt x="75" y="44"/>
                  </a:lnTo>
                  <a:lnTo>
                    <a:pt x="60" y="33"/>
                  </a:lnTo>
                  <a:lnTo>
                    <a:pt x="59" y="24"/>
                  </a:lnTo>
                  <a:lnTo>
                    <a:pt x="78" y="24"/>
                  </a:lnTo>
                  <a:lnTo>
                    <a:pt x="77" y="0"/>
                  </a:lnTo>
                  <a:lnTo>
                    <a:pt x="69" y="6"/>
                  </a:lnTo>
                  <a:lnTo>
                    <a:pt x="50" y="2"/>
                  </a:lnTo>
                  <a:lnTo>
                    <a:pt x="38" y="9"/>
                  </a:lnTo>
                  <a:lnTo>
                    <a:pt x="12" y="6"/>
                  </a:lnTo>
                  <a:lnTo>
                    <a:pt x="0" y="11"/>
                  </a:lnTo>
                  <a:lnTo>
                    <a:pt x="6" y="23"/>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4" name="Freeform 11">
              <a:extLst>
                <a:ext uri="{FF2B5EF4-FFF2-40B4-BE49-F238E27FC236}">
                  <a16:creationId xmlns:a16="http://schemas.microsoft.com/office/drawing/2014/main" id="{2B54477F-B26A-44F8-B411-F29F563EC4FF}"/>
                </a:ext>
              </a:extLst>
            </p:cNvPr>
            <p:cNvSpPr>
              <a:spLocks/>
            </p:cNvSpPr>
            <p:nvPr/>
          </p:nvSpPr>
          <p:spPr bwMode="auto">
            <a:xfrm>
              <a:off x="9737216" y="2124025"/>
              <a:ext cx="573156" cy="1078883"/>
            </a:xfrm>
            <a:custGeom>
              <a:avLst/>
              <a:gdLst/>
              <a:ahLst/>
              <a:cxnLst>
                <a:cxn ang="0">
                  <a:pos x="150" y="1055"/>
                </a:cxn>
                <a:cxn ang="0">
                  <a:pos x="240" y="1505"/>
                </a:cxn>
                <a:cxn ang="0">
                  <a:pos x="165" y="1605"/>
                </a:cxn>
                <a:cxn ang="0">
                  <a:pos x="295" y="1746"/>
                </a:cxn>
                <a:cxn ang="0">
                  <a:pos x="310" y="1911"/>
                </a:cxn>
                <a:cxn ang="0">
                  <a:pos x="130" y="1941"/>
                </a:cxn>
                <a:cxn ang="0">
                  <a:pos x="15" y="2301"/>
                </a:cxn>
                <a:cxn ang="0">
                  <a:pos x="205" y="2674"/>
                </a:cxn>
                <a:cxn ang="0">
                  <a:pos x="414" y="2524"/>
                </a:cxn>
                <a:cxn ang="0">
                  <a:pos x="805" y="2389"/>
                </a:cxn>
                <a:cxn ang="0">
                  <a:pos x="991" y="2514"/>
                </a:cxn>
                <a:cxn ang="0">
                  <a:pos x="900" y="2811"/>
                </a:cxn>
                <a:cxn ang="0">
                  <a:pos x="960" y="2976"/>
                </a:cxn>
                <a:cxn ang="0">
                  <a:pos x="910" y="3361"/>
                </a:cxn>
                <a:cxn ang="0">
                  <a:pos x="1360" y="3156"/>
                </a:cxn>
                <a:cxn ang="0">
                  <a:pos x="1555" y="2881"/>
                </a:cxn>
                <a:cxn ang="0">
                  <a:pos x="1750" y="2541"/>
                </a:cxn>
                <a:cxn ang="0">
                  <a:pos x="1590" y="2106"/>
                </a:cxn>
                <a:cxn ang="0">
                  <a:pos x="1390" y="1836"/>
                </a:cxn>
                <a:cxn ang="0">
                  <a:pos x="1180" y="1355"/>
                </a:cxn>
                <a:cxn ang="0">
                  <a:pos x="1315" y="1085"/>
                </a:cxn>
                <a:cxn ang="0">
                  <a:pos x="1240" y="900"/>
                </a:cxn>
                <a:cxn ang="0">
                  <a:pos x="1260" y="525"/>
                </a:cxn>
                <a:cxn ang="0">
                  <a:pos x="1075" y="485"/>
                </a:cxn>
                <a:cxn ang="0">
                  <a:pos x="1215" y="320"/>
                </a:cxn>
                <a:cxn ang="0">
                  <a:pos x="745" y="0"/>
                </a:cxn>
                <a:cxn ang="0">
                  <a:pos x="805" y="470"/>
                </a:cxn>
                <a:cxn ang="0">
                  <a:pos x="870" y="780"/>
                </a:cxn>
                <a:cxn ang="0">
                  <a:pos x="745" y="870"/>
                </a:cxn>
                <a:cxn ang="0">
                  <a:pos x="453" y="799"/>
                </a:cxn>
                <a:cxn ang="0">
                  <a:pos x="210" y="829"/>
                </a:cxn>
                <a:cxn ang="0">
                  <a:pos x="75" y="695"/>
                </a:cxn>
              </a:cxnLst>
              <a:rect l="0" t="0" r="r" b="b"/>
              <a:pathLst>
                <a:path w="1785" h="3361">
                  <a:moveTo>
                    <a:pt x="0" y="725"/>
                  </a:moveTo>
                  <a:lnTo>
                    <a:pt x="150" y="1055"/>
                  </a:lnTo>
                  <a:lnTo>
                    <a:pt x="190" y="1250"/>
                  </a:lnTo>
                  <a:lnTo>
                    <a:pt x="240" y="1505"/>
                  </a:lnTo>
                  <a:lnTo>
                    <a:pt x="355" y="1530"/>
                  </a:lnTo>
                  <a:lnTo>
                    <a:pt x="165" y="1605"/>
                  </a:lnTo>
                  <a:lnTo>
                    <a:pt x="175" y="1761"/>
                  </a:lnTo>
                  <a:lnTo>
                    <a:pt x="295" y="1746"/>
                  </a:lnTo>
                  <a:lnTo>
                    <a:pt x="160" y="1861"/>
                  </a:lnTo>
                  <a:lnTo>
                    <a:pt x="310" y="1911"/>
                  </a:lnTo>
                  <a:lnTo>
                    <a:pt x="280" y="1951"/>
                  </a:lnTo>
                  <a:lnTo>
                    <a:pt x="130" y="1941"/>
                  </a:lnTo>
                  <a:lnTo>
                    <a:pt x="105" y="2151"/>
                  </a:lnTo>
                  <a:lnTo>
                    <a:pt x="15" y="2301"/>
                  </a:lnTo>
                  <a:lnTo>
                    <a:pt x="22" y="2626"/>
                  </a:lnTo>
                  <a:lnTo>
                    <a:pt x="205" y="2674"/>
                  </a:lnTo>
                  <a:lnTo>
                    <a:pt x="345" y="2659"/>
                  </a:lnTo>
                  <a:lnTo>
                    <a:pt x="414" y="2524"/>
                  </a:lnTo>
                  <a:lnTo>
                    <a:pt x="670" y="2481"/>
                  </a:lnTo>
                  <a:lnTo>
                    <a:pt x="805" y="2389"/>
                  </a:lnTo>
                  <a:lnTo>
                    <a:pt x="939" y="2389"/>
                  </a:lnTo>
                  <a:lnTo>
                    <a:pt x="991" y="2514"/>
                  </a:lnTo>
                  <a:lnTo>
                    <a:pt x="895" y="2601"/>
                  </a:lnTo>
                  <a:lnTo>
                    <a:pt x="900" y="2811"/>
                  </a:lnTo>
                  <a:lnTo>
                    <a:pt x="900" y="2941"/>
                  </a:lnTo>
                  <a:lnTo>
                    <a:pt x="960" y="2976"/>
                  </a:lnTo>
                  <a:lnTo>
                    <a:pt x="925" y="3141"/>
                  </a:lnTo>
                  <a:lnTo>
                    <a:pt x="910" y="3361"/>
                  </a:lnTo>
                  <a:lnTo>
                    <a:pt x="1060" y="3351"/>
                  </a:lnTo>
                  <a:lnTo>
                    <a:pt x="1360" y="3156"/>
                  </a:lnTo>
                  <a:lnTo>
                    <a:pt x="1588" y="2991"/>
                  </a:lnTo>
                  <a:lnTo>
                    <a:pt x="1555" y="2881"/>
                  </a:lnTo>
                  <a:lnTo>
                    <a:pt x="1615" y="2706"/>
                  </a:lnTo>
                  <a:lnTo>
                    <a:pt x="1750" y="2541"/>
                  </a:lnTo>
                  <a:lnTo>
                    <a:pt x="1785" y="2311"/>
                  </a:lnTo>
                  <a:lnTo>
                    <a:pt x="1590" y="2106"/>
                  </a:lnTo>
                  <a:lnTo>
                    <a:pt x="1435" y="2031"/>
                  </a:lnTo>
                  <a:lnTo>
                    <a:pt x="1390" y="1836"/>
                  </a:lnTo>
                  <a:lnTo>
                    <a:pt x="1290" y="1550"/>
                  </a:lnTo>
                  <a:lnTo>
                    <a:pt x="1180" y="1355"/>
                  </a:lnTo>
                  <a:lnTo>
                    <a:pt x="1195" y="1215"/>
                  </a:lnTo>
                  <a:lnTo>
                    <a:pt x="1315" y="1085"/>
                  </a:lnTo>
                  <a:lnTo>
                    <a:pt x="1315" y="965"/>
                  </a:lnTo>
                  <a:lnTo>
                    <a:pt x="1240" y="900"/>
                  </a:lnTo>
                  <a:lnTo>
                    <a:pt x="1230" y="690"/>
                  </a:lnTo>
                  <a:lnTo>
                    <a:pt x="1260" y="525"/>
                  </a:lnTo>
                  <a:lnTo>
                    <a:pt x="1170" y="450"/>
                  </a:lnTo>
                  <a:lnTo>
                    <a:pt x="1075" y="485"/>
                  </a:lnTo>
                  <a:lnTo>
                    <a:pt x="1065" y="465"/>
                  </a:lnTo>
                  <a:lnTo>
                    <a:pt x="1215" y="320"/>
                  </a:lnTo>
                  <a:lnTo>
                    <a:pt x="915" y="65"/>
                  </a:lnTo>
                  <a:lnTo>
                    <a:pt x="745" y="0"/>
                  </a:lnTo>
                  <a:lnTo>
                    <a:pt x="810" y="285"/>
                  </a:lnTo>
                  <a:lnTo>
                    <a:pt x="805" y="470"/>
                  </a:lnTo>
                  <a:lnTo>
                    <a:pt x="885" y="570"/>
                  </a:lnTo>
                  <a:lnTo>
                    <a:pt x="870" y="780"/>
                  </a:lnTo>
                  <a:lnTo>
                    <a:pt x="945" y="885"/>
                  </a:lnTo>
                  <a:lnTo>
                    <a:pt x="745" y="870"/>
                  </a:lnTo>
                  <a:lnTo>
                    <a:pt x="693" y="739"/>
                  </a:lnTo>
                  <a:lnTo>
                    <a:pt x="453" y="799"/>
                  </a:lnTo>
                  <a:lnTo>
                    <a:pt x="195" y="904"/>
                  </a:lnTo>
                  <a:lnTo>
                    <a:pt x="210" y="829"/>
                  </a:lnTo>
                  <a:lnTo>
                    <a:pt x="142" y="798"/>
                  </a:lnTo>
                  <a:lnTo>
                    <a:pt x="75" y="695"/>
                  </a:lnTo>
                  <a:lnTo>
                    <a:pt x="0" y="725"/>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405" tIns="45703" rIns="91405" bIns="4570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5" name="Freeform 12">
              <a:extLst>
                <a:ext uri="{FF2B5EF4-FFF2-40B4-BE49-F238E27FC236}">
                  <a16:creationId xmlns:a16="http://schemas.microsoft.com/office/drawing/2014/main" id="{F6F8C390-04E6-459F-A443-A4E895FCF56E}"/>
                </a:ext>
              </a:extLst>
            </p:cNvPr>
            <p:cNvSpPr>
              <a:spLocks/>
            </p:cNvSpPr>
            <p:nvPr/>
          </p:nvSpPr>
          <p:spPr bwMode="auto">
            <a:xfrm>
              <a:off x="10116107" y="2498102"/>
              <a:ext cx="674302" cy="589211"/>
            </a:xfrm>
            <a:custGeom>
              <a:avLst/>
              <a:gdLst/>
              <a:ahLst/>
              <a:cxnLst>
                <a:cxn ang="0">
                  <a:pos x="2056" y="246"/>
                </a:cxn>
                <a:cxn ang="0">
                  <a:pos x="2101" y="487"/>
                </a:cxn>
                <a:cxn ang="0">
                  <a:pos x="1911" y="850"/>
                </a:cxn>
                <a:cxn ang="0">
                  <a:pos x="1785" y="771"/>
                </a:cxn>
                <a:cxn ang="0">
                  <a:pos x="1371" y="1210"/>
                </a:cxn>
                <a:cxn ang="0">
                  <a:pos x="1180" y="1444"/>
                </a:cxn>
                <a:cxn ang="0">
                  <a:pos x="1042" y="1527"/>
                </a:cxn>
                <a:cxn ang="0">
                  <a:pos x="931" y="1481"/>
                </a:cxn>
                <a:cxn ang="0">
                  <a:pos x="846" y="1521"/>
                </a:cxn>
                <a:cxn ang="0">
                  <a:pos x="796" y="1691"/>
                </a:cxn>
                <a:cxn ang="0">
                  <a:pos x="696" y="1721"/>
                </a:cxn>
                <a:cxn ang="0">
                  <a:pos x="676" y="1611"/>
                </a:cxn>
                <a:cxn ang="0">
                  <a:pos x="561" y="1631"/>
                </a:cxn>
                <a:cxn ang="0">
                  <a:pos x="546" y="1746"/>
                </a:cxn>
                <a:cxn ang="0">
                  <a:pos x="556" y="1836"/>
                </a:cxn>
                <a:cxn ang="0">
                  <a:pos x="411" y="1826"/>
                </a:cxn>
                <a:cxn ang="0">
                  <a:pos x="376" y="1721"/>
                </a:cxn>
                <a:cxn ang="0">
                  <a:pos x="433" y="1545"/>
                </a:cxn>
                <a:cxn ang="0">
                  <a:pos x="568" y="1384"/>
                </a:cxn>
                <a:cxn ang="0">
                  <a:pos x="606" y="1147"/>
                </a:cxn>
                <a:cxn ang="0">
                  <a:pos x="411" y="941"/>
                </a:cxn>
                <a:cxn ang="0">
                  <a:pos x="256" y="866"/>
                </a:cxn>
                <a:cxn ang="0">
                  <a:pos x="213" y="676"/>
                </a:cxn>
                <a:cxn ang="0">
                  <a:pos x="111" y="387"/>
                </a:cxn>
                <a:cxn ang="0">
                  <a:pos x="0" y="193"/>
                </a:cxn>
                <a:cxn ang="0">
                  <a:pos x="15" y="54"/>
                </a:cxn>
                <a:cxn ang="0">
                  <a:pos x="66" y="0"/>
                </a:cxn>
                <a:cxn ang="0">
                  <a:pos x="216" y="216"/>
                </a:cxn>
                <a:cxn ang="0">
                  <a:pos x="381" y="261"/>
                </a:cxn>
                <a:cxn ang="0">
                  <a:pos x="571" y="366"/>
                </a:cxn>
                <a:cxn ang="0">
                  <a:pos x="1141" y="621"/>
                </a:cxn>
                <a:cxn ang="0">
                  <a:pos x="1176" y="696"/>
                </a:cxn>
                <a:cxn ang="0">
                  <a:pos x="1291" y="666"/>
                </a:cxn>
                <a:cxn ang="0">
                  <a:pos x="1476" y="671"/>
                </a:cxn>
                <a:cxn ang="0">
                  <a:pos x="1681" y="386"/>
                </a:cxn>
                <a:cxn ang="0">
                  <a:pos x="1896" y="306"/>
                </a:cxn>
                <a:cxn ang="0">
                  <a:pos x="1996" y="206"/>
                </a:cxn>
                <a:cxn ang="0">
                  <a:pos x="2056" y="246"/>
                </a:cxn>
              </a:cxnLst>
              <a:rect l="0" t="0" r="r" b="b"/>
              <a:pathLst>
                <a:path w="2101" h="1836">
                  <a:moveTo>
                    <a:pt x="2056" y="246"/>
                  </a:moveTo>
                  <a:lnTo>
                    <a:pt x="2101" y="487"/>
                  </a:lnTo>
                  <a:lnTo>
                    <a:pt x="1911" y="850"/>
                  </a:lnTo>
                  <a:lnTo>
                    <a:pt x="1785" y="771"/>
                  </a:lnTo>
                  <a:lnTo>
                    <a:pt x="1371" y="1210"/>
                  </a:lnTo>
                  <a:lnTo>
                    <a:pt x="1180" y="1444"/>
                  </a:lnTo>
                  <a:lnTo>
                    <a:pt x="1042" y="1527"/>
                  </a:lnTo>
                  <a:lnTo>
                    <a:pt x="931" y="1481"/>
                  </a:lnTo>
                  <a:lnTo>
                    <a:pt x="846" y="1521"/>
                  </a:lnTo>
                  <a:lnTo>
                    <a:pt x="796" y="1691"/>
                  </a:lnTo>
                  <a:lnTo>
                    <a:pt x="696" y="1721"/>
                  </a:lnTo>
                  <a:lnTo>
                    <a:pt x="676" y="1611"/>
                  </a:lnTo>
                  <a:lnTo>
                    <a:pt x="561" y="1631"/>
                  </a:lnTo>
                  <a:lnTo>
                    <a:pt x="546" y="1746"/>
                  </a:lnTo>
                  <a:lnTo>
                    <a:pt x="556" y="1836"/>
                  </a:lnTo>
                  <a:lnTo>
                    <a:pt x="411" y="1826"/>
                  </a:lnTo>
                  <a:lnTo>
                    <a:pt x="376" y="1721"/>
                  </a:lnTo>
                  <a:lnTo>
                    <a:pt x="433" y="1545"/>
                  </a:lnTo>
                  <a:lnTo>
                    <a:pt x="568" y="1384"/>
                  </a:lnTo>
                  <a:lnTo>
                    <a:pt x="606" y="1147"/>
                  </a:lnTo>
                  <a:lnTo>
                    <a:pt x="411" y="941"/>
                  </a:lnTo>
                  <a:lnTo>
                    <a:pt x="256" y="866"/>
                  </a:lnTo>
                  <a:lnTo>
                    <a:pt x="213" y="676"/>
                  </a:lnTo>
                  <a:lnTo>
                    <a:pt x="111" y="387"/>
                  </a:lnTo>
                  <a:lnTo>
                    <a:pt x="0" y="193"/>
                  </a:lnTo>
                  <a:lnTo>
                    <a:pt x="15" y="54"/>
                  </a:lnTo>
                  <a:lnTo>
                    <a:pt x="66" y="0"/>
                  </a:lnTo>
                  <a:lnTo>
                    <a:pt x="216" y="216"/>
                  </a:lnTo>
                  <a:lnTo>
                    <a:pt x="381" y="261"/>
                  </a:lnTo>
                  <a:lnTo>
                    <a:pt x="571" y="366"/>
                  </a:lnTo>
                  <a:lnTo>
                    <a:pt x="1141" y="621"/>
                  </a:lnTo>
                  <a:lnTo>
                    <a:pt x="1176" y="696"/>
                  </a:lnTo>
                  <a:lnTo>
                    <a:pt x="1291" y="666"/>
                  </a:lnTo>
                  <a:lnTo>
                    <a:pt x="1476" y="671"/>
                  </a:lnTo>
                  <a:lnTo>
                    <a:pt x="1681" y="386"/>
                  </a:lnTo>
                  <a:lnTo>
                    <a:pt x="1896" y="306"/>
                  </a:lnTo>
                  <a:lnTo>
                    <a:pt x="1996" y="206"/>
                  </a:lnTo>
                  <a:lnTo>
                    <a:pt x="2056" y="246"/>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6" name="Freeform 13">
              <a:extLst>
                <a:ext uri="{FF2B5EF4-FFF2-40B4-BE49-F238E27FC236}">
                  <a16:creationId xmlns:a16="http://schemas.microsoft.com/office/drawing/2014/main" id="{4E2E093A-8B52-4BE5-8491-8B711E36AD35}"/>
                </a:ext>
              </a:extLst>
            </p:cNvPr>
            <p:cNvSpPr>
              <a:spLocks/>
            </p:cNvSpPr>
            <p:nvPr/>
          </p:nvSpPr>
          <p:spPr bwMode="auto">
            <a:xfrm>
              <a:off x="9766112" y="2891446"/>
              <a:ext cx="499304" cy="870171"/>
            </a:xfrm>
            <a:custGeom>
              <a:avLst/>
              <a:gdLst/>
              <a:ahLst/>
              <a:cxnLst>
                <a:cxn ang="0">
                  <a:pos x="339" y="2596"/>
                </a:cxn>
                <a:cxn ang="0">
                  <a:pos x="429" y="2641"/>
                </a:cxn>
                <a:cxn ang="0">
                  <a:pos x="669" y="2641"/>
                </a:cxn>
                <a:cxn ang="0">
                  <a:pos x="884" y="2642"/>
                </a:cxn>
                <a:cxn ang="0">
                  <a:pos x="998" y="2711"/>
                </a:cxn>
                <a:cxn ang="0">
                  <a:pos x="1136" y="2621"/>
                </a:cxn>
                <a:cxn ang="0">
                  <a:pos x="1391" y="2656"/>
                </a:cxn>
                <a:cxn ang="0">
                  <a:pos x="1514" y="2491"/>
                </a:cxn>
                <a:cxn ang="0">
                  <a:pos x="1554" y="2371"/>
                </a:cxn>
                <a:cxn ang="0">
                  <a:pos x="1469" y="2221"/>
                </a:cxn>
                <a:cxn ang="0">
                  <a:pos x="1509" y="1991"/>
                </a:cxn>
                <a:cxn ang="0">
                  <a:pos x="1304" y="1771"/>
                </a:cxn>
                <a:cxn ang="0">
                  <a:pos x="1344" y="1481"/>
                </a:cxn>
                <a:cxn ang="0">
                  <a:pos x="1329" y="1202"/>
                </a:cxn>
                <a:cxn ang="0">
                  <a:pos x="1269" y="765"/>
                </a:cxn>
                <a:cxn ang="0">
                  <a:pos x="971" y="961"/>
                </a:cxn>
                <a:cxn ang="0">
                  <a:pos x="819" y="970"/>
                </a:cxn>
                <a:cxn ang="0">
                  <a:pos x="833" y="758"/>
                </a:cxn>
                <a:cxn ang="0">
                  <a:pos x="870" y="587"/>
                </a:cxn>
                <a:cxn ang="0">
                  <a:pos x="809" y="551"/>
                </a:cxn>
                <a:cxn ang="0">
                  <a:pos x="807" y="389"/>
                </a:cxn>
                <a:cxn ang="0">
                  <a:pos x="804" y="214"/>
                </a:cxn>
                <a:cxn ang="0">
                  <a:pos x="899" y="124"/>
                </a:cxn>
                <a:cxn ang="0">
                  <a:pos x="849" y="0"/>
                </a:cxn>
                <a:cxn ang="0">
                  <a:pos x="714" y="0"/>
                </a:cxn>
                <a:cxn ang="0">
                  <a:pos x="579" y="90"/>
                </a:cxn>
                <a:cxn ang="0">
                  <a:pos x="324" y="135"/>
                </a:cxn>
                <a:cxn ang="0">
                  <a:pos x="254" y="270"/>
                </a:cxn>
                <a:cxn ang="0">
                  <a:pos x="114" y="285"/>
                </a:cxn>
                <a:cxn ang="0">
                  <a:pos x="135" y="505"/>
                </a:cxn>
                <a:cxn ang="0">
                  <a:pos x="0" y="748"/>
                </a:cxn>
                <a:cxn ang="0">
                  <a:pos x="39" y="871"/>
                </a:cxn>
                <a:cxn ang="0">
                  <a:pos x="149" y="970"/>
                </a:cxn>
                <a:cxn ang="0">
                  <a:pos x="191" y="1133"/>
                </a:cxn>
                <a:cxn ang="0">
                  <a:pos x="233" y="1333"/>
                </a:cxn>
                <a:cxn ang="0">
                  <a:pos x="165" y="1466"/>
                </a:cxn>
                <a:cxn ang="0">
                  <a:pos x="59" y="1576"/>
                </a:cxn>
                <a:cxn ang="0">
                  <a:pos x="224" y="1646"/>
                </a:cxn>
                <a:cxn ang="0">
                  <a:pos x="354" y="1886"/>
                </a:cxn>
                <a:cxn ang="0">
                  <a:pos x="444" y="2141"/>
                </a:cxn>
                <a:cxn ang="0">
                  <a:pos x="339" y="2596"/>
                </a:cxn>
              </a:cxnLst>
              <a:rect l="0" t="0" r="r" b="b"/>
              <a:pathLst>
                <a:path w="1554" h="2711">
                  <a:moveTo>
                    <a:pt x="339" y="2596"/>
                  </a:moveTo>
                  <a:lnTo>
                    <a:pt x="429" y="2641"/>
                  </a:lnTo>
                  <a:lnTo>
                    <a:pt x="669" y="2641"/>
                  </a:lnTo>
                  <a:lnTo>
                    <a:pt x="884" y="2642"/>
                  </a:lnTo>
                  <a:lnTo>
                    <a:pt x="998" y="2711"/>
                  </a:lnTo>
                  <a:lnTo>
                    <a:pt x="1136" y="2621"/>
                  </a:lnTo>
                  <a:lnTo>
                    <a:pt x="1391" y="2656"/>
                  </a:lnTo>
                  <a:lnTo>
                    <a:pt x="1514" y="2491"/>
                  </a:lnTo>
                  <a:lnTo>
                    <a:pt x="1554" y="2371"/>
                  </a:lnTo>
                  <a:lnTo>
                    <a:pt x="1469" y="2221"/>
                  </a:lnTo>
                  <a:lnTo>
                    <a:pt x="1509" y="1991"/>
                  </a:lnTo>
                  <a:lnTo>
                    <a:pt x="1304" y="1771"/>
                  </a:lnTo>
                  <a:lnTo>
                    <a:pt x="1344" y="1481"/>
                  </a:lnTo>
                  <a:lnTo>
                    <a:pt x="1329" y="1202"/>
                  </a:lnTo>
                  <a:lnTo>
                    <a:pt x="1269" y="765"/>
                  </a:lnTo>
                  <a:lnTo>
                    <a:pt x="971" y="961"/>
                  </a:lnTo>
                  <a:lnTo>
                    <a:pt x="819" y="970"/>
                  </a:lnTo>
                  <a:lnTo>
                    <a:pt x="833" y="758"/>
                  </a:lnTo>
                  <a:lnTo>
                    <a:pt x="870" y="587"/>
                  </a:lnTo>
                  <a:lnTo>
                    <a:pt x="809" y="551"/>
                  </a:lnTo>
                  <a:lnTo>
                    <a:pt x="807" y="389"/>
                  </a:lnTo>
                  <a:lnTo>
                    <a:pt x="804" y="214"/>
                  </a:lnTo>
                  <a:lnTo>
                    <a:pt x="899" y="124"/>
                  </a:lnTo>
                  <a:lnTo>
                    <a:pt x="849" y="0"/>
                  </a:lnTo>
                  <a:lnTo>
                    <a:pt x="714" y="0"/>
                  </a:lnTo>
                  <a:lnTo>
                    <a:pt x="579" y="90"/>
                  </a:lnTo>
                  <a:lnTo>
                    <a:pt x="324" y="135"/>
                  </a:lnTo>
                  <a:lnTo>
                    <a:pt x="254" y="270"/>
                  </a:lnTo>
                  <a:lnTo>
                    <a:pt x="114" y="285"/>
                  </a:lnTo>
                  <a:lnTo>
                    <a:pt x="135" y="505"/>
                  </a:lnTo>
                  <a:lnTo>
                    <a:pt x="0" y="748"/>
                  </a:lnTo>
                  <a:lnTo>
                    <a:pt x="39" y="871"/>
                  </a:lnTo>
                  <a:lnTo>
                    <a:pt x="149" y="970"/>
                  </a:lnTo>
                  <a:lnTo>
                    <a:pt x="191" y="1133"/>
                  </a:lnTo>
                  <a:lnTo>
                    <a:pt x="233" y="1333"/>
                  </a:lnTo>
                  <a:lnTo>
                    <a:pt x="165" y="1466"/>
                  </a:lnTo>
                  <a:lnTo>
                    <a:pt x="59" y="1576"/>
                  </a:lnTo>
                  <a:lnTo>
                    <a:pt x="224" y="1646"/>
                  </a:lnTo>
                  <a:lnTo>
                    <a:pt x="354" y="1886"/>
                  </a:lnTo>
                  <a:lnTo>
                    <a:pt x="444" y="2141"/>
                  </a:lnTo>
                  <a:lnTo>
                    <a:pt x="339" y="2596"/>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7" name="Freeform 14">
              <a:extLst>
                <a:ext uri="{FF2B5EF4-FFF2-40B4-BE49-F238E27FC236}">
                  <a16:creationId xmlns:a16="http://schemas.microsoft.com/office/drawing/2014/main" id="{D8674736-7E23-4439-9166-17C6287252DB}"/>
                </a:ext>
              </a:extLst>
            </p:cNvPr>
            <p:cNvSpPr>
              <a:spLocks/>
            </p:cNvSpPr>
            <p:nvPr/>
          </p:nvSpPr>
          <p:spPr bwMode="auto">
            <a:xfrm>
              <a:off x="9475519" y="2966903"/>
              <a:ext cx="366050" cy="430269"/>
            </a:xfrm>
            <a:custGeom>
              <a:avLst/>
              <a:gdLst/>
              <a:ahLst/>
              <a:cxnLst>
                <a:cxn ang="0">
                  <a:pos x="0" y="118"/>
                </a:cxn>
                <a:cxn ang="0">
                  <a:pos x="9" y="179"/>
                </a:cxn>
                <a:cxn ang="0">
                  <a:pos x="45" y="189"/>
                </a:cxn>
                <a:cxn ang="0">
                  <a:pos x="94" y="213"/>
                </a:cxn>
                <a:cxn ang="0">
                  <a:pos x="145" y="264"/>
                </a:cxn>
                <a:cxn ang="0">
                  <a:pos x="193" y="268"/>
                </a:cxn>
                <a:cxn ang="0">
                  <a:pos x="214" y="246"/>
                </a:cxn>
                <a:cxn ang="0">
                  <a:pos x="228" y="219"/>
                </a:cxn>
                <a:cxn ang="0">
                  <a:pos x="219" y="178"/>
                </a:cxn>
                <a:cxn ang="0">
                  <a:pos x="211" y="147"/>
                </a:cxn>
                <a:cxn ang="0">
                  <a:pos x="189" y="127"/>
                </a:cxn>
                <a:cxn ang="0">
                  <a:pos x="181" y="103"/>
                </a:cxn>
                <a:cxn ang="0">
                  <a:pos x="208" y="55"/>
                </a:cxn>
                <a:cxn ang="0">
                  <a:pos x="204" y="10"/>
                </a:cxn>
                <a:cxn ang="0">
                  <a:pos x="168" y="0"/>
                </a:cxn>
                <a:cxn ang="0">
                  <a:pos x="141" y="37"/>
                </a:cxn>
                <a:cxn ang="0">
                  <a:pos x="117" y="55"/>
                </a:cxn>
                <a:cxn ang="0">
                  <a:pos x="67" y="64"/>
                </a:cxn>
                <a:cxn ang="0">
                  <a:pos x="33" y="87"/>
                </a:cxn>
                <a:cxn ang="0">
                  <a:pos x="0" y="118"/>
                </a:cxn>
              </a:cxnLst>
              <a:rect l="0" t="0" r="r" b="b"/>
              <a:pathLst>
                <a:path w="228" h="268">
                  <a:moveTo>
                    <a:pt x="0" y="118"/>
                  </a:moveTo>
                  <a:lnTo>
                    <a:pt x="9" y="179"/>
                  </a:lnTo>
                  <a:lnTo>
                    <a:pt x="45" y="189"/>
                  </a:lnTo>
                  <a:lnTo>
                    <a:pt x="94" y="213"/>
                  </a:lnTo>
                  <a:lnTo>
                    <a:pt x="145" y="264"/>
                  </a:lnTo>
                  <a:lnTo>
                    <a:pt x="193" y="268"/>
                  </a:lnTo>
                  <a:lnTo>
                    <a:pt x="214" y="246"/>
                  </a:lnTo>
                  <a:lnTo>
                    <a:pt x="228" y="219"/>
                  </a:lnTo>
                  <a:lnTo>
                    <a:pt x="219" y="178"/>
                  </a:lnTo>
                  <a:lnTo>
                    <a:pt x="211" y="147"/>
                  </a:lnTo>
                  <a:lnTo>
                    <a:pt x="189" y="127"/>
                  </a:lnTo>
                  <a:lnTo>
                    <a:pt x="181" y="103"/>
                  </a:lnTo>
                  <a:lnTo>
                    <a:pt x="208" y="55"/>
                  </a:lnTo>
                  <a:lnTo>
                    <a:pt x="204" y="10"/>
                  </a:lnTo>
                  <a:lnTo>
                    <a:pt x="168" y="0"/>
                  </a:lnTo>
                  <a:lnTo>
                    <a:pt x="141" y="37"/>
                  </a:lnTo>
                  <a:lnTo>
                    <a:pt x="117" y="55"/>
                  </a:lnTo>
                  <a:lnTo>
                    <a:pt x="67" y="64"/>
                  </a:lnTo>
                  <a:lnTo>
                    <a:pt x="33" y="87"/>
                  </a:lnTo>
                  <a:lnTo>
                    <a:pt x="0" y="118"/>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8" name="Freeform 15">
              <a:extLst>
                <a:ext uri="{FF2B5EF4-FFF2-40B4-BE49-F238E27FC236}">
                  <a16:creationId xmlns:a16="http://schemas.microsoft.com/office/drawing/2014/main" id="{019ADEFA-1A2C-43EF-8FD1-E4A27BF6F51A}"/>
                </a:ext>
              </a:extLst>
            </p:cNvPr>
            <p:cNvSpPr>
              <a:spLocks/>
            </p:cNvSpPr>
            <p:nvPr/>
          </p:nvSpPr>
          <p:spPr bwMode="auto">
            <a:xfrm>
              <a:off x="10173904" y="2962086"/>
              <a:ext cx="563524" cy="695174"/>
            </a:xfrm>
            <a:custGeom>
              <a:avLst/>
              <a:gdLst/>
              <a:ahLst/>
              <a:cxnLst>
                <a:cxn ang="0">
                  <a:pos x="286" y="2151"/>
                </a:cxn>
                <a:cxn ang="0">
                  <a:pos x="426" y="2166"/>
                </a:cxn>
                <a:cxn ang="0">
                  <a:pos x="556" y="1866"/>
                </a:cxn>
                <a:cxn ang="0">
                  <a:pos x="721" y="1726"/>
                </a:cxn>
                <a:cxn ang="0">
                  <a:pos x="706" y="1551"/>
                </a:cxn>
                <a:cxn ang="0">
                  <a:pos x="876" y="1146"/>
                </a:cxn>
                <a:cxn ang="0">
                  <a:pos x="816" y="1080"/>
                </a:cxn>
                <a:cxn ang="0">
                  <a:pos x="736" y="920"/>
                </a:cxn>
                <a:cxn ang="0">
                  <a:pos x="771" y="800"/>
                </a:cxn>
                <a:cxn ang="0">
                  <a:pos x="876" y="660"/>
                </a:cxn>
                <a:cxn ang="0">
                  <a:pos x="1041" y="545"/>
                </a:cxn>
                <a:cxn ang="0">
                  <a:pos x="1261" y="530"/>
                </a:cxn>
                <a:cxn ang="0">
                  <a:pos x="1476" y="530"/>
                </a:cxn>
                <a:cxn ang="0">
                  <a:pos x="1606" y="540"/>
                </a:cxn>
                <a:cxn ang="0">
                  <a:pos x="1506" y="650"/>
                </a:cxn>
                <a:cxn ang="0">
                  <a:pos x="1636" y="675"/>
                </a:cxn>
                <a:cxn ang="0">
                  <a:pos x="1756" y="605"/>
                </a:cxn>
                <a:cxn ang="0">
                  <a:pos x="1701" y="500"/>
                </a:cxn>
                <a:cxn ang="0">
                  <a:pos x="1666" y="375"/>
                </a:cxn>
                <a:cxn ang="0">
                  <a:pos x="1456" y="320"/>
                </a:cxn>
                <a:cxn ang="0">
                  <a:pos x="1336" y="185"/>
                </a:cxn>
                <a:cxn ang="0">
                  <a:pos x="1261" y="65"/>
                </a:cxn>
                <a:cxn ang="0">
                  <a:pos x="1171" y="30"/>
                </a:cxn>
                <a:cxn ang="0">
                  <a:pos x="996" y="0"/>
                </a:cxn>
                <a:cxn ang="0">
                  <a:pos x="861" y="80"/>
                </a:cxn>
                <a:cxn ang="0">
                  <a:pos x="751" y="35"/>
                </a:cxn>
                <a:cxn ang="0">
                  <a:pos x="666" y="73"/>
                </a:cxn>
                <a:cxn ang="0">
                  <a:pos x="615" y="244"/>
                </a:cxn>
                <a:cxn ang="0">
                  <a:pos x="516" y="274"/>
                </a:cxn>
                <a:cxn ang="0">
                  <a:pos x="496" y="168"/>
                </a:cxn>
                <a:cxn ang="0">
                  <a:pos x="379" y="184"/>
                </a:cxn>
                <a:cxn ang="0">
                  <a:pos x="366" y="310"/>
                </a:cxn>
                <a:cxn ang="0">
                  <a:pos x="375" y="391"/>
                </a:cxn>
                <a:cxn ang="0">
                  <a:pos x="231" y="382"/>
                </a:cxn>
                <a:cxn ang="0">
                  <a:pos x="0" y="547"/>
                </a:cxn>
                <a:cxn ang="0">
                  <a:pos x="61" y="975"/>
                </a:cxn>
                <a:cxn ang="0">
                  <a:pos x="76" y="1266"/>
                </a:cxn>
                <a:cxn ang="0">
                  <a:pos x="36" y="1552"/>
                </a:cxn>
                <a:cxn ang="0">
                  <a:pos x="240" y="1770"/>
                </a:cxn>
                <a:cxn ang="0">
                  <a:pos x="201" y="2004"/>
                </a:cxn>
                <a:cxn ang="0">
                  <a:pos x="286" y="2151"/>
                </a:cxn>
              </a:cxnLst>
              <a:rect l="0" t="0" r="r" b="b"/>
              <a:pathLst>
                <a:path w="1756" h="2166">
                  <a:moveTo>
                    <a:pt x="286" y="2151"/>
                  </a:moveTo>
                  <a:lnTo>
                    <a:pt x="426" y="2166"/>
                  </a:lnTo>
                  <a:lnTo>
                    <a:pt x="556" y="1866"/>
                  </a:lnTo>
                  <a:lnTo>
                    <a:pt x="721" y="1726"/>
                  </a:lnTo>
                  <a:lnTo>
                    <a:pt x="706" y="1551"/>
                  </a:lnTo>
                  <a:lnTo>
                    <a:pt x="876" y="1146"/>
                  </a:lnTo>
                  <a:lnTo>
                    <a:pt x="816" y="1080"/>
                  </a:lnTo>
                  <a:lnTo>
                    <a:pt x="736" y="920"/>
                  </a:lnTo>
                  <a:lnTo>
                    <a:pt x="771" y="800"/>
                  </a:lnTo>
                  <a:lnTo>
                    <a:pt x="876" y="660"/>
                  </a:lnTo>
                  <a:lnTo>
                    <a:pt x="1041" y="545"/>
                  </a:lnTo>
                  <a:lnTo>
                    <a:pt x="1261" y="530"/>
                  </a:lnTo>
                  <a:lnTo>
                    <a:pt x="1476" y="530"/>
                  </a:lnTo>
                  <a:lnTo>
                    <a:pt x="1606" y="540"/>
                  </a:lnTo>
                  <a:lnTo>
                    <a:pt x="1506" y="650"/>
                  </a:lnTo>
                  <a:lnTo>
                    <a:pt x="1636" y="675"/>
                  </a:lnTo>
                  <a:lnTo>
                    <a:pt x="1756" y="605"/>
                  </a:lnTo>
                  <a:lnTo>
                    <a:pt x="1701" y="500"/>
                  </a:lnTo>
                  <a:lnTo>
                    <a:pt x="1666" y="375"/>
                  </a:lnTo>
                  <a:lnTo>
                    <a:pt x="1456" y="320"/>
                  </a:lnTo>
                  <a:lnTo>
                    <a:pt x="1336" y="185"/>
                  </a:lnTo>
                  <a:lnTo>
                    <a:pt x="1261" y="65"/>
                  </a:lnTo>
                  <a:lnTo>
                    <a:pt x="1171" y="30"/>
                  </a:lnTo>
                  <a:lnTo>
                    <a:pt x="996" y="0"/>
                  </a:lnTo>
                  <a:lnTo>
                    <a:pt x="861" y="80"/>
                  </a:lnTo>
                  <a:lnTo>
                    <a:pt x="751" y="35"/>
                  </a:lnTo>
                  <a:lnTo>
                    <a:pt x="666" y="73"/>
                  </a:lnTo>
                  <a:lnTo>
                    <a:pt x="615" y="244"/>
                  </a:lnTo>
                  <a:lnTo>
                    <a:pt x="516" y="274"/>
                  </a:lnTo>
                  <a:lnTo>
                    <a:pt x="496" y="168"/>
                  </a:lnTo>
                  <a:lnTo>
                    <a:pt x="379" y="184"/>
                  </a:lnTo>
                  <a:lnTo>
                    <a:pt x="366" y="310"/>
                  </a:lnTo>
                  <a:lnTo>
                    <a:pt x="375" y="391"/>
                  </a:lnTo>
                  <a:lnTo>
                    <a:pt x="231" y="382"/>
                  </a:lnTo>
                  <a:lnTo>
                    <a:pt x="0" y="547"/>
                  </a:lnTo>
                  <a:lnTo>
                    <a:pt x="61" y="975"/>
                  </a:lnTo>
                  <a:lnTo>
                    <a:pt x="76" y="1266"/>
                  </a:lnTo>
                  <a:lnTo>
                    <a:pt x="36" y="1552"/>
                  </a:lnTo>
                  <a:lnTo>
                    <a:pt x="240" y="1770"/>
                  </a:lnTo>
                  <a:lnTo>
                    <a:pt x="201" y="2004"/>
                  </a:lnTo>
                  <a:lnTo>
                    <a:pt x="286" y="2151"/>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9" name="Freeform 16">
              <a:extLst>
                <a:ext uri="{FF2B5EF4-FFF2-40B4-BE49-F238E27FC236}">
                  <a16:creationId xmlns:a16="http://schemas.microsoft.com/office/drawing/2014/main" id="{F9515920-4506-45FA-A65B-A5920DFBD5FF}"/>
                </a:ext>
              </a:extLst>
            </p:cNvPr>
            <p:cNvSpPr>
              <a:spLocks/>
            </p:cNvSpPr>
            <p:nvPr/>
          </p:nvSpPr>
          <p:spPr bwMode="auto">
            <a:xfrm>
              <a:off x="10495000" y="2568743"/>
              <a:ext cx="422242" cy="513755"/>
            </a:xfrm>
            <a:custGeom>
              <a:avLst/>
              <a:gdLst/>
              <a:ahLst/>
              <a:cxnLst>
                <a:cxn ang="0">
                  <a:pos x="665" y="1598"/>
                </a:cxn>
                <a:cxn ang="0">
                  <a:pos x="456" y="1545"/>
                </a:cxn>
                <a:cxn ang="0">
                  <a:pos x="336" y="1409"/>
                </a:cxn>
                <a:cxn ang="0">
                  <a:pos x="261" y="1291"/>
                </a:cxn>
                <a:cxn ang="0">
                  <a:pos x="168" y="1255"/>
                </a:cxn>
                <a:cxn ang="0">
                  <a:pos x="0" y="1225"/>
                </a:cxn>
                <a:cxn ang="0">
                  <a:pos x="191" y="990"/>
                </a:cxn>
                <a:cxn ang="0">
                  <a:pos x="606" y="550"/>
                </a:cxn>
                <a:cxn ang="0">
                  <a:pos x="731" y="630"/>
                </a:cxn>
                <a:cxn ang="0">
                  <a:pos x="921" y="265"/>
                </a:cxn>
                <a:cxn ang="0">
                  <a:pos x="875" y="25"/>
                </a:cxn>
                <a:cxn ang="0">
                  <a:pos x="971" y="0"/>
                </a:cxn>
                <a:cxn ang="0">
                  <a:pos x="1091" y="0"/>
                </a:cxn>
                <a:cxn ang="0">
                  <a:pos x="1176" y="90"/>
                </a:cxn>
                <a:cxn ang="0">
                  <a:pos x="1271" y="130"/>
                </a:cxn>
                <a:cxn ang="0">
                  <a:pos x="1316" y="250"/>
                </a:cxn>
                <a:cxn ang="0">
                  <a:pos x="1221" y="285"/>
                </a:cxn>
                <a:cxn ang="0">
                  <a:pos x="1136" y="510"/>
                </a:cxn>
                <a:cxn ang="0">
                  <a:pos x="1086" y="820"/>
                </a:cxn>
                <a:cxn ang="0">
                  <a:pos x="1061" y="1135"/>
                </a:cxn>
                <a:cxn ang="0">
                  <a:pos x="951" y="1245"/>
                </a:cxn>
                <a:cxn ang="0">
                  <a:pos x="731" y="1335"/>
                </a:cxn>
                <a:cxn ang="0">
                  <a:pos x="701" y="1410"/>
                </a:cxn>
                <a:cxn ang="0">
                  <a:pos x="665" y="1598"/>
                </a:cxn>
              </a:cxnLst>
              <a:rect l="0" t="0" r="r" b="b"/>
              <a:pathLst>
                <a:path w="1316" h="1598">
                  <a:moveTo>
                    <a:pt x="665" y="1598"/>
                  </a:moveTo>
                  <a:lnTo>
                    <a:pt x="456" y="1545"/>
                  </a:lnTo>
                  <a:lnTo>
                    <a:pt x="336" y="1409"/>
                  </a:lnTo>
                  <a:lnTo>
                    <a:pt x="261" y="1291"/>
                  </a:lnTo>
                  <a:lnTo>
                    <a:pt x="168" y="1255"/>
                  </a:lnTo>
                  <a:lnTo>
                    <a:pt x="0" y="1225"/>
                  </a:lnTo>
                  <a:lnTo>
                    <a:pt x="191" y="990"/>
                  </a:lnTo>
                  <a:lnTo>
                    <a:pt x="606" y="550"/>
                  </a:lnTo>
                  <a:lnTo>
                    <a:pt x="731" y="630"/>
                  </a:lnTo>
                  <a:lnTo>
                    <a:pt x="921" y="265"/>
                  </a:lnTo>
                  <a:lnTo>
                    <a:pt x="875" y="25"/>
                  </a:lnTo>
                  <a:lnTo>
                    <a:pt x="971" y="0"/>
                  </a:lnTo>
                  <a:lnTo>
                    <a:pt x="1091" y="0"/>
                  </a:lnTo>
                  <a:lnTo>
                    <a:pt x="1176" y="90"/>
                  </a:lnTo>
                  <a:lnTo>
                    <a:pt x="1271" y="130"/>
                  </a:lnTo>
                  <a:lnTo>
                    <a:pt x="1316" y="250"/>
                  </a:lnTo>
                  <a:lnTo>
                    <a:pt x="1221" y="285"/>
                  </a:lnTo>
                  <a:lnTo>
                    <a:pt x="1136" y="510"/>
                  </a:lnTo>
                  <a:lnTo>
                    <a:pt x="1086" y="820"/>
                  </a:lnTo>
                  <a:lnTo>
                    <a:pt x="1061" y="1135"/>
                  </a:lnTo>
                  <a:lnTo>
                    <a:pt x="951" y="1245"/>
                  </a:lnTo>
                  <a:lnTo>
                    <a:pt x="731" y="1335"/>
                  </a:lnTo>
                  <a:lnTo>
                    <a:pt x="701" y="1410"/>
                  </a:lnTo>
                  <a:lnTo>
                    <a:pt x="665" y="1598"/>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0" name="Freeform 17">
              <a:extLst>
                <a:ext uri="{FF2B5EF4-FFF2-40B4-BE49-F238E27FC236}">
                  <a16:creationId xmlns:a16="http://schemas.microsoft.com/office/drawing/2014/main" id="{2C9BF043-F723-448F-9D4E-89A1E97A5159}"/>
                </a:ext>
              </a:extLst>
            </p:cNvPr>
            <p:cNvSpPr>
              <a:spLocks/>
            </p:cNvSpPr>
            <p:nvPr/>
          </p:nvSpPr>
          <p:spPr bwMode="auto">
            <a:xfrm>
              <a:off x="9737214" y="3724693"/>
              <a:ext cx="475223" cy="354811"/>
            </a:xfrm>
            <a:custGeom>
              <a:avLst/>
              <a:gdLst/>
              <a:ahLst/>
              <a:cxnLst>
                <a:cxn ang="0">
                  <a:pos x="475" y="1104"/>
                </a:cxn>
                <a:cxn ang="0">
                  <a:pos x="450" y="824"/>
                </a:cxn>
                <a:cxn ang="0">
                  <a:pos x="355" y="804"/>
                </a:cxn>
                <a:cxn ang="0">
                  <a:pos x="180" y="804"/>
                </a:cxn>
                <a:cxn ang="0">
                  <a:pos x="0" y="609"/>
                </a:cxn>
                <a:cxn ang="0">
                  <a:pos x="195" y="429"/>
                </a:cxn>
                <a:cxn ang="0">
                  <a:pos x="430" y="0"/>
                </a:cxn>
                <a:cxn ang="0">
                  <a:pos x="523" y="44"/>
                </a:cxn>
                <a:cxn ang="0">
                  <a:pos x="975" y="44"/>
                </a:cxn>
                <a:cxn ang="0">
                  <a:pos x="1090" y="114"/>
                </a:cxn>
                <a:cxn ang="0">
                  <a:pos x="1230" y="24"/>
                </a:cxn>
                <a:cxn ang="0">
                  <a:pos x="1482" y="60"/>
                </a:cxn>
                <a:cxn ang="0">
                  <a:pos x="1320" y="404"/>
                </a:cxn>
                <a:cxn ang="0">
                  <a:pos x="1105" y="744"/>
                </a:cxn>
                <a:cxn ang="0">
                  <a:pos x="960" y="809"/>
                </a:cxn>
                <a:cxn ang="0">
                  <a:pos x="750" y="969"/>
                </a:cxn>
                <a:cxn ang="0">
                  <a:pos x="475" y="1104"/>
                </a:cxn>
              </a:cxnLst>
              <a:rect l="0" t="0" r="r" b="b"/>
              <a:pathLst>
                <a:path w="1482" h="1104">
                  <a:moveTo>
                    <a:pt x="475" y="1104"/>
                  </a:moveTo>
                  <a:lnTo>
                    <a:pt x="450" y="824"/>
                  </a:lnTo>
                  <a:lnTo>
                    <a:pt x="355" y="804"/>
                  </a:lnTo>
                  <a:lnTo>
                    <a:pt x="180" y="804"/>
                  </a:lnTo>
                  <a:lnTo>
                    <a:pt x="0" y="609"/>
                  </a:lnTo>
                  <a:lnTo>
                    <a:pt x="195" y="429"/>
                  </a:lnTo>
                  <a:lnTo>
                    <a:pt x="430" y="0"/>
                  </a:lnTo>
                  <a:lnTo>
                    <a:pt x="523" y="44"/>
                  </a:lnTo>
                  <a:lnTo>
                    <a:pt x="975" y="44"/>
                  </a:lnTo>
                  <a:lnTo>
                    <a:pt x="1090" y="114"/>
                  </a:lnTo>
                  <a:lnTo>
                    <a:pt x="1230" y="24"/>
                  </a:lnTo>
                  <a:lnTo>
                    <a:pt x="1482" y="60"/>
                  </a:lnTo>
                  <a:lnTo>
                    <a:pt x="1320" y="404"/>
                  </a:lnTo>
                  <a:lnTo>
                    <a:pt x="1105" y="744"/>
                  </a:lnTo>
                  <a:lnTo>
                    <a:pt x="960" y="809"/>
                  </a:lnTo>
                  <a:lnTo>
                    <a:pt x="750" y="969"/>
                  </a:lnTo>
                  <a:lnTo>
                    <a:pt x="475" y="1104"/>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sp>
          <p:nvSpPr>
            <p:cNvPr id="101" name="Freeform 18">
              <a:extLst>
                <a:ext uri="{FF2B5EF4-FFF2-40B4-BE49-F238E27FC236}">
                  <a16:creationId xmlns:a16="http://schemas.microsoft.com/office/drawing/2014/main" id="{89EC936A-8151-41AD-BAB9-2FDDC9F9EAB9}"/>
                </a:ext>
              </a:extLst>
            </p:cNvPr>
            <p:cNvSpPr>
              <a:spLocks/>
            </p:cNvSpPr>
            <p:nvPr/>
          </p:nvSpPr>
          <p:spPr bwMode="auto">
            <a:xfrm>
              <a:off x="9971615" y="1966687"/>
              <a:ext cx="78668" cy="115595"/>
            </a:xfrm>
            <a:custGeom>
              <a:avLst/>
              <a:gdLst/>
              <a:ahLst/>
              <a:cxnLst>
                <a:cxn ang="0">
                  <a:pos x="43" y="72"/>
                </a:cxn>
                <a:cxn ang="0">
                  <a:pos x="13" y="44"/>
                </a:cxn>
                <a:cxn ang="0">
                  <a:pos x="0" y="30"/>
                </a:cxn>
                <a:cxn ang="0">
                  <a:pos x="6" y="8"/>
                </a:cxn>
                <a:cxn ang="0">
                  <a:pos x="15" y="0"/>
                </a:cxn>
                <a:cxn ang="0">
                  <a:pos x="43" y="30"/>
                </a:cxn>
                <a:cxn ang="0">
                  <a:pos x="36" y="42"/>
                </a:cxn>
                <a:cxn ang="0">
                  <a:pos x="49" y="60"/>
                </a:cxn>
                <a:cxn ang="0">
                  <a:pos x="43" y="72"/>
                </a:cxn>
              </a:cxnLst>
              <a:rect l="0" t="0" r="r" b="b"/>
              <a:pathLst>
                <a:path w="49" h="72">
                  <a:moveTo>
                    <a:pt x="43" y="72"/>
                  </a:moveTo>
                  <a:lnTo>
                    <a:pt x="13" y="44"/>
                  </a:lnTo>
                  <a:lnTo>
                    <a:pt x="0" y="30"/>
                  </a:lnTo>
                  <a:lnTo>
                    <a:pt x="6" y="8"/>
                  </a:lnTo>
                  <a:lnTo>
                    <a:pt x="15" y="0"/>
                  </a:lnTo>
                  <a:lnTo>
                    <a:pt x="43" y="30"/>
                  </a:lnTo>
                  <a:lnTo>
                    <a:pt x="36" y="42"/>
                  </a:lnTo>
                  <a:lnTo>
                    <a:pt x="49" y="60"/>
                  </a:lnTo>
                  <a:lnTo>
                    <a:pt x="43" y="72"/>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sp>
          <p:nvSpPr>
            <p:cNvPr id="102" name="Freeform 19">
              <a:extLst>
                <a:ext uri="{FF2B5EF4-FFF2-40B4-BE49-F238E27FC236}">
                  <a16:creationId xmlns:a16="http://schemas.microsoft.com/office/drawing/2014/main" id="{C944BE2C-CFDA-40F6-8B28-AEDB9B0D3D3E}"/>
                </a:ext>
              </a:extLst>
            </p:cNvPr>
            <p:cNvSpPr>
              <a:spLocks/>
            </p:cNvSpPr>
            <p:nvPr/>
          </p:nvSpPr>
          <p:spPr bwMode="auto">
            <a:xfrm>
              <a:off x="9862441" y="2234803"/>
              <a:ext cx="64218" cy="25688"/>
            </a:xfrm>
            <a:custGeom>
              <a:avLst/>
              <a:gdLst/>
              <a:ahLst/>
              <a:cxnLst>
                <a:cxn ang="0">
                  <a:pos x="26" y="16"/>
                </a:cxn>
                <a:cxn ang="0">
                  <a:pos x="5" y="16"/>
                </a:cxn>
                <a:cxn ang="0">
                  <a:pos x="0" y="1"/>
                </a:cxn>
                <a:cxn ang="0">
                  <a:pos x="40" y="0"/>
                </a:cxn>
                <a:cxn ang="0">
                  <a:pos x="26" y="16"/>
                </a:cxn>
              </a:cxnLst>
              <a:rect l="0" t="0" r="r" b="b"/>
              <a:pathLst>
                <a:path w="40" h="16">
                  <a:moveTo>
                    <a:pt x="26" y="16"/>
                  </a:moveTo>
                  <a:lnTo>
                    <a:pt x="5" y="16"/>
                  </a:lnTo>
                  <a:lnTo>
                    <a:pt x="0" y="1"/>
                  </a:lnTo>
                  <a:lnTo>
                    <a:pt x="40" y="0"/>
                  </a:lnTo>
                  <a:lnTo>
                    <a:pt x="26" y="1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3" name="Freeform 20">
              <a:extLst>
                <a:ext uri="{FF2B5EF4-FFF2-40B4-BE49-F238E27FC236}">
                  <a16:creationId xmlns:a16="http://schemas.microsoft.com/office/drawing/2014/main" id="{9C9D11DC-81DB-4DF5-A8CB-00359168CC18}"/>
                </a:ext>
              </a:extLst>
            </p:cNvPr>
            <p:cNvSpPr>
              <a:spLocks/>
            </p:cNvSpPr>
            <p:nvPr/>
          </p:nvSpPr>
          <p:spPr bwMode="auto">
            <a:xfrm>
              <a:off x="9008327" y="3613914"/>
              <a:ext cx="337151" cy="722466"/>
            </a:xfrm>
            <a:custGeom>
              <a:avLst/>
              <a:gdLst/>
              <a:ahLst/>
              <a:cxnLst>
                <a:cxn ang="0">
                  <a:pos x="24" y="71"/>
                </a:cxn>
                <a:cxn ang="0">
                  <a:pos x="69" y="23"/>
                </a:cxn>
                <a:cxn ang="0">
                  <a:pos x="78" y="36"/>
                </a:cxn>
                <a:cxn ang="0">
                  <a:pos x="87" y="14"/>
                </a:cxn>
                <a:cxn ang="0">
                  <a:pos x="118" y="3"/>
                </a:cxn>
                <a:cxn ang="0">
                  <a:pos x="159" y="0"/>
                </a:cxn>
                <a:cxn ang="0">
                  <a:pos x="156" y="17"/>
                </a:cxn>
                <a:cxn ang="0">
                  <a:pos x="117" y="26"/>
                </a:cxn>
                <a:cxn ang="0">
                  <a:pos x="100" y="47"/>
                </a:cxn>
                <a:cxn ang="0">
                  <a:pos x="108" y="68"/>
                </a:cxn>
                <a:cxn ang="0">
                  <a:pos x="136" y="80"/>
                </a:cxn>
                <a:cxn ang="0">
                  <a:pos x="169" y="71"/>
                </a:cxn>
                <a:cxn ang="0">
                  <a:pos x="166" y="84"/>
                </a:cxn>
                <a:cxn ang="0">
                  <a:pos x="164" y="139"/>
                </a:cxn>
                <a:cxn ang="0">
                  <a:pos x="172" y="168"/>
                </a:cxn>
                <a:cxn ang="0">
                  <a:pos x="183" y="192"/>
                </a:cxn>
                <a:cxn ang="0">
                  <a:pos x="210" y="190"/>
                </a:cxn>
                <a:cxn ang="0">
                  <a:pos x="201" y="214"/>
                </a:cxn>
                <a:cxn ang="0">
                  <a:pos x="210" y="227"/>
                </a:cxn>
                <a:cxn ang="0">
                  <a:pos x="205" y="263"/>
                </a:cxn>
                <a:cxn ang="0">
                  <a:pos x="166" y="294"/>
                </a:cxn>
                <a:cxn ang="0">
                  <a:pos x="129" y="348"/>
                </a:cxn>
                <a:cxn ang="0">
                  <a:pos x="110" y="397"/>
                </a:cxn>
                <a:cxn ang="0">
                  <a:pos x="82" y="423"/>
                </a:cxn>
                <a:cxn ang="0">
                  <a:pos x="69" y="450"/>
                </a:cxn>
                <a:cxn ang="0">
                  <a:pos x="51" y="437"/>
                </a:cxn>
                <a:cxn ang="0">
                  <a:pos x="40" y="404"/>
                </a:cxn>
                <a:cxn ang="0">
                  <a:pos x="1" y="381"/>
                </a:cxn>
                <a:cxn ang="0">
                  <a:pos x="0" y="329"/>
                </a:cxn>
                <a:cxn ang="0">
                  <a:pos x="13" y="295"/>
                </a:cxn>
                <a:cxn ang="0">
                  <a:pos x="73" y="229"/>
                </a:cxn>
                <a:cxn ang="0">
                  <a:pos x="119" y="184"/>
                </a:cxn>
                <a:cxn ang="0">
                  <a:pos x="91" y="171"/>
                </a:cxn>
                <a:cxn ang="0">
                  <a:pos x="73" y="139"/>
                </a:cxn>
                <a:cxn ang="0">
                  <a:pos x="42" y="134"/>
                </a:cxn>
                <a:cxn ang="0">
                  <a:pos x="24" y="71"/>
                </a:cxn>
              </a:cxnLst>
              <a:rect l="0" t="0" r="r" b="b"/>
              <a:pathLst>
                <a:path w="210" h="450">
                  <a:moveTo>
                    <a:pt x="24" y="71"/>
                  </a:moveTo>
                  <a:lnTo>
                    <a:pt x="69" y="23"/>
                  </a:lnTo>
                  <a:lnTo>
                    <a:pt x="78" y="36"/>
                  </a:lnTo>
                  <a:lnTo>
                    <a:pt x="87" y="14"/>
                  </a:lnTo>
                  <a:lnTo>
                    <a:pt x="118" y="3"/>
                  </a:lnTo>
                  <a:lnTo>
                    <a:pt x="159" y="0"/>
                  </a:lnTo>
                  <a:lnTo>
                    <a:pt x="156" y="17"/>
                  </a:lnTo>
                  <a:lnTo>
                    <a:pt x="117" y="26"/>
                  </a:lnTo>
                  <a:lnTo>
                    <a:pt x="100" y="47"/>
                  </a:lnTo>
                  <a:lnTo>
                    <a:pt x="108" y="68"/>
                  </a:lnTo>
                  <a:lnTo>
                    <a:pt x="136" y="80"/>
                  </a:lnTo>
                  <a:lnTo>
                    <a:pt x="169" y="71"/>
                  </a:lnTo>
                  <a:lnTo>
                    <a:pt x="166" y="84"/>
                  </a:lnTo>
                  <a:lnTo>
                    <a:pt x="164" y="139"/>
                  </a:lnTo>
                  <a:lnTo>
                    <a:pt x="172" y="168"/>
                  </a:lnTo>
                  <a:lnTo>
                    <a:pt x="183" y="192"/>
                  </a:lnTo>
                  <a:lnTo>
                    <a:pt x="210" y="190"/>
                  </a:lnTo>
                  <a:lnTo>
                    <a:pt x="201" y="214"/>
                  </a:lnTo>
                  <a:lnTo>
                    <a:pt x="210" y="227"/>
                  </a:lnTo>
                  <a:lnTo>
                    <a:pt x="205" y="263"/>
                  </a:lnTo>
                  <a:lnTo>
                    <a:pt x="166" y="294"/>
                  </a:lnTo>
                  <a:lnTo>
                    <a:pt x="129" y="348"/>
                  </a:lnTo>
                  <a:lnTo>
                    <a:pt x="110" y="397"/>
                  </a:lnTo>
                  <a:lnTo>
                    <a:pt x="82" y="423"/>
                  </a:lnTo>
                  <a:lnTo>
                    <a:pt x="69" y="450"/>
                  </a:lnTo>
                  <a:lnTo>
                    <a:pt x="51" y="437"/>
                  </a:lnTo>
                  <a:lnTo>
                    <a:pt x="40" y="404"/>
                  </a:lnTo>
                  <a:lnTo>
                    <a:pt x="1" y="381"/>
                  </a:lnTo>
                  <a:lnTo>
                    <a:pt x="0" y="329"/>
                  </a:lnTo>
                  <a:lnTo>
                    <a:pt x="13" y="295"/>
                  </a:lnTo>
                  <a:lnTo>
                    <a:pt x="73" y="229"/>
                  </a:lnTo>
                  <a:lnTo>
                    <a:pt x="119" y="184"/>
                  </a:lnTo>
                  <a:lnTo>
                    <a:pt x="91" y="171"/>
                  </a:lnTo>
                  <a:lnTo>
                    <a:pt x="73" y="139"/>
                  </a:lnTo>
                  <a:lnTo>
                    <a:pt x="42" y="134"/>
                  </a:lnTo>
                  <a:lnTo>
                    <a:pt x="24" y="71"/>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4" name="Freeform 21">
              <a:extLst>
                <a:ext uri="{FF2B5EF4-FFF2-40B4-BE49-F238E27FC236}">
                  <a16:creationId xmlns:a16="http://schemas.microsoft.com/office/drawing/2014/main" id="{1D5B582D-DF17-4D06-BC1B-4A68683EAB4E}"/>
                </a:ext>
              </a:extLst>
            </p:cNvPr>
            <p:cNvSpPr>
              <a:spLocks/>
            </p:cNvSpPr>
            <p:nvPr/>
          </p:nvSpPr>
          <p:spPr bwMode="auto">
            <a:xfrm>
              <a:off x="9184927" y="3830651"/>
              <a:ext cx="468802" cy="552285"/>
            </a:xfrm>
            <a:custGeom>
              <a:avLst/>
              <a:gdLst/>
              <a:ahLst/>
              <a:cxnLst>
                <a:cxn ang="0">
                  <a:pos x="242" y="219"/>
                </a:cxn>
                <a:cxn ang="0">
                  <a:pos x="277" y="150"/>
                </a:cxn>
                <a:cxn ang="0">
                  <a:pos x="256" y="137"/>
                </a:cxn>
                <a:cxn ang="0">
                  <a:pos x="245" y="120"/>
                </a:cxn>
                <a:cxn ang="0">
                  <a:pos x="241" y="89"/>
                </a:cxn>
                <a:cxn ang="0">
                  <a:pos x="256" y="74"/>
                </a:cxn>
                <a:cxn ang="0">
                  <a:pos x="275" y="65"/>
                </a:cxn>
                <a:cxn ang="0">
                  <a:pos x="275" y="47"/>
                </a:cxn>
                <a:cxn ang="0">
                  <a:pos x="292" y="35"/>
                </a:cxn>
                <a:cxn ang="0">
                  <a:pos x="272" y="26"/>
                </a:cxn>
                <a:cxn ang="0">
                  <a:pos x="275" y="0"/>
                </a:cxn>
                <a:cxn ang="0">
                  <a:pos x="223" y="6"/>
                </a:cxn>
                <a:cxn ang="0">
                  <a:pos x="241" y="26"/>
                </a:cxn>
                <a:cxn ang="0">
                  <a:pos x="221" y="51"/>
                </a:cxn>
                <a:cxn ang="0">
                  <a:pos x="203" y="59"/>
                </a:cxn>
                <a:cxn ang="0">
                  <a:pos x="188" y="51"/>
                </a:cxn>
                <a:cxn ang="0">
                  <a:pos x="191" y="30"/>
                </a:cxn>
                <a:cxn ang="0">
                  <a:pos x="188" y="8"/>
                </a:cxn>
                <a:cxn ang="0">
                  <a:pos x="152" y="4"/>
                </a:cxn>
                <a:cxn ang="0">
                  <a:pos x="158" y="19"/>
                </a:cxn>
                <a:cxn ang="0">
                  <a:pos x="154" y="43"/>
                </a:cxn>
                <a:cxn ang="0">
                  <a:pos x="142" y="58"/>
                </a:cxn>
                <a:cxn ang="0">
                  <a:pos x="125" y="76"/>
                </a:cxn>
                <a:cxn ang="0">
                  <a:pos x="97" y="99"/>
                </a:cxn>
                <a:cxn ang="0">
                  <a:pos x="95" y="128"/>
                </a:cxn>
                <a:cxn ang="0">
                  <a:pos x="55" y="160"/>
                </a:cxn>
                <a:cxn ang="0">
                  <a:pos x="19" y="213"/>
                </a:cxn>
                <a:cxn ang="0">
                  <a:pos x="0" y="262"/>
                </a:cxn>
                <a:cxn ang="0">
                  <a:pos x="34" y="312"/>
                </a:cxn>
                <a:cxn ang="0">
                  <a:pos x="62" y="344"/>
                </a:cxn>
                <a:cxn ang="0">
                  <a:pos x="104" y="294"/>
                </a:cxn>
                <a:cxn ang="0">
                  <a:pos x="130" y="287"/>
                </a:cxn>
                <a:cxn ang="0">
                  <a:pos x="140" y="258"/>
                </a:cxn>
                <a:cxn ang="0">
                  <a:pos x="163" y="231"/>
                </a:cxn>
                <a:cxn ang="0">
                  <a:pos x="197" y="218"/>
                </a:cxn>
                <a:cxn ang="0">
                  <a:pos x="242" y="219"/>
                </a:cxn>
              </a:cxnLst>
              <a:rect l="0" t="0" r="r" b="b"/>
              <a:pathLst>
                <a:path w="292" h="344">
                  <a:moveTo>
                    <a:pt x="242" y="219"/>
                  </a:moveTo>
                  <a:lnTo>
                    <a:pt x="277" y="150"/>
                  </a:lnTo>
                  <a:lnTo>
                    <a:pt x="256" y="137"/>
                  </a:lnTo>
                  <a:lnTo>
                    <a:pt x="245" y="120"/>
                  </a:lnTo>
                  <a:lnTo>
                    <a:pt x="241" y="89"/>
                  </a:lnTo>
                  <a:lnTo>
                    <a:pt x="256" y="74"/>
                  </a:lnTo>
                  <a:lnTo>
                    <a:pt x="275" y="65"/>
                  </a:lnTo>
                  <a:lnTo>
                    <a:pt x="275" y="47"/>
                  </a:lnTo>
                  <a:lnTo>
                    <a:pt x="292" y="35"/>
                  </a:lnTo>
                  <a:lnTo>
                    <a:pt x="272" y="26"/>
                  </a:lnTo>
                  <a:lnTo>
                    <a:pt x="275" y="0"/>
                  </a:lnTo>
                  <a:lnTo>
                    <a:pt x="223" y="6"/>
                  </a:lnTo>
                  <a:lnTo>
                    <a:pt x="241" y="26"/>
                  </a:lnTo>
                  <a:lnTo>
                    <a:pt x="221" y="51"/>
                  </a:lnTo>
                  <a:lnTo>
                    <a:pt x="203" y="59"/>
                  </a:lnTo>
                  <a:lnTo>
                    <a:pt x="188" y="51"/>
                  </a:lnTo>
                  <a:lnTo>
                    <a:pt x="191" y="30"/>
                  </a:lnTo>
                  <a:lnTo>
                    <a:pt x="188" y="8"/>
                  </a:lnTo>
                  <a:lnTo>
                    <a:pt x="152" y="4"/>
                  </a:lnTo>
                  <a:lnTo>
                    <a:pt x="158" y="19"/>
                  </a:lnTo>
                  <a:lnTo>
                    <a:pt x="154" y="43"/>
                  </a:lnTo>
                  <a:lnTo>
                    <a:pt x="142" y="58"/>
                  </a:lnTo>
                  <a:lnTo>
                    <a:pt x="125" y="76"/>
                  </a:lnTo>
                  <a:lnTo>
                    <a:pt x="97" y="99"/>
                  </a:lnTo>
                  <a:lnTo>
                    <a:pt x="95" y="128"/>
                  </a:lnTo>
                  <a:lnTo>
                    <a:pt x="55" y="160"/>
                  </a:lnTo>
                  <a:lnTo>
                    <a:pt x="19" y="213"/>
                  </a:lnTo>
                  <a:lnTo>
                    <a:pt x="0" y="262"/>
                  </a:lnTo>
                  <a:lnTo>
                    <a:pt x="34" y="312"/>
                  </a:lnTo>
                  <a:lnTo>
                    <a:pt x="62" y="344"/>
                  </a:lnTo>
                  <a:lnTo>
                    <a:pt x="104" y="294"/>
                  </a:lnTo>
                  <a:lnTo>
                    <a:pt x="130" y="287"/>
                  </a:lnTo>
                  <a:lnTo>
                    <a:pt x="140" y="258"/>
                  </a:lnTo>
                  <a:lnTo>
                    <a:pt x="163" y="231"/>
                  </a:lnTo>
                  <a:lnTo>
                    <a:pt x="197" y="218"/>
                  </a:lnTo>
                  <a:lnTo>
                    <a:pt x="242" y="219"/>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5" name="Freeform 22">
              <a:extLst>
                <a:ext uri="{FF2B5EF4-FFF2-40B4-BE49-F238E27FC236}">
                  <a16:creationId xmlns:a16="http://schemas.microsoft.com/office/drawing/2014/main" id="{EC3EE374-E1DB-4E3D-B5B5-69F88ED34461}"/>
                </a:ext>
              </a:extLst>
            </p:cNvPr>
            <p:cNvSpPr>
              <a:spLocks/>
            </p:cNvSpPr>
            <p:nvPr/>
          </p:nvSpPr>
          <p:spPr bwMode="auto">
            <a:xfrm>
              <a:off x="9154585" y="3839136"/>
              <a:ext cx="302349" cy="425910"/>
            </a:xfrm>
            <a:custGeom>
              <a:avLst/>
              <a:gdLst>
                <a:gd name="connsiteX0" fmla="*/ 754 w 10000"/>
                <a:gd name="connsiteY0" fmla="*/ 11199 h 11199"/>
                <a:gd name="connsiteX1" fmla="*/ 0 w 10000"/>
                <a:gd name="connsiteY1" fmla="*/ 7766 h 11199"/>
                <a:gd name="connsiteX2" fmla="*/ 1791 w 10000"/>
                <a:gd name="connsiteY2" fmla="*/ 5426 h 11199"/>
                <a:gd name="connsiteX3" fmla="*/ 4627 w 10000"/>
                <a:gd name="connsiteY3" fmla="*/ 3511 h 11199"/>
                <a:gd name="connsiteX4" fmla="*/ 8657 w 10000"/>
                <a:gd name="connsiteY4" fmla="*/ 0 h 11199"/>
                <a:gd name="connsiteX5" fmla="*/ 10000 w 10000"/>
                <a:gd name="connsiteY5" fmla="*/ 1596 h 11199"/>
                <a:gd name="connsiteX6" fmla="*/ 9552 w 10000"/>
                <a:gd name="connsiteY6" fmla="*/ 4468 h 11199"/>
                <a:gd name="connsiteX7" fmla="*/ 7313 w 10000"/>
                <a:gd name="connsiteY7" fmla="*/ 6064 h 11199"/>
                <a:gd name="connsiteX8" fmla="*/ 5522 w 10000"/>
                <a:gd name="connsiteY8" fmla="*/ 7660 h 11199"/>
                <a:gd name="connsiteX9" fmla="*/ 754 w 10000"/>
                <a:gd name="connsiteY9" fmla="*/ 11199 h 11199"/>
                <a:gd name="connsiteX0" fmla="*/ 1848 w 11094"/>
                <a:gd name="connsiteY0" fmla="*/ 11199 h 11199"/>
                <a:gd name="connsiteX1" fmla="*/ 0 w 11094"/>
                <a:gd name="connsiteY1" fmla="*/ 10104 h 11199"/>
                <a:gd name="connsiteX2" fmla="*/ 2885 w 11094"/>
                <a:gd name="connsiteY2" fmla="*/ 5426 h 11199"/>
                <a:gd name="connsiteX3" fmla="*/ 5721 w 11094"/>
                <a:gd name="connsiteY3" fmla="*/ 3511 h 11199"/>
                <a:gd name="connsiteX4" fmla="*/ 9751 w 11094"/>
                <a:gd name="connsiteY4" fmla="*/ 0 h 11199"/>
                <a:gd name="connsiteX5" fmla="*/ 11094 w 11094"/>
                <a:gd name="connsiteY5" fmla="*/ 1596 h 11199"/>
                <a:gd name="connsiteX6" fmla="*/ 10646 w 11094"/>
                <a:gd name="connsiteY6" fmla="*/ 4468 h 11199"/>
                <a:gd name="connsiteX7" fmla="*/ 8407 w 11094"/>
                <a:gd name="connsiteY7" fmla="*/ 6064 h 11199"/>
                <a:gd name="connsiteX8" fmla="*/ 6616 w 11094"/>
                <a:gd name="connsiteY8" fmla="*/ 7660 h 11199"/>
                <a:gd name="connsiteX9" fmla="*/ 1848 w 11094"/>
                <a:gd name="connsiteY9" fmla="*/ 11199 h 1119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9751 w 11094"/>
                <a:gd name="connsiteY4" fmla="*/ 0 h 11139"/>
                <a:gd name="connsiteX5" fmla="*/ 11094 w 11094"/>
                <a:gd name="connsiteY5" fmla="*/ 1596 h 11139"/>
                <a:gd name="connsiteX6" fmla="*/ 10646 w 11094"/>
                <a:gd name="connsiteY6" fmla="*/ 4468 h 11139"/>
                <a:gd name="connsiteX7" fmla="*/ 8407 w 11094"/>
                <a:gd name="connsiteY7" fmla="*/ 6064 h 11139"/>
                <a:gd name="connsiteX8" fmla="*/ 6616 w 11094"/>
                <a:gd name="connsiteY8" fmla="*/ 7660 h 11139"/>
                <a:gd name="connsiteX9" fmla="*/ 2353 w 11094"/>
                <a:gd name="connsiteY9" fmla="*/ 11139 h 1113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6692 w 11094"/>
                <a:gd name="connsiteY4" fmla="*/ 2266 h 11139"/>
                <a:gd name="connsiteX5" fmla="*/ 9751 w 11094"/>
                <a:gd name="connsiteY5" fmla="*/ 0 h 11139"/>
                <a:gd name="connsiteX6" fmla="*/ 11094 w 11094"/>
                <a:gd name="connsiteY6" fmla="*/ 1596 h 11139"/>
                <a:gd name="connsiteX7" fmla="*/ 10646 w 11094"/>
                <a:gd name="connsiteY7" fmla="*/ 4468 h 11139"/>
                <a:gd name="connsiteX8" fmla="*/ 8407 w 11094"/>
                <a:gd name="connsiteY8" fmla="*/ 6064 h 11139"/>
                <a:gd name="connsiteX9" fmla="*/ 6616 w 11094"/>
                <a:gd name="connsiteY9" fmla="*/ 7660 h 11139"/>
                <a:gd name="connsiteX10" fmla="*/ 2353 w 11094"/>
                <a:gd name="connsiteY10" fmla="*/ 11139 h 1113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6692 w 11094"/>
                <a:gd name="connsiteY4" fmla="*/ 2266 h 11139"/>
                <a:gd name="connsiteX5" fmla="*/ 9751 w 11094"/>
                <a:gd name="connsiteY5" fmla="*/ 0 h 11139"/>
                <a:gd name="connsiteX6" fmla="*/ 10729 w 11094"/>
                <a:gd name="connsiteY6" fmla="*/ 347 h 11139"/>
                <a:gd name="connsiteX7" fmla="*/ 11094 w 11094"/>
                <a:gd name="connsiteY7" fmla="*/ 1596 h 11139"/>
                <a:gd name="connsiteX8" fmla="*/ 10646 w 11094"/>
                <a:gd name="connsiteY8" fmla="*/ 4468 h 11139"/>
                <a:gd name="connsiteX9" fmla="*/ 8407 w 11094"/>
                <a:gd name="connsiteY9" fmla="*/ 6064 h 11139"/>
                <a:gd name="connsiteX10" fmla="*/ 6616 w 11094"/>
                <a:gd name="connsiteY10" fmla="*/ 7660 h 11139"/>
                <a:gd name="connsiteX11" fmla="*/ 2353 w 11094"/>
                <a:gd name="connsiteY11" fmla="*/ 11139 h 1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4" h="11139">
                  <a:moveTo>
                    <a:pt x="2353" y="11139"/>
                  </a:moveTo>
                  <a:lnTo>
                    <a:pt x="0" y="10104"/>
                  </a:lnTo>
                  <a:lnTo>
                    <a:pt x="2885" y="5426"/>
                  </a:lnTo>
                  <a:lnTo>
                    <a:pt x="5721" y="3511"/>
                  </a:lnTo>
                  <a:cubicBezTo>
                    <a:pt x="6129" y="3156"/>
                    <a:pt x="6284" y="2621"/>
                    <a:pt x="6692" y="2266"/>
                  </a:cubicBezTo>
                  <a:lnTo>
                    <a:pt x="9751" y="0"/>
                  </a:lnTo>
                  <a:cubicBezTo>
                    <a:pt x="9993" y="296"/>
                    <a:pt x="10487" y="51"/>
                    <a:pt x="10729" y="347"/>
                  </a:cubicBezTo>
                  <a:cubicBezTo>
                    <a:pt x="10851" y="763"/>
                    <a:pt x="10972" y="1180"/>
                    <a:pt x="11094" y="1596"/>
                  </a:cubicBezTo>
                  <a:cubicBezTo>
                    <a:pt x="10945" y="2553"/>
                    <a:pt x="10795" y="3511"/>
                    <a:pt x="10646" y="4468"/>
                  </a:cubicBezTo>
                  <a:lnTo>
                    <a:pt x="8407" y="6064"/>
                  </a:lnTo>
                  <a:lnTo>
                    <a:pt x="6616" y="7660"/>
                  </a:lnTo>
                  <a:lnTo>
                    <a:pt x="2353" y="11139"/>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6" name="任意多边形 106">
              <a:extLst>
                <a:ext uri="{FF2B5EF4-FFF2-40B4-BE49-F238E27FC236}">
                  <a16:creationId xmlns:a16="http://schemas.microsoft.com/office/drawing/2014/main" id="{13166CBA-3EC0-4135-ABA5-132CC31CB9C3}"/>
                </a:ext>
              </a:extLst>
            </p:cNvPr>
            <p:cNvSpPr/>
            <p:nvPr/>
          </p:nvSpPr>
          <p:spPr>
            <a:xfrm>
              <a:off x="9879345" y="2013439"/>
              <a:ext cx="45812" cy="45984"/>
            </a:xfrm>
            <a:custGeom>
              <a:avLst/>
              <a:gdLst>
                <a:gd name="connsiteX0" fmla="*/ 19050 w 54769"/>
                <a:gd name="connsiteY0" fmla="*/ 61912 h 61912"/>
                <a:gd name="connsiteX1" fmla="*/ 54769 w 54769"/>
                <a:gd name="connsiteY1" fmla="*/ 0 h 61912"/>
                <a:gd name="connsiteX2" fmla="*/ 0 w 54769"/>
                <a:gd name="connsiteY2" fmla="*/ 0 h 61912"/>
                <a:gd name="connsiteX3" fmla="*/ 19050 w 54769"/>
                <a:gd name="connsiteY3" fmla="*/ 61912 h 61912"/>
                <a:gd name="connsiteX0" fmla="*/ 33898 w 69617"/>
                <a:gd name="connsiteY0" fmla="*/ 61912 h 61912"/>
                <a:gd name="connsiteX1" fmla="*/ 69617 w 69617"/>
                <a:gd name="connsiteY1" fmla="*/ 0 h 61912"/>
                <a:gd name="connsiteX2" fmla="*/ 14848 w 69617"/>
                <a:gd name="connsiteY2" fmla="*/ 0 h 61912"/>
                <a:gd name="connsiteX3" fmla="*/ 30 w 69617"/>
                <a:gd name="connsiteY3" fmla="*/ 28287 h 61912"/>
                <a:gd name="connsiteX4" fmla="*/ 33898 w 69617"/>
                <a:gd name="connsiteY4" fmla="*/ 61912 h 61912"/>
                <a:gd name="connsiteX0" fmla="*/ 37187 w 72906"/>
                <a:gd name="connsiteY0" fmla="*/ 61957 h 61957"/>
                <a:gd name="connsiteX1" fmla="*/ 72906 w 72906"/>
                <a:gd name="connsiteY1" fmla="*/ 45 h 61957"/>
                <a:gd name="connsiteX2" fmla="*/ 18137 w 72906"/>
                <a:gd name="connsiteY2" fmla="*/ 45 h 61957"/>
                <a:gd name="connsiteX3" fmla="*/ 4272 w 72906"/>
                <a:gd name="connsiteY3" fmla="*/ 16428 h 61957"/>
                <a:gd name="connsiteX4" fmla="*/ 3319 w 72906"/>
                <a:gd name="connsiteY4" fmla="*/ 28332 h 61957"/>
                <a:gd name="connsiteX5" fmla="*/ 37187 w 72906"/>
                <a:gd name="connsiteY5" fmla="*/ 61957 h 61957"/>
                <a:gd name="connsiteX0" fmla="*/ 33868 w 69587"/>
                <a:gd name="connsiteY0" fmla="*/ 61957 h 61957"/>
                <a:gd name="connsiteX1" fmla="*/ 69587 w 69587"/>
                <a:gd name="connsiteY1" fmla="*/ 45 h 61957"/>
                <a:gd name="connsiteX2" fmla="*/ 14818 w 69587"/>
                <a:gd name="connsiteY2" fmla="*/ 45 h 61957"/>
                <a:gd name="connsiteX3" fmla="*/ 953 w 69587"/>
                <a:gd name="connsiteY3" fmla="*/ 16428 h 61957"/>
                <a:gd name="connsiteX4" fmla="*/ 0 w 69587"/>
                <a:gd name="connsiteY4" fmla="*/ 28332 h 61957"/>
                <a:gd name="connsiteX5" fmla="*/ 33868 w 69587"/>
                <a:gd name="connsiteY5" fmla="*/ 61957 h 61957"/>
                <a:gd name="connsiteX0" fmla="*/ 33868 w 69587"/>
                <a:gd name="connsiteY0" fmla="*/ 61912 h 61912"/>
                <a:gd name="connsiteX1" fmla="*/ 69587 w 69587"/>
                <a:gd name="connsiteY1" fmla="*/ 0 h 61912"/>
                <a:gd name="connsiteX2" fmla="*/ 14818 w 69587"/>
                <a:gd name="connsiteY2" fmla="*/ 0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9433 w 69587"/>
                <a:gd name="connsiteY2" fmla="*/ 11416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33868 w 69587"/>
                <a:gd name="connsiteY6"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33868 w 69587"/>
                <a:gd name="connsiteY7"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19048 w 69587"/>
                <a:gd name="connsiteY7" fmla="*/ 37334 h 61912"/>
                <a:gd name="connsiteX8" fmla="*/ 33868 w 69587"/>
                <a:gd name="connsiteY8" fmla="*/ 61912 h 61912"/>
                <a:gd name="connsiteX0" fmla="*/ 33868 w 69587"/>
                <a:gd name="connsiteY0" fmla="*/ 61912 h 63048"/>
                <a:gd name="connsiteX1" fmla="*/ 69587 w 69587"/>
                <a:gd name="connsiteY1" fmla="*/ 0 h 63048"/>
                <a:gd name="connsiteX2" fmla="*/ 20952 w 69587"/>
                <a:gd name="connsiteY2" fmla="*/ 11621 h 63048"/>
                <a:gd name="connsiteX3" fmla="*/ 9433 w 69587"/>
                <a:gd name="connsiteY3" fmla="*/ 11416 h 63048"/>
                <a:gd name="connsiteX4" fmla="*/ 953 w 69587"/>
                <a:gd name="connsiteY4" fmla="*/ 16383 h 63048"/>
                <a:gd name="connsiteX5" fmla="*/ 0 w 69587"/>
                <a:gd name="connsiteY5" fmla="*/ 28287 h 63048"/>
                <a:gd name="connsiteX6" fmla="*/ 8572 w 69587"/>
                <a:gd name="connsiteY6" fmla="*/ 29715 h 63048"/>
                <a:gd name="connsiteX7" fmla="*/ 19048 w 69587"/>
                <a:gd name="connsiteY7" fmla="*/ 37334 h 63048"/>
                <a:gd name="connsiteX8" fmla="*/ 23333 w 69587"/>
                <a:gd name="connsiteY8" fmla="*/ 63048 h 63048"/>
                <a:gd name="connsiteX9" fmla="*/ 33868 w 69587"/>
                <a:gd name="connsiteY9" fmla="*/ 61912 h 63048"/>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3333 w 69587"/>
                <a:gd name="connsiteY9" fmla="*/ 63048 h 66381"/>
                <a:gd name="connsiteX10" fmla="*/ 33868 w 69587"/>
                <a:gd name="connsiteY10" fmla="*/ 61912 h 66381"/>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7143 w 69587"/>
                <a:gd name="connsiteY9" fmla="*/ 42572 h 66381"/>
                <a:gd name="connsiteX10" fmla="*/ 23333 w 69587"/>
                <a:gd name="connsiteY10" fmla="*/ 63048 h 66381"/>
                <a:gd name="connsiteX11" fmla="*/ 33868 w 69587"/>
                <a:gd name="connsiteY11" fmla="*/ 61912 h 66381"/>
                <a:gd name="connsiteX0" fmla="*/ 33868 w 69587"/>
                <a:gd name="connsiteY0" fmla="*/ 61912 h 66381"/>
                <a:gd name="connsiteX1" fmla="*/ 44761 w 69587"/>
                <a:gd name="connsiteY1" fmla="*/ 66381 h 66381"/>
                <a:gd name="connsiteX2" fmla="*/ 53809 w 69587"/>
                <a:gd name="connsiteY2" fmla="*/ 61619 h 66381"/>
                <a:gd name="connsiteX3" fmla="*/ 69587 w 69587"/>
                <a:gd name="connsiteY3" fmla="*/ 0 h 66381"/>
                <a:gd name="connsiteX4" fmla="*/ 20952 w 69587"/>
                <a:gd name="connsiteY4" fmla="*/ 11621 h 66381"/>
                <a:gd name="connsiteX5" fmla="*/ 9433 w 69587"/>
                <a:gd name="connsiteY5" fmla="*/ 11416 h 66381"/>
                <a:gd name="connsiteX6" fmla="*/ 953 w 69587"/>
                <a:gd name="connsiteY6" fmla="*/ 16383 h 66381"/>
                <a:gd name="connsiteX7" fmla="*/ 0 w 69587"/>
                <a:gd name="connsiteY7" fmla="*/ 28287 h 66381"/>
                <a:gd name="connsiteX8" fmla="*/ 8572 w 69587"/>
                <a:gd name="connsiteY8" fmla="*/ 29715 h 66381"/>
                <a:gd name="connsiteX9" fmla="*/ 19048 w 69587"/>
                <a:gd name="connsiteY9" fmla="*/ 37334 h 66381"/>
                <a:gd name="connsiteX10" fmla="*/ 27143 w 69587"/>
                <a:gd name="connsiteY10" fmla="*/ 42572 h 66381"/>
                <a:gd name="connsiteX11" fmla="*/ 23333 w 69587"/>
                <a:gd name="connsiteY11" fmla="*/ 63048 h 66381"/>
                <a:gd name="connsiteX12" fmla="*/ 33868 w 69587"/>
                <a:gd name="connsiteY12"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69587 w 69587"/>
                <a:gd name="connsiteY4" fmla="*/ 0 h 66381"/>
                <a:gd name="connsiteX5" fmla="*/ 20952 w 69587"/>
                <a:gd name="connsiteY5" fmla="*/ 11621 h 66381"/>
                <a:gd name="connsiteX6" fmla="*/ 9433 w 69587"/>
                <a:gd name="connsiteY6" fmla="*/ 11416 h 66381"/>
                <a:gd name="connsiteX7" fmla="*/ 953 w 69587"/>
                <a:gd name="connsiteY7" fmla="*/ 16383 h 66381"/>
                <a:gd name="connsiteX8" fmla="*/ 0 w 69587"/>
                <a:gd name="connsiteY8" fmla="*/ 28287 h 66381"/>
                <a:gd name="connsiteX9" fmla="*/ 8572 w 69587"/>
                <a:gd name="connsiteY9" fmla="*/ 29715 h 66381"/>
                <a:gd name="connsiteX10" fmla="*/ 19048 w 69587"/>
                <a:gd name="connsiteY10" fmla="*/ 37334 h 66381"/>
                <a:gd name="connsiteX11" fmla="*/ 27143 w 69587"/>
                <a:gd name="connsiteY11" fmla="*/ 42572 h 66381"/>
                <a:gd name="connsiteX12" fmla="*/ 23333 w 69587"/>
                <a:gd name="connsiteY12" fmla="*/ 63048 h 66381"/>
                <a:gd name="connsiteX13" fmla="*/ 33868 w 69587"/>
                <a:gd name="connsiteY13"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0952 w 69587"/>
                <a:gd name="connsiteY6" fmla="*/ 11621 h 66381"/>
                <a:gd name="connsiteX7" fmla="*/ 9433 w 69587"/>
                <a:gd name="connsiteY7" fmla="*/ 11416 h 66381"/>
                <a:gd name="connsiteX8" fmla="*/ 953 w 69587"/>
                <a:gd name="connsiteY8" fmla="*/ 16383 h 66381"/>
                <a:gd name="connsiteX9" fmla="*/ 0 w 69587"/>
                <a:gd name="connsiteY9" fmla="*/ 28287 h 66381"/>
                <a:gd name="connsiteX10" fmla="*/ 8572 w 69587"/>
                <a:gd name="connsiteY10" fmla="*/ 29715 h 66381"/>
                <a:gd name="connsiteX11" fmla="*/ 19048 w 69587"/>
                <a:gd name="connsiteY11" fmla="*/ 37334 h 66381"/>
                <a:gd name="connsiteX12" fmla="*/ 27143 w 69587"/>
                <a:gd name="connsiteY12" fmla="*/ 42572 h 66381"/>
                <a:gd name="connsiteX13" fmla="*/ 23333 w 69587"/>
                <a:gd name="connsiteY13" fmla="*/ 63048 h 66381"/>
                <a:gd name="connsiteX14" fmla="*/ 33868 w 69587"/>
                <a:gd name="connsiteY14"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8571 w 69587"/>
                <a:gd name="connsiteY6" fmla="*/ 18763 h 66381"/>
                <a:gd name="connsiteX7" fmla="*/ 20952 w 69587"/>
                <a:gd name="connsiteY7" fmla="*/ 11621 h 66381"/>
                <a:gd name="connsiteX8" fmla="*/ 9433 w 69587"/>
                <a:gd name="connsiteY8" fmla="*/ 11416 h 66381"/>
                <a:gd name="connsiteX9" fmla="*/ 953 w 69587"/>
                <a:gd name="connsiteY9" fmla="*/ 16383 h 66381"/>
                <a:gd name="connsiteX10" fmla="*/ 0 w 69587"/>
                <a:gd name="connsiteY10" fmla="*/ 28287 h 66381"/>
                <a:gd name="connsiteX11" fmla="*/ 8572 w 69587"/>
                <a:gd name="connsiteY11" fmla="*/ 29715 h 66381"/>
                <a:gd name="connsiteX12" fmla="*/ 19048 w 69587"/>
                <a:gd name="connsiteY12" fmla="*/ 37334 h 66381"/>
                <a:gd name="connsiteX13" fmla="*/ 27143 w 69587"/>
                <a:gd name="connsiteY13" fmla="*/ 42572 h 66381"/>
                <a:gd name="connsiteX14" fmla="*/ 23333 w 69587"/>
                <a:gd name="connsiteY14" fmla="*/ 63048 h 66381"/>
                <a:gd name="connsiteX15" fmla="*/ 33868 w 69587"/>
                <a:gd name="connsiteY15"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32857 w 69587"/>
                <a:gd name="connsiteY6" fmla="*/ 26858 h 66381"/>
                <a:gd name="connsiteX7" fmla="*/ 28571 w 69587"/>
                <a:gd name="connsiteY7" fmla="*/ 18763 h 66381"/>
                <a:gd name="connsiteX8" fmla="*/ 20952 w 69587"/>
                <a:gd name="connsiteY8" fmla="*/ 11621 h 66381"/>
                <a:gd name="connsiteX9" fmla="*/ 9433 w 69587"/>
                <a:gd name="connsiteY9" fmla="*/ 11416 h 66381"/>
                <a:gd name="connsiteX10" fmla="*/ 953 w 69587"/>
                <a:gd name="connsiteY10" fmla="*/ 16383 h 66381"/>
                <a:gd name="connsiteX11" fmla="*/ 0 w 69587"/>
                <a:gd name="connsiteY11" fmla="*/ 28287 h 66381"/>
                <a:gd name="connsiteX12" fmla="*/ 8572 w 69587"/>
                <a:gd name="connsiteY12" fmla="*/ 29715 h 66381"/>
                <a:gd name="connsiteX13" fmla="*/ 19048 w 69587"/>
                <a:gd name="connsiteY13" fmla="*/ 37334 h 66381"/>
                <a:gd name="connsiteX14" fmla="*/ 27143 w 69587"/>
                <a:gd name="connsiteY14" fmla="*/ 42572 h 66381"/>
                <a:gd name="connsiteX15" fmla="*/ 23333 w 69587"/>
                <a:gd name="connsiteY15" fmla="*/ 63048 h 66381"/>
                <a:gd name="connsiteX16" fmla="*/ 33868 w 69587"/>
                <a:gd name="connsiteY16"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44285 w 69587"/>
                <a:gd name="connsiteY6" fmla="*/ 25430 h 66381"/>
                <a:gd name="connsiteX7" fmla="*/ 32857 w 69587"/>
                <a:gd name="connsiteY7" fmla="*/ 26858 h 66381"/>
                <a:gd name="connsiteX8" fmla="*/ 28571 w 69587"/>
                <a:gd name="connsiteY8" fmla="*/ 18763 h 66381"/>
                <a:gd name="connsiteX9" fmla="*/ 20952 w 69587"/>
                <a:gd name="connsiteY9" fmla="*/ 11621 h 66381"/>
                <a:gd name="connsiteX10" fmla="*/ 9433 w 69587"/>
                <a:gd name="connsiteY10" fmla="*/ 11416 h 66381"/>
                <a:gd name="connsiteX11" fmla="*/ 953 w 69587"/>
                <a:gd name="connsiteY11" fmla="*/ 16383 h 66381"/>
                <a:gd name="connsiteX12" fmla="*/ 0 w 69587"/>
                <a:gd name="connsiteY12" fmla="*/ 28287 h 66381"/>
                <a:gd name="connsiteX13" fmla="*/ 8572 w 69587"/>
                <a:gd name="connsiteY13" fmla="*/ 29715 h 66381"/>
                <a:gd name="connsiteX14" fmla="*/ 19048 w 69587"/>
                <a:gd name="connsiteY14" fmla="*/ 37334 h 66381"/>
                <a:gd name="connsiteX15" fmla="*/ 27143 w 69587"/>
                <a:gd name="connsiteY15" fmla="*/ 42572 h 66381"/>
                <a:gd name="connsiteX16" fmla="*/ 23333 w 69587"/>
                <a:gd name="connsiteY16" fmla="*/ 63048 h 66381"/>
                <a:gd name="connsiteX17" fmla="*/ 33868 w 69587"/>
                <a:gd name="connsiteY17" fmla="*/ 61912 h 66381"/>
                <a:gd name="connsiteX0" fmla="*/ 33868 w 54761"/>
                <a:gd name="connsiteY0" fmla="*/ 50496 h 54965"/>
                <a:gd name="connsiteX1" fmla="*/ 44761 w 54761"/>
                <a:gd name="connsiteY1" fmla="*/ 54965 h 54965"/>
                <a:gd name="connsiteX2" fmla="*/ 53809 w 54761"/>
                <a:gd name="connsiteY2" fmla="*/ 50203 h 54965"/>
                <a:gd name="connsiteX3" fmla="*/ 54761 w 54761"/>
                <a:gd name="connsiteY3" fmla="*/ 37823 h 54965"/>
                <a:gd name="connsiteX4" fmla="*/ 53333 w 54761"/>
                <a:gd name="connsiteY4" fmla="*/ 24966 h 54965"/>
                <a:gd name="connsiteX5" fmla="*/ 51345 w 54761"/>
                <a:gd name="connsiteY5" fmla="*/ 14285 h 54965"/>
                <a:gd name="connsiteX6" fmla="*/ 44285 w 54761"/>
                <a:gd name="connsiteY6" fmla="*/ 14014 h 54965"/>
                <a:gd name="connsiteX7" fmla="*/ 32857 w 54761"/>
                <a:gd name="connsiteY7" fmla="*/ 15442 h 54965"/>
                <a:gd name="connsiteX8" fmla="*/ 28571 w 54761"/>
                <a:gd name="connsiteY8" fmla="*/ 7347 h 54965"/>
                <a:gd name="connsiteX9" fmla="*/ 20952 w 54761"/>
                <a:gd name="connsiteY9" fmla="*/ 205 h 54965"/>
                <a:gd name="connsiteX10" fmla="*/ 9433 w 54761"/>
                <a:gd name="connsiteY10" fmla="*/ 0 h 54965"/>
                <a:gd name="connsiteX11" fmla="*/ 953 w 54761"/>
                <a:gd name="connsiteY11" fmla="*/ 4967 h 54965"/>
                <a:gd name="connsiteX12" fmla="*/ 0 w 54761"/>
                <a:gd name="connsiteY12" fmla="*/ 16871 h 54965"/>
                <a:gd name="connsiteX13" fmla="*/ 8572 w 54761"/>
                <a:gd name="connsiteY13" fmla="*/ 18299 h 54965"/>
                <a:gd name="connsiteX14" fmla="*/ 19048 w 54761"/>
                <a:gd name="connsiteY14" fmla="*/ 25918 h 54965"/>
                <a:gd name="connsiteX15" fmla="*/ 27143 w 54761"/>
                <a:gd name="connsiteY15" fmla="*/ 31156 h 54965"/>
                <a:gd name="connsiteX16" fmla="*/ 23333 w 54761"/>
                <a:gd name="connsiteY16" fmla="*/ 51632 h 54965"/>
                <a:gd name="connsiteX17" fmla="*/ 33868 w 54761"/>
                <a:gd name="connsiteY17" fmla="*/ 50496 h 5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761" h="54965">
                  <a:moveTo>
                    <a:pt x="33868" y="50496"/>
                  </a:moveTo>
                  <a:lnTo>
                    <a:pt x="44761" y="54965"/>
                  </a:lnTo>
                  <a:lnTo>
                    <a:pt x="53809" y="50203"/>
                  </a:lnTo>
                  <a:cubicBezTo>
                    <a:pt x="54126" y="46076"/>
                    <a:pt x="54444" y="41950"/>
                    <a:pt x="54761" y="37823"/>
                  </a:cubicBezTo>
                  <a:lnTo>
                    <a:pt x="53333" y="24966"/>
                  </a:lnTo>
                  <a:lnTo>
                    <a:pt x="51345" y="14285"/>
                  </a:lnTo>
                  <a:lnTo>
                    <a:pt x="44285" y="14014"/>
                  </a:lnTo>
                  <a:lnTo>
                    <a:pt x="32857" y="15442"/>
                  </a:lnTo>
                  <a:lnTo>
                    <a:pt x="28571" y="7347"/>
                  </a:lnTo>
                  <a:lnTo>
                    <a:pt x="20952" y="205"/>
                  </a:lnTo>
                  <a:lnTo>
                    <a:pt x="9433" y="0"/>
                  </a:lnTo>
                  <a:lnTo>
                    <a:pt x="953" y="4967"/>
                  </a:lnTo>
                  <a:cubicBezTo>
                    <a:pt x="635" y="8935"/>
                    <a:pt x="318" y="12903"/>
                    <a:pt x="0" y="16871"/>
                  </a:cubicBezTo>
                  <a:lnTo>
                    <a:pt x="8572" y="18299"/>
                  </a:lnTo>
                  <a:lnTo>
                    <a:pt x="19048" y="25918"/>
                  </a:lnTo>
                  <a:lnTo>
                    <a:pt x="27143" y="31156"/>
                  </a:lnTo>
                  <a:lnTo>
                    <a:pt x="23333" y="51632"/>
                  </a:lnTo>
                  <a:lnTo>
                    <a:pt x="33868" y="5049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sp>
          <p:nvSpPr>
            <p:cNvPr id="107" name="Freeform 10">
              <a:extLst>
                <a:ext uri="{FF2B5EF4-FFF2-40B4-BE49-F238E27FC236}">
                  <a16:creationId xmlns:a16="http://schemas.microsoft.com/office/drawing/2014/main" id="{0DDDF1AA-9AC3-4DAF-8F6A-0349708069D3}"/>
                </a:ext>
              </a:extLst>
            </p:cNvPr>
            <p:cNvSpPr>
              <a:spLocks/>
            </p:cNvSpPr>
            <p:nvPr/>
          </p:nvSpPr>
          <p:spPr bwMode="auto">
            <a:xfrm>
              <a:off x="9624832" y="1990771"/>
              <a:ext cx="335544" cy="423847"/>
            </a:xfrm>
            <a:custGeom>
              <a:avLst/>
              <a:gdLst/>
              <a:ahLst/>
              <a:cxnLst>
                <a:cxn ang="0">
                  <a:pos x="490" y="1209"/>
                </a:cxn>
                <a:cxn ang="0">
                  <a:pos x="561" y="1244"/>
                </a:cxn>
                <a:cxn ang="0">
                  <a:pos x="546" y="1319"/>
                </a:cxn>
                <a:cxn ang="0">
                  <a:pos x="801" y="1214"/>
                </a:cxn>
                <a:cxn ang="0">
                  <a:pos x="1044" y="1153"/>
                </a:cxn>
                <a:cxn ang="0">
                  <a:pos x="1006" y="969"/>
                </a:cxn>
                <a:cxn ang="0">
                  <a:pos x="861" y="924"/>
                </a:cxn>
                <a:cxn ang="0">
                  <a:pos x="751" y="929"/>
                </a:cxn>
                <a:cxn ang="0">
                  <a:pos x="651" y="869"/>
                </a:cxn>
                <a:cxn ang="0">
                  <a:pos x="681" y="759"/>
                </a:cxn>
                <a:cxn ang="0">
                  <a:pos x="751" y="674"/>
                </a:cxn>
                <a:cxn ang="0">
                  <a:pos x="716" y="529"/>
                </a:cxn>
                <a:cxn ang="0">
                  <a:pos x="631" y="579"/>
                </a:cxn>
                <a:cxn ang="0">
                  <a:pos x="576" y="504"/>
                </a:cxn>
                <a:cxn ang="0">
                  <a:pos x="546" y="374"/>
                </a:cxn>
                <a:cxn ang="0">
                  <a:pos x="636" y="354"/>
                </a:cxn>
                <a:cxn ang="0">
                  <a:pos x="681" y="264"/>
                </a:cxn>
                <a:cxn ang="0">
                  <a:pos x="601" y="164"/>
                </a:cxn>
                <a:cxn ang="0">
                  <a:pos x="466" y="0"/>
                </a:cxn>
                <a:cxn ang="0">
                  <a:pos x="241" y="178"/>
                </a:cxn>
                <a:cxn ang="0">
                  <a:pos x="210" y="294"/>
                </a:cxn>
                <a:cxn ang="0">
                  <a:pos x="255" y="339"/>
                </a:cxn>
                <a:cxn ang="0">
                  <a:pos x="260" y="519"/>
                </a:cxn>
                <a:cxn ang="0">
                  <a:pos x="215" y="554"/>
                </a:cxn>
                <a:cxn ang="0">
                  <a:pos x="155" y="429"/>
                </a:cxn>
                <a:cxn ang="0">
                  <a:pos x="95" y="339"/>
                </a:cxn>
                <a:cxn ang="0">
                  <a:pos x="0" y="414"/>
                </a:cxn>
                <a:cxn ang="0">
                  <a:pos x="185" y="689"/>
                </a:cxn>
                <a:cxn ang="0">
                  <a:pos x="305" y="1029"/>
                </a:cxn>
                <a:cxn ang="0">
                  <a:pos x="405" y="1019"/>
                </a:cxn>
                <a:cxn ang="0">
                  <a:pos x="485" y="939"/>
                </a:cxn>
                <a:cxn ang="0">
                  <a:pos x="601" y="1139"/>
                </a:cxn>
                <a:cxn ang="0">
                  <a:pos x="490" y="1209"/>
                </a:cxn>
              </a:cxnLst>
              <a:rect l="0" t="0" r="r" b="b"/>
              <a:pathLst>
                <a:path w="1044" h="1319">
                  <a:moveTo>
                    <a:pt x="490" y="1209"/>
                  </a:moveTo>
                  <a:lnTo>
                    <a:pt x="561" y="1244"/>
                  </a:lnTo>
                  <a:lnTo>
                    <a:pt x="546" y="1319"/>
                  </a:lnTo>
                  <a:lnTo>
                    <a:pt x="801" y="1214"/>
                  </a:lnTo>
                  <a:lnTo>
                    <a:pt x="1044" y="1153"/>
                  </a:lnTo>
                  <a:lnTo>
                    <a:pt x="1006" y="969"/>
                  </a:lnTo>
                  <a:lnTo>
                    <a:pt x="861" y="924"/>
                  </a:lnTo>
                  <a:lnTo>
                    <a:pt x="751" y="929"/>
                  </a:lnTo>
                  <a:lnTo>
                    <a:pt x="651" y="869"/>
                  </a:lnTo>
                  <a:lnTo>
                    <a:pt x="681" y="759"/>
                  </a:lnTo>
                  <a:lnTo>
                    <a:pt x="751" y="674"/>
                  </a:lnTo>
                  <a:lnTo>
                    <a:pt x="716" y="529"/>
                  </a:lnTo>
                  <a:lnTo>
                    <a:pt x="631" y="579"/>
                  </a:lnTo>
                  <a:lnTo>
                    <a:pt x="576" y="504"/>
                  </a:lnTo>
                  <a:lnTo>
                    <a:pt x="546" y="374"/>
                  </a:lnTo>
                  <a:lnTo>
                    <a:pt x="636" y="354"/>
                  </a:lnTo>
                  <a:lnTo>
                    <a:pt x="681" y="264"/>
                  </a:lnTo>
                  <a:lnTo>
                    <a:pt x="601" y="164"/>
                  </a:lnTo>
                  <a:lnTo>
                    <a:pt x="466" y="0"/>
                  </a:lnTo>
                  <a:lnTo>
                    <a:pt x="241" y="178"/>
                  </a:lnTo>
                  <a:lnTo>
                    <a:pt x="210" y="294"/>
                  </a:lnTo>
                  <a:lnTo>
                    <a:pt x="255" y="339"/>
                  </a:lnTo>
                  <a:lnTo>
                    <a:pt x="260" y="519"/>
                  </a:lnTo>
                  <a:lnTo>
                    <a:pt x="215" y="554"/>
                  </a:lnTo>
                  <a:lnTo>
                    <a:pt x="155" y="429"/>
                  </a:lnTo>
                  <a:lnTo>
                    <a:pt x="95" y="339"/>
                  </a:lnTo>
                  <a:lnTo>
                    <a:pt x="0" y="414"/>
                  </a:lnTo>
                  <a:lnTo>
                    <a:pt x="185" y="689"/>
                  </a:lnTo>
                  <a:lnTo>
                    <a:pt x="305" y="1029"/>
                  </a:lnTo>
                  <a:lnTo>
                    <a:pt x="405" y="1019"/>
                  </a:lnTo>
                  <a:lnTo>
                    <a:pt x="485" y="939"/>
                  </a:lnTo>
                  <a:lnTo>
                    <a:pt x="601" y="1139"/>
                  </a:lnTo>
                  <a:lnTo>
                    <a:pt x="490" y="1209"/>
                  </a:lnTo>
                  <a:close/>
                </a:path>
              </a:pathLst>
            </a:custGeom>
            <a:solidFill>
              <a:schemeClr val="accent3"/>
            </a:solidFill>
            <a:ln w="19050" cmpd="sng">
              <a:solidFill>
                <a:schemeClr val="accent3"/>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grpSp>
      <p:graphicFrame>
        <p:nvGraphicFramePr>
          <p:cNvPr id="108" name="Table 107">
            <a:extLst>
              <a:ext uri="{FF2B5EF4-FFF2-40B4-BE49-F238E27FC236}">
                <a16:creationId xmlns:a16="http://schemas.microsoft.com/office/drawing/2014/main" id="{8431C163-3376-48B9-AEB3-B1CDE5957103}"/>
              </a:ext>
            </a:extLst>
          </p:cNvPr>
          <p:cNvGraphicFramePr>
            <a:graphicFrameLocks noGrp="1"/>
          </p:cNvGraphicFramePr>
          <p:nvPr/>
        </p:nvGraphicFramePr>
        <p:xfrm>
          <a:off x="6168757" y="3201174"/>
          <a:ext cx="1511092"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gridCol w="515211">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Tasman</a:t>
                      </a:r>
                    </a:p>
                    <a:p>
                      <a:pPr algn="r"/>
                      <a:r>
                        <a:rPr lang="en-NZ" sz="800" b="0" dirty="0">
                          <a:solidFill>
                            <a:schemeClr val="tx1">
                              <a:lumMod val="65000"/>
                              <a:lumOff val="35000"/>
                            </a:schemeClr>
                          </a:solidFill>
                          <a:latin typeface="Barlow"/>
                        </a:rPr>
                        <a:t> (n=37)</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78%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09" name="Table 108">
            <a:extLst>
              <a:ext uri="{FF2B5EF4-FFF2-40B4-BE49-F238E27FC236}">
                <a16:creationId xmlns:a16="http://schemas.microsoft.com/office/drawing/2014/main" id="{E2A3E0AF-FCE0-4FEB-BBFF-A3AB4F72B0ED}"/>
              </a:ext>
            </a:extLst>
          </p:cNvPr>
          <p:cNvGraphicFramePr>
            <a:graphicFrameLocks noGrp="1"/>
          </p:cNvGraphicFramePr>
          <p:nvPr/>
        </p:nvGraphicFramePr>
        <p:xfrm>
          <a:off x="6311911" y="1962581"/>
          <a:ext cx="2083704" cy="370840"/>
        </p:xfrm>
        <a:graphic>
          <a:graphicData uri="http://schemas.openxmlformats.org/drawingml/2006/table">
            <a:tbl>
              <a:tblPr firstRow="1" bandRow="1">
                <a:tableStyleId>{5C22544A-7EE6-4342-B048-85BDC9FD1C3A}</a:tableStyleId>
              </a:tblPr>
              <a:tblGrid>
                <a:gridCol w="1373260">
                  <a:extLst>
                    <a:ext uri="{9D8B030D-6E8A-4147-A177-3AD203B41FA5}">
                      <a16:colId xmlns:a16="http://schemas.microsoft.com/office/drawing/2014/main" val="20000"/>
                    </a:ext>
                  </a:extLst>
                </a:gridCol>
                <a:gridCol w="710444">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Waikato Bay of Plenty</a:t>
                      </a:r>
                    </a:p>
                    <a:p>
                      <a:pPr algn="r"/>
                      <a:r>
                        <a:rPr lang="en-NZ" sz="800" b="0" dirty="0">
                          <a:solidFill>
                            <a:schemeClr val="tx1">
                              <a:lumMod val="65000"/>
                              <a:lumOff val="35000"/>
                            </a:schemeClr>
                          </a:solidFill>
                          <a:latin typeface="Barlow"/>
                        </a:rPr>
                        <a:t> (n=221)</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88%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0" name="Table 109">
            <a:extLst>
              <a:ext uri="{FF2B5EF4-FFF2-40B4-BE49-F238E27FC236}">
                <a16:creationId xmlns:a16="http://schemas.microsoft.com/office/drawing/2014/main" id="{5830D107-9D8F-4382-9665-FD03D1A9D97A}"/>
              </a:ext>
            </a:extLst>
          </p:cNvPr>
          <p:cNvGraphicFramePr>
            <a:graphicFrameLocks noGrp="1"/>
          </p:cNvGraphicFramePr>
          <p:nvPr/>
        </p:nvGraphicFramePr>
        <p:xfrm>
          <a:off x="6603148" y="2550511"/>
          <a:ext cx="1511092"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gridCol w="515211">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Taranaki</a:t>
                      </a:r>
                    </a:p>
                    <a:p>
                      <a:pPr algn="r"/>
                      <a:r>
                        <a:rPr lang="en-NZ" sz="800" b="0" dirty="0">
                          <a:solidFill>
                            <a:schemeClr val="tx1">
                              <a:lumMod val="65000"/>
                              <a:lumOff val="35000"/>
                            </a:schemeClr>
                          </a:solidFill>
                          <a:latin typeface="Barlow"/>
                        </a:rPr>
                        <a:t> (n=55)</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93%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1" name="Table 110">
            <a:extLst>
              <a:ext uri="{FF2B5EF4-FFF2-40B4-BE49-F238E27FC236}">
                <a16:creationId xmlns:a16="http://schemas.microsoft.com/office/drawing/2014/main" id="{5DC5D9A0-8506-459B-9F08-343670AEC00C}"/>
              </a:ext>
            </a:extLst>
          </p:cNvPr>
          <p:cNvGraphicFramePr>
            <a:graphicFrameLocks noGrp="1"/>
          </p:cNvGraphicFramePr>
          <p:nvPr/>
        </p:nvGraphicFramePr>
        <p:xfrm>
          <a:off x="4797209" y="4942227"/>
          <a:ext cx="1511092"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gridCol w="515211">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Southland (n=36)</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81%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2" name="Table 111">
            <a:extLst>
              <a:ext uri="{FF2B5EF4-FFF2-40B4-BE49-F238E27FC236}">
                <a16:creationId xmlns:a16="http://schemas.microsoft.com/office/drawing/2014/main" id="{0EBFB580-3C79-4210-B71F-B04588AB4006}"/>
              </a:ext>
            </a:extLst>
          </p:cNvPr>
          <p:cNvGraphicFramePr>
            <a:graphicFrameLocks noGrp="1"/>
          </p:cNvGraphicFramePr>
          <p:nvPr/>
        </p:nvGraphicFramePr>
        <p:xfrm>
          <a:off x="6521956" y="2924461"/>
          <a:ext cx="1914527" cy="370840"/>
        </p:xfrm>
        <a:graphic>
          <a:graphicData uri="http://schemas.openxmlformats.org/drawingml/2006/table">
            <a:tbl>
              <a:tblPr firstRow="1" bandRow="1">
                <a:tableStyleId>{5C22544A-7EE6-4342-B048-85BDC9FD1C3A}</a:tableStyleId>
              </a:tblPr>
              <a:tblGrid>
                <a:gridCol w="1261764">
                  <a:extLst>
                    <a:ext uri="{9D8B030D-6E8A-4147-A177-3AD203B41FA5}">
                      <a16:colId xmlns:a16="http://schemas.microsoft.com/office/drawing/2014/main" val="20000"/>
                    </a:ext>
                  </a:extLst>
                </a:gridCol>
                <a:gridCol w="652763">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Manawatu Wanganui</a:t>
                      </a:r>
                    </a:p>
                    <a:p>
                      <a:pPr algn="r"/>
                      <a:r>
                        <a:rPr lang="en-NZ" sz="800" b="0" dirty="0">
                          <a:solidFill>
                            <a:schemeClr val="tx1">
                              <a:lumMod val="65000"/>
                              <a:lumOff val="35000"/>
                            </a:schemeClr>
                          </a:solidFill>
                          <a:latin typeface="Barlow"/>
                        </a:rPr>
                        <a:t> (n=78)</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94%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3" name="Table 112">
            <a:extLst>
              <a:ext uri="{FF2B5EF4-FFF2-40B4-BE49-F238E27FC236}">
                <a16:creationId xmlns:a16="http://schemas.microsoft.com/office/drawing/2014/main" id="{D0CC7EBD-3427-4469-A9CD-722617B10340}"/>
              </a:ext>
            </a:extLst>
          </p:cNvPr>
          <p:cNvGraphicFramePr>
            <a:graphicFrameLocks noGrp="1"/>
          </p:cNvGraphicFramePr>
          <p:nvPr/>
        </p:nvGraphicFramePr>
        <p:xfrm>
          <a:off x="6168757" y="1596013"/>
          <a:ext cx="2222948" cy="370840"/>
        </p:xfrm>
        <a:graphic>
          <a:graphicData uri="http://schemas.openxmlformats.org/drawingml/2006/table">
            <a:tbl>
              <a:tblPr firstRow="1" bandRow="1">
                <a:tableStyleId>{5C22544A-7EE6-4342-B048-85BDC9FD1C3A}</a:tableStyleId>
              </a:tblPr>
              <a:tblGrid>
                <a:gridCol w="1465029">
                  <a:extLst>
                    <a:ext uri="{9D8B030D-6E8A-4147-A177-3AD203B41FA5}">
                      <a16:colId xmlns:a16="http://schemas.microsoft.com/office/drawing/2014/main" val="20000"/>
                    </a:ext>
                  </a:extLst>
                </a:gridCol>
                <a:gridCol w="757919">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Auckland</a:t>
                      </a:r>
                    </a:p>
                    <a:p>
                      <a:pPr algn="r"/>
                      <a:r>
                        <a:rPr lang="en-NZ" sz="800" b="0" dirty="0">
                          <a:solidFill>
                            <a:schemeClr val="tx1">
                              <a:lumMod val="65000"/>
                              <a:lumOff val="35000"/>
                            </a:schemeClr>
                          </a:solidFill>
                          <a:latin typeface="Barlow"/>
                        </a:rPr>
                        <a:t>  (n=413)</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83%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4" name="Table 113">
            <a:extLst>
              <a:ext uri="{FF2B5EF4-FFF2-40B4-BE49-F238E27FC236}">
                <a16:creationId xmlns:a16="http://schemas.microsoft.com/office/drawing/2014/main" id="{84F80A9F-C603-4CAB-A212-B9CA677A418F}"/>
              </a:ext>
            </a:extLst>
          </p:cNvPr>
          <p:cNvGraphicFramePr>
            <a:graphicFrameLocks noGrp="1"/>
          </p:cNvGraphicFramePr>
          <p:nvPr/>
        </p:nvGraphicFramePr>
        <p:xfrm>
          <a:off x="9286797" y="1040730"/>
          <a:ext cx="1479614" cy="445238"/>
        </p:xfrm>
        <a:graphic>
          <a:graphicData uri="http://schemas.openxmlformats.org/drawingml/2006/table">
            <a:tbl>
              <a:tblPr firstRow="1" bandRow="1">
                <a:tableStyleId>{5C22544A-7EE6-4342-B048-85BDC9FD1C3A}</a:tableStyleId>
              </a:tblPr>
              <a:tblGrid>
                <a:gridCol w="593976">
                  <a:extLst>
                    <a:ext uri="{9D8B030D-6E8A-4147-A177-3AD203B41FA5}">
                      <a16:colId xmlns:a16="http://schemas.microsoft.com/office/drawing/2014/main" val="20000"/>
                    </a:ext>
                  </a:extLst>
                </a:gridCol>
                <a:gridCol w="885638">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97%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Northland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(n=37)</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5" name="Table 114">
            <a:extLst>
              <a:ext uri="{FF2B5EF4-FFF2-40B4-BE49-F238E27FC236}">
                <a16:creationId xmlns:a16="http://schemas.microsoft.com/office/drawing/2014/main" id="{280A63BB-9001-48DB-8083-CFE70EBE026B}"/>
              </a:ext>
            </a:extLst>
          </p:cNvPr>
          <p:cNvGraphicFramePr>
            <a:graphicFrameLocks noGrp="1"/>
          </p:cNvGraphicFramePr>
          <p:nvPr/>
        </p:nvGraphicFramePr>
        <p:xfrm>
          <a:off x="10604076" y="2289661"/>
          <a:ext cx="1333458" cy="457200"/>
        </p:xfrm>
        <a:graphic>
          <a:graphicData uri="http://schemas.openxmlformats.org/drawingml/2006/table">
            <a:tbl>
              <a:tblPr firstRow="1" bandRow="1">
                <a:tableStyleId>{5C22544A-7EE6-4342-B048-85BDC9FD1C3A}</a:tableStyleId>
              </a:tblPr>
              <a:tblGrid>
                <a:gridCol w="535303">
                  <a:extLst>
                    <a:ext uri="{9D8B030D-6E8A-4147-A177-3AD203B41FA5}">
                      <a16:colId xmlns:a16="http://schemas.microsoft.com/office/drawing/2014/main" val="20000"/>
                    </a:ext>
                  </a:extLst>
                </a:gridCol>
                <a:gridCol w="798155">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84%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Hawkes Bay Gisborne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(n=37)</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6" name="Table 115">
            <a:extLst>
              <a:ext uri="{FF2B5EF4-FFF2-40B4-BE49-F238E27FC236}">
                <a16:creationId xmlns:a16="http://schemas.microsoft.com/office/drawing/2014/main" id="{2487DDC3-1097-41E6-947B-A564FDF9C6CE}"/>
              </a:ext>
            </a:extLst>
          </p:cNvPr>
          <p:cNvGraphicFramePr>
            <a:graphicFrameLocks noGrp="1"/>
          </p:cNvGraphicFramePr>
          <p:nvPr/>
        </p:nvGraphicFramePr>
        <p:xfrm>
          <a:off x="9839069" y="3465014"/>
          <a:ext cx="1333458" cy="445238"/>
        </p:xfrm>
        <a:graphic>
          <a:graphicData uri="http://schemas.openxmlformats.org/drawingml/2006/table">
            <a:tbl>
              <a:tblPr firstRow="1" bandRow="1">
                <a:tableStyleId>{5C22544A-7EE6-4342-B048-85BDC9FD1C3A}</a:tableStyleId>
              </a:tblPr>
              <a:tblGrid>
                <a:gridCol w="535303">
                  <a:extLst>
                    <a:ext uri="{9D8B030D-6E8A-4147-A177-3AD203B41FA5}">
                      <a16:colId xmlns:a16="http://schemas.microsoft.com/office/drawing/2014/main" val="20000"/>
                    </a:ext>
                  </a:extLst>
                </a:gridCol>
                <a:gridCol w="798155">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90%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Wellington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(n=235)</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9" name="Table 118">
            <a:extLst>
              <a:ext uri="{FF2B5EF4-FFF2-40B4-BE49-F238E27FC236}">
                <a16:creationId xmlns:a16="http://schemas.microsoft.com/office/drawing/2014/main" id="{D7FBA251-B414-43EB-AAB0-DF04588BA6B9}"/>
              </a:ext>
            </a:extLst>
          </p:cNvPr>
          <p:cNvGraphicFramePr>
            <a:graphicFrameLocks noGrp="1"/>
          </p:cNvGraphicFramePr>
          <p:nvPr/>
        </p:nvGraphicFramePr>
        <p:xfrm>
          <a:off x="9231770" y="4370027"/>
          <a:ext cx="1333458" cy="445238"/>
        </p:xfrm>
        <a:graphic>
          <a:graphicData uri="http://schemas.openxmlformats.org/drawingml/2006/table">
            <a:tbl>
              <a:tblPr firstRow="1" bandRow="1">
                <a:tableStyleId>{5C22544A-7EE6-4342-B048-85BDC9FD1C3A}</a:tableStyleId>
              </a:tblPr>
              <a:tblGrid>
                <a:gridCol w="535303">
                  <a:extLst>
                    <a:ext uri="{9D8B030D-6E8A-4147-A177-3AD203B41FA5}">
                      <a16:colId xmlns:a16="http://schemas.microsoft.com/office/drawing/2014/main" val="20000"/>
                    </a:ext>
                  </a:extLst>
                </a:gridCol>
                <a:gridCol w="798155">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86%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Canterbury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(n=189)</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20" name="Table 119">
            <a:extLst>
              <a:ext uri="{FF2B5EF4-FFF2-40B4-BE49-F238E27FC236}">
                <a16:creationId xmlns:a16="http://schemas.microsoft.com/office/drawing/2014/main" id="{63B8C230-99A9-4B7B-A6D3-E6D26DA90FAC}"/>
              </a:ext>
            </a:extLst>
          </p:cNvPr>
          <p:cNvGraphicFramePr>
            <a:graphicFrameLocks noGrp="1"/>
          </p:cNvGraphicFramePr>
          <p:nvPr/>
        </p:nvGraphicFramePr>
        <p:xfrm>
          <a:off x="8603088" y="4902110"/>
          <a:ext cx="1333458" cy="445238"/>
        </p:xfrm>
        <a:graphic>
          <a:graphicData uri="http://schemas.openxmlformats.org/drawingml/2006/table">
            <a:tbl>
              <a:tblPr firstRow="1" bandRow="1">
                <a:tableStyleId>{5C22544A-7EE6-4342-B048-85BDC9FD1C3A}</a:tableStyleId>
              </a:tblPr>
              <a:tblGrid>
                <a:gridCol w="535303">
                  <a:extLst>
                    <a:ext uri="{9D8B030D-6E8A-4147-A177-3AD203B41FA5}">
                      <a16:colId xmlns:a16="http://schemas.microsoft.com/office/drawing/2014/main" val="20000"/>
                    </a:ext>
                  </a:extLst>
                </a:gridCol>
                <a:gridCol w="798155">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90%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Otago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(n=105)</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882517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a:xfrm>
            <a:off x="562132" y="1807299"/>
            <a:ext cx="2364509" cy="565136"/>
          </a:xfrm>
        </p:spPr>
        <p:txBody>
          <a:bodyPr>
            <a:normAutofit/>
          </a:bodyPr>
          <a:lstStyle/>
          <a:p>
            <a:pPr marL="0" indent="0">
              <a:buNone/>
            </a:pPr>
            <a:r>
              <a:rPr lang="en-NZ" sz="1200" dirty="0"/>
              <a:t>Joining process</a:t>
            </a:r>
          </a:p>
          <a:p>
            <a:pPr marL="0" indent="0">
              <a:buNone/>
            </a:pPr>
            <a:r>
              <a:rPr lang="en-NZ" sz="1000" dirty="0"/>
              <a:t>(% very or extremely satisfied)</a:t>
            </a:r>
            <a:endParaRPr lang="en-NZ" sz="1200" dirty="0"/>
          </a:p>
        </p:txBody>
      </p:sp>
      <p:sp>
        <p:nvSpPr>
          <p:cNvPr id="68" name="t1"/>
          <p:cNvSpPr txBox="1"/>
          <p:nvPr/>
        </p:nvSpPr>
        <p:spPr>
          <a:xfrm>
            <a:off x="2812692" y="1820562"/>
            <a:ext cx="1235682" cy="538609"/>
          </a:xfrm>
          <a:prstGeom prst="rect">
            <a:avLst/>
          </a:prstGeom>
          <a:solidFill>
            <a:schemeClr val="accent4"/>
          </a:solidFill>
          <a:ln w="9525">
            <a:noFill/>
            <a:prstDash val="sysDash"/>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0" u="none" strike="noStrike" kern="1200" cap="none" spc="0" normalizeH="0" baseline="0" noProof="0" dirty="0">
                <a:ln>
                  <a:noFill/>
                </a:ln>
                <a:solidFill>
                  <a:srgbClr val="000000"/>
                </a:solidFill>
                <a:effectLst/>
                <a:uLnTx/>
                <a:uFillTx/>
                <a:latin typeface="Barlow"/>
                <a:ea typeface="+mn-ea"/>
                <a:cs typeface="+mn-cs"/>
              </a:rPr>
              <a:t>TOTAL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b="1" dirty="0">
                <a:solidFill>
                  <a:srgbClr val="000000"/>
                </a:solidFill>
                <a:latin typeface="Barlow"/>
              </a:rPr>
              <a:t>55%</a:t>
            </a:r>
            <a:endParaRPr kumimoji="0" lang="en-NZ" sz="1800" b="1" i="0" u="none" strike="noStrike" kern="1200" cap="none" spc="0" normalizeH="0" baseline="0" noProof="0" dirty="0">
              <a:ln>
                <a:noFill/>
              </a:ln>
              <a:solidFill>
                <a:srgbClr val="000000"/>
              </a:solidFill>
              <a:effectLst/>
              <a:uLnTx/>
              <a:uFillTx/>
              <a:latin typeface="Barlow"/>
              <a:ea typeface="+mn-ea"/>
              <a:cs typeface="+mn-cs"/>
            </a:endParaRPr>
          </a:p>
        </p:txBody>
      </p:sp>
      <p:sp>
        <p:nvSpPr>
          <p:cNvPr id="5" name="AutoShape 2" descr="Image result for Northern district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8" name="Text Placeholder 4"/>
          <p:cNvSpPr txBox="1">
            <a:spLocks/>
          </p:cNvSpPr>
          <p:nvPr/>
        </p:nvSpPr>
        <p:spPr>
          <a:xfrm>
            <a:off x="1028273" y="2919581"/>
            <a:ext cx="3386994" cy="283208"/>
          </a:xfrm>
          <a:prstGeom prst="rect">
            <a:avLst/>
          </a:prstGeom>
        </p:spPr>
        <p:txBody>
          <a:bodyPr anchor="b"/>
          <a:lstStyle>
            <a:lvl1pPr marL="230188" indent="-230188" algn="l" defTabSz="457200" rtl="0" eaLnBrk="1" fontAlgn="base" hangingPunct="1">
              <a:spcBef>
                <a:spcPts val="800"/>
              </a:spcBef>
              <a:spcAft>
                <a:spcPct val="0"/>
              </a:spcAft>
              <a:buClr>
                <a:schemeClr val="tx2"/>
              </a:buClr>
              <a:buFont typeface="Arial" charset="0"/>
              <a:buChar char="•"/>
              <a:defRPr kern="1200">
                <a:solidFill>
                  <a:schemeClr val="tx2"/>
                </a:solidFill>
                <a:latin typeface="+mn-lt"/>
                <a:ea typeface="ＭＳ Ｐゴシック" charset="0"/>
                <a:cs typeface="ＭＳ Ｐゴシック" charset="0"/>
              </a:defRPr>
            </a:lvl1pPr>
            <a:lvl2pPr marL="461963" indent="-242888" algn="l" defTabSz="569913" rtl="0" eaLnBrk="1" fontAlgn="base" hangingPunct="1">
              <a:spcBef>
                <a:spcPts val="800"/>
              </a:spcBef>
              <a:spcAft>
                <a:spcPct val="0"/>
              </a:spcAft>
              <a:buClr>
                <a:schemeClr val="tx2"/>
              </a:buClr>
              <a:buFont typeface="Arial" charset="0"/>
              <a:buChar char="•"/>
              <a:defRPr sz="1600" kern="1200">
                <a:solidFill>
                  <a:schemeClr val="tx2"/>
                </a:solidFill>
                <a:latin typeface="+mn-lt"/>
                <a:ea typeface="ＭＳ Ｐゴシック" charset="0"/>
                <a:cs typeface="+mn-cs"/>
              </a:defRPr>
            </a:lvl2pPr>
            <a:lvl3pPr marL="681038" indent="-227013" algn="l" defTabSz="457200" rtl="0" eaLnBrk="1" fontAlgn="base" hangingPunct="1">
              <a:spcBef>
                <a:spcPts val="700"/>
              </a:spcBef>
              <a:spcAft>
                <a:spcPct val="0"/>
              </a:spcAft>
              <a:buClr>
                <a:schemeClr val="tx2"/>
              </a:buClr>
              <a:buFont typeface="Arial" charset="0"/>
              <a:buChar char="•"/>
              <a:defRPr sz="1400" kern="1200">
                <a:solidFill>
                  <a:schemeClr val="tx2"/>
                </a:solidFill>
                <a:latin typeface="+mn-lt"/>
                <a:ea typeface="ＭＳ Ｐゴシック" charset="0"/>
                <a:cs typeface="+mn-cs"/>
              </a:defRPr>
            </a:lvl3pPr>
            <a:lvl4pPr marL="912813" indent="-222250" algn="l" defTabSz="211138"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4pPr>
            <a:lvl5pPr marL="1143000" indent="-227013" algn="l" defTabSz="457200" rtl="0" eaLnBrk="1" fontAlgn="base" hangingPunct="1">
              <a:spcBef>
                <a:spcPts val="700"/>
              </a:spcBef>
              <a:spcAft>
                <a:spcPct val="0"/>
              </a:spcAft>
              <a:buClr>
                <a:schemeClr val="tx2"/>
              </a:buClr>
              <a:buFont typeface="Arial" charset="0"/>
              <a:buChar char="•"/>
              <a:defRPr sz="1200" kern="1200">
                <a:solidFill>
                  <a:schemeClr val="tx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95000"/>
              </a:lnSpc>
              <a:spcBef>
                <a:spcPct val="0"/>
              </a:spcBef>
              <a:spcAft>
                <a:spcPts val="600"/>
              </a:spcAft>
              <a:buClr>
                <a:srgbClr val="000000"/>
              </a:buClr>
              <a:buSzTx/>
              <a:buFont typeface="Arial" charset="0"/>
              <a:buNone/>
              <a:tabLst/>
              <a:defRPr/>
            </a:pPr>
            <a:r>
              <a:rPr kumimoji="0" lang="en-US" sz="1200" b="1" i="0" u="none" strike="noStrike" kern="1200" cap="none" spc="0" normalizeH="0" baseline="0" noProof="0" dirty="0">
                <a:ln>
                  <a:noFill/>
                </a:ln>
                <a:solidFill>
                  <a:srgbClr val="9C132A"/>
                </a:solidFill>
                <a:effectLst/>
                <a:uLnTx/>
                <a:uFillTx/>
                <a:latin typeface="Barlow"/>
                <a:ea typeface="ＭＳ Ｐゴシック" charset="0"/>
                <a:cs typeface="Arial" charset="0"/>
              </a:rPr>
              <a:t>How does this compare with 2017?</a:t>
            </a:r>
          </a:p>
        </p:txBody>
      </p:sp>
      <p:sp>
        <p:nvSpPr>
          <p:cNvPr id="51" name="Footer Placeholder 5"/>
          <p:cNvSpPr txBox="1">
            <a:spLocks/>
          </p:cNvSpPr>
          <p:nvPr/>
        </p:nvSpPr>
        <p:spPr>
          <a:xfrm>
            <a:off x="444729" y="6356020"/>
            <a:ext cx="10192511" cy="468134"/>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rPr>
              <a:t>Base: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rPr>
              <a:t>All respondents who are new members (Excluding Don't know/not applicable)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n=</a:t>
            </a:r>
            <a:r>
              <a:rPr lang="en-US" sz="800" dirty="0">
                <a:solidFill>
                  <a:srgbClr val="000000">
                    <a:lumMod val="65000"/>
                    <a:lumOff val="35000"/>
                  </a:srgbClr>
                </a:solidFill>
                <a:latin typeface="Barlow"/>
              </a:rPr>
              <a:t>233</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Q20 (R6).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Thinking about the process you/ you and your child went through when you/ your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rPr>
              <a:t>child joined your/ their athletics club. How satisfied are you with your/ their athletics club on the following…</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rPr>
              <a:t> The overall process of joining the club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Note: R</a:t>
            </a:r>
            <a:r>
              <a:rPr lang="en-US" sz="800" dirty="0" err="1">
                <a:solidFill>
                  <a:srgbClr val="000000">
                    <a:lumMod val="65000"/>
                    <a:lumOff val="35000"/>
                  </a:srgbClr>
                </a:solidFill>
                <a:latin typeface="Barlow"/>
              </a:rPr>
              <a:t>egions</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are based on the club the respondent selected in the questionnaire at Q2a</a:t>
            </a:r>
          </a:p>
        </p:txBody>
      </p:sp>
      <p:sp>
        <p:nvSpPr>
          <p:cNvPr id="61" name="Title 2"/>
          <p:cNvSpPr txBox="1">
            <a:spLocks/>
          </p:cNvSpPr>
          <p:nvPr/>
        </p:nvSpPr>
        <p:spPr>
          <a:xfrm>
            <a:off x="444729" y="264493"/>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Bold" charset="0"/>
                <a:ea typeface="+mj-ea"/>
                <a:cs typeface="+mj-cs"/>
              </a:rPr>
              <a:t>There are no significant differences by region for satisfaction with the joining process</a:t>
            </a:r>
          </a:p>
        </p:txBody>
      </p:sp>
      <p:graphicFrame>
        <p:nvGraphicFramePr>
          <p:cNvPr id="63" name="tbl1">
            <a:extLst>
              <a:ext uri="{FF2B5EF4-FFF2-40B4-BE49-F238E27FC236}">
                <a16:creationId xmlns:a16="http://schemas.microsoft.com/office/drawing/2014/main" id="{B7370E4B-848C-42BD-BD4E-EF7AC6C2E725}"/>
              </a:ext>
            </a:extLst>
          </p:cNvPr>
          <p:cNvGraphicFramePr>
            <a:graphicFrameLocks/>
          </p:cNvGraphicFramePr>
          <p:nvPr/>
        </p:nvGraphicFramePr>
        <p:xfrm>
          <a:off x="1008527" y="3229700"/>
          <a:ext cx="2507340" cy="2525357"/>
        </p:xfrm>
        <a:graphic>
          <a:graphicData uri="http://schemas.openxmlformats.org/drawingml/2006/table">
            <a:tbl>
              <a:tblPr firstRow="1" firstCol="1" bandRow="1">
                <a:tableStyleId>{5C22544A-7EE6-4342-B048-85BDC9FD1C3A}</a:tableStyleId>
              </a:tblPr>
              <a:tblGrid>
                <a:gridCol w="1270234">
                  <a:extLst>
                    <a:ext uri="{9D8B030D-6E8A-4147-A177-3AD203B41FA5}">
                      <a16:colId xmlns:a16="http://schemas.microsoft.com/office/drawing/2014/main" val="20000"/>
                    </a:ext>
                  </a:extLst>
                </a:gridCol>
                <a:gridCol w="618553">
                  <a:extLst>
                    <a:ext uri="{9D8B030D-6E8A-4147-A177-3AD203B41FA5}">
                      <a16:colId xmlns:a16="http://schemas.microsoft.com/office/drawing/2014/main" val="3461386646"/>
                    </a:ext>
                  </a:extLst>
                </a:gridCol>
                <a:gridCol w="618553">
                  <a:extLst>
                    <a:ext uri="{9D8B030D-6E8A-4147-A177-3AD203B41FA5}">
                      <a16:colId xmlns:a16="http://schemas.microsoft.com/office/drawing/2014/main" val="20001"/>
                    </a:ext>
                  </a:extLst>
                </a:gridCol>
              </a:tblGrid>
              <a:tr h="255467">
                <a:tc>
                  <a:txBody>
                    <a:bodyPr/>
                    <a:lstStyle/>
                    <a:p>
                      <a:pPr algn="l"/>
                      <a:r>
                        <a:rPr lang="en-NZ" sz="1000" dirty="0"/>
                        <a:t>Likelihood to rejoin</a:t>
                      </a:r>
                      <a:endParaRPr lang="en-US" sz="1000" b="1" cap="none" baseline="0" dirty="0">
                        <a:solidFill>
                          <a:schemeClr val="bg1"/>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900" cap="none" baseline="0" dirty="0">
                          <a:solidFill>
                            <a:schemeClr val="bg1"/>
                          </a:solidFill>
                          <a:latin typeface="Barlow"/>
                        </a:rPr>
                        <a:t>2021</a:t>
                      </a:r>
                    </a:p>
                    <a:p>
                      <a:pPr algn="ctr"/>
                      <a:r>
                        <a:rPr lang="en-US" sz="700" b="0" cap="none" baseline="0" dirty="0">
                          <a:solidFill>
                            <a:schemeClr val="bg1"/>
                          </a:solidFill>
                          <a:latin typeface="Barlow"/>
                        </a:rPr>
                        <a:t>(n=233)</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900" cap="none" baseline="0" dirty="0">
                          <a:solidFill>
                            <a:schemeClr val="bg1"/>
                          </a:solidFill>
                          <a:latin typeface="Barlow"/>
                        </a:rPr>
                        <a:t>2017</a:t>
                      </a:r>
                    </a:p>
                    <a:p>
                      <a:pPr algn="ctr"/>
                      <a:r>
                        <a:rPr lang="en-US" sz="700" b="0" cap="none" baseline="0" dirty="0">
                          <a:solidFill>
                            <a:schemeClr val="bg1"/>
                          </a:solidFill>
                          <a:latin typeface="Barlow"/>
                        </a:rPr>
                        <a:t>(n=n/a)</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0"/>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Auckland</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55%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6839"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9C132A"/>
                          </a:solidFill>
                          <a:effectLst/>
                          <a:uLnTx/>
                          <a:uFillTx/>
                          <a:latin typeface="Barlow"/>
                          <a:ea typeface="+mn-ea"/>
                          <a:cs typeface="+mn-cs"/>
                        </a:rPr>
                        <a:t>-</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Canterbury</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43%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6839"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9C132A"/>
                          </a:solidFill>
                          <a:effectLst/>
                          <a:uLnTx/>
                          <a:uFillTx/>
                          <a:latin typeface="Barlow"/>
                          <a:ea typeface="+mn-ea"/>
                          <a:cs typeface="+mn-cs"/>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Hawkes Bay Gisborne</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57%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6839"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9C132A"/>
                          </a:solidFill>
                          <a:effectLst/>
                          <a:uLnTx/>
                          <a:uFillTx/>
                          <a:latin typeface="Barlow"/>
                          <a:ea typeface="+mn-ea"/>
                          <a:cs typeface="+mn-cs"/>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Manawatu Wanganui</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77%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6839"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9C132A"/>
                          </a:solidFill>
                          <a:effectLst/>
                          <a:uLnTx/>
                          <a:uFillTx/>
                          <a:latin typeface="Barlow"/>
                          <a:ea typeface="+mn-ea"/>
                          <a:cs typeface="+mn-cs"/>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Northland</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50%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6839"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9C132A"/>
                          </a:solidFill>
                          <a:effectLst/>
                          <a:uLnTx/>
                          <a:uFillTx/>
                          <a:latin typeface="Barlow"/>
                          <a:ea typeface="+mn-ea"/>
                          <a:cs typeface="+mn-cs"/>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Otago</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64%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6839"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9C132A"/>
                          </a:solidFill>
                          <a:effectLst/>
                          <a:uLnTx/>
                          <a:uFillTx/>
                          <a:latin typeface="Barlow"/>
                          <a:ea typeface="+mn-ea"/>
                          <a:cs typeface="+mn-cs"/>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Southland</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6839"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9C132A"/>
                          </a:solidFill>
                          <a:effectLst/>
                          <a:uLnTx/>
                          <a:uFillTx/>
                          <a:latin typeface="Barlow"/>
                          <a:ea typeface="+mn-ea"/>
                          <a:cs typeface="+mn-cs"/>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651712"/>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Taranaki</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kumimoji="0" lang="en-US" sz="1000" b="0" i="0" u="none" strike="noStrike" kern="1200" cap="none" spc="0" normalizeH="0" baseline="0" noProof="0" dirty="0">
                          <a:ln>
                            <a:noFill/>
                          </a:ln>
                          <a:solidFill>
                            <a:schemeClr val="tx2"/>
                          </a:solidFill>
                          <a:effectLst/>
                          <a:uLnTx/>
                          <a:uFillTx/>
                          <a:latin typeface="Barlow"/>
                          <a:ea typeface="+mn-ea"/>
                          <a:cs typeface="+mn-cs"/>
                          <a:sym typeface="Wingdings 3"/>
                        </a:rPr>
                        <a:t>71%</a:t>
                      </a:r>
                      <a:endParaRPr lang="en-US" sz="1000" b="0" i="0" u="none" strike="noStrike" kern="1200" dirty="0">
                        <a:solidFill>
                          <a:schemeClr val="tx2"/>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6839"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9C132A"/>
                          </a:solidFill>
                          <a:effectLst/>
                          <a:uLnTx/>
                          <a:uFillTx/>
                          <a:latin typeface="Barlow"/>
                          <a:ea typeface="+mn-ea"/>
                          <a:cs typeface="+mn-cs"/>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7712998"/>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Tasman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30%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6839"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9C132A"/>
                          </a:solidFill>
                          <a:effectLst/>
                          <a:uLnTx/>
                          <a:uFillTx/>
                          <a:latin typeface="Barlow"/>
                          <a:ea typeface="+mn-ea"/>
                          <a:cs typeface="+mn-cs"/>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444117"/>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Waikato Bay of Plenty</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56%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6839"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9C132A"/>
                          </a:solidFill>
                          <a:effectLst/>
                          <a:uLnTx/>
                          <a:uFillTx/>
                          <a:latin typeface="Barlow"/>
                          <a:ea typeface="+mn-ea"/>
                          <a:cs typeface="+mn-cs"/>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1685736"/>
                  </a:ext>
                </a:extLst>
              </a:tr>
              <a:tr h="19909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2"/>
                          </a:solidFill>
                          <a:effectLst/>
                          <a:latin typeface="Barlow"/>
                          <a:ea typeface="+mn-ea"/>
                          <a:cs typeface="+mn-cs"/>
                        </a:rPr>
                        <a:t>Wellington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i="0" u="none" strike="noStrike" kern="1200" dirty="0">
                          <a:solidFill>
                            <a:schemeClr val="tx2"/>
                          </a:solidFill>
                          <a:effectLst/>
                          <a:latin typeface="Barlow"/>
                          <a:ea typeface="+mn-ea"/>
                          <a:cs typeface="+mn-cs"/>
                        </a:rPr>
                        <a:t>68%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6839"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9C132A"/>
                          </a:solidFill>
                          <a:effectLst/>
                          <a:uLnTx/>
                          <a:uFillTx/>
                          <a:latin typeface="Barlow"/>
                          <a:ea typeface="+mn-ea"/>
                          <a:cs typeface="+mn-cs"/>
                        </a:rPr>
                        <a: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8876341"/>
                  </a:ext>
                </a:extLst>
              </a:tr>
            </a:tbl>
          </a:graphicData>
        </a:graphic>
      </p:graphicFrame>
      <p:cxnSp>
        <p:nvCxnSpPr>
          <p:cNvPr id="71" name="Straight Connector 70">
            <a:extLst>
              <a:ext uri="{FF2B5EF4-FFF2-40B4-BE49-F238E27FC236}">
                <a16:creationId xmlns:a16="http://schemas.microsoft.com/office/drawing/2014/main" id="{30DE57BA-6A32-449C-9FBE-AA2838D4D56D}"/>
              </a:ext>
            </a:extLst>
          </p:cNvPr>
          <p:cNvCxnSpPr/>
          <p:nvPr/>
        </p:nvCxnSpPr>
        <p:spPr>
          <a:xfrm flipV="1">
            <a:off x="9360023" y="3684552"/>
            <a:ext cx="462669"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79CF3600-AB0D-478E-B069-2B4AAD585D96}"/>
              </a:ext>
            </a:extLst>
          </p:cNvPr>
          <p:cNvCxnSpPr/>
          <p:nvPr/>
        </p:nvCxnSpPr>
        <p:spPr>
          <a:xfrm flipV="1">
            <a:off x="8542552" y="4613280"/>
            <a:ext cx="586672" cy="2"/>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8D51656A-42F6-48AC-9CD0-F27093987BB0}"/>
              </a:ext>
            </a:extLst>
          </p:cNvPr>
          <p:cNvCxnSpPr>
            <a:cxnSpLocks/>
          </p:cNvCxnSpPr>
          <p:nvPr/>
        </p:nvCxnSpPr>
        <p:spPr>
          <a:xfrm flipH="1">
            <a:off x="8123841" y="2752249"/>
            <a:ext cx="640034"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CA751107-E05A-4EBA-A569-FA3ADB03970E}"/>
              </a:ext>
            </a:extLst>
          </p:cNvPr>
          <p:cNvCxnSpPr/>
          <p:nvPr/>
        </p:nvCxnSpPr>
        <p:spPr>
          <a:xfrm>
            <a:off x="8974667" y="1265393"/>
            <a:ext cx="393210"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D0F4D2C4-3117-4930-AFBB-8935CF31596B}"/>
              </a:ext>
            </a:extLst>
          </p:cNvPr>
          <p:cNvCxnSpPr/>
          <p:nvPr/>
        </p:nvCxnSpPr>
        <p:spPr>
          <a:xfrm flipH="1">
            <a:off x="8222614" y="1836596"/>
            <a:ext cx="703513"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041A05CF-56BF-4639-8D8A-1E514E812C85}"/>
              </a:ext>
            </a:extLst>
          </p:cNvPr>
          <p:cNvCxnSpPr>
            <a:cxnSpLocks/>
          </p:cNvCxnSpPr>
          <p:nvPr/>
        </p:nvCxnSpPr>
        <p:spPr>
          <a:xfrm flipV="1">
            <a:off x="10293603" y="2534370"/>
            <a:ext cx="343637" cy="2"/>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2577D215-62E2-42DA-AE18-9C7A9B053952}"/>
              </a:ext>
            </a:extLst>
          </p:cNvPr>
          <p:cNvCxnSpPr>
            <a:cxnSpLocks/>
          </p:cNvCxnSpPr>
          <p:nvPr/>
        </p:nvCxnSpPr>
        <p:spPr>
          <a:xfrm>
            <a:off x="8006038" y="5127647"/>
            <a:ext cx="593064" cy="4029"/>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F22BC585-3B32-4504-82CA-9271AA6B999C}"/>
              </a:ext>
            </a:extLst>
          </p:cNvPr>
          <p:cNvCxnSpPr>
            <a:cxnSpLocks/>
          </p:cNvCxnSpPr>
          <p:nvPr/>
        </p:nvCxnSpPr>
        <p:spPr>
          <a:xfrm flipH="1" flipV="1">
            <a:off x="7679849" y="3391896"/>
            <a:ext cx="564353" cy="351"/>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B4F6C25-395F-4E19-A3B0-9494F22D8E70}"/>
              </a:ext>
            </a:extLst>
          </p:cNvPr>
          <p:cNvCxnSpPr>
            <a:cxnSpLocks/>
          </p:cNvCxnSpPr>
          <p:nvPr/>
        </p:nvCxnSpPr>
        <p:spPr>
          <a:xfrm flipH="1">
            <a:off x="8269250" y="3124679"/>
            <a:ext cx="846990"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0EC31101-D3C0-421B-BDA1-51CA62F66CBC}"/>
              </a:ext>
            </a:extLst>
          </p:cNvPr>
          <p:cNvCxnSpPr>
            <a:cxnSpLocks/>
          </p:cNvCxnSpPr>
          <p:nvPr/>
        </p:nvCxnSpPr>
        <p:spPr>
          <a:xfrm flipH="1" flipV="1">
            <a:off x="8302806" y="2159426"/>
            <a:ext cx="602558" cy="0"/>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A93FDE5B-A7A8-4E62-BEC5-80ACCB427410}"/>
              </a:ext>
            </a:extLst>
          </p:cNvPr>
          <p:cNvCxnSpPr>
            <a:cxnSpLocks/>
          </p:cNvCxnSpPr>
          <p:nvPr/>
        </p:nvCxnSpPr>
        <p:spPr>
          <a:xfrm flipH="1" flipV="1">
            <a:off x="6336204" y="5131325"/>
            <a:ext cx="564353" cy="351"/>
          </a:xfrm>
          <a:prstGeom prst="line">
            <a:avLst/>
          </a:prstGeom>
          <a:ln w="15875">
            <a:solidFill>
              <a:schemeClr val="bg2"/>
            </a:solidFill>
            <a:prstDash val="sysDot"/>
            <a:tailEnd type="oval"/>
          </a:ln>
        </p:spPr>
        <p:style>
          <a:lnRef idx="2">
            <a:schemeClr val="accent1"/>
          </a:lnRef>
          <a:fillRef idx="0">
            <a:schemeClr val="accent1"/>
          </a:fillRef>
          <a:effectRef idx="1">
            <a:schemeClr val="accent1"/>
          </a:effectRef>
          <a:fontRef idx="minor">
            <a:schemeClr val="tx1"/>
          </a:fontRef>
        </p:style>
      </p:cxnSp>
      <p:grpSp>
        <p:nvGrpSpPr>
          <p:cNvPr id="84" name="Group 83">
            <a:extLst>
              <a:ext uri="{FF2B5EF4-FFF2-40B4-BE49-F238E27FC236}">
                <a16:creationId xmlns:a16="http://schemas.microsoft.com/office/drawing/2014/main" id="{CC5E2F23-F4D6-4FBA-9030-8435836088EF}"/>
              </a:ext>
            </a:extLst>
          </p:cNvPr>
          <p:cNvGrpSpPr/>
          <p:nvPr/>
        </p:nvGrpSpPr>
        <p:grpSpPr>
          <a:xfrm>
            <a:off x="6675248" y="989740"/>
            <a:ext cx="3583410" cy="4941275"/>
            <a:chOff x="7515226" y="1326103"/>
            <a:chExt cx="3402016" cy="4912772"/>
          </a:xfrm>
        </p:grpSpPr>
        <p:sp>
          <p:nvSpPr>
            <p:cNvPr id="89" name="Freeform 3">
              <a:extLst>
                <a:ext uri="{FF2B5EF4-FFF2-40B4-BE49-F238E27FC236}">
                  <a16:creationId xmlns:a16="http://schemas.microsoft.com/office/drawing/2014/main" id="{F83F7A7F-73C7-4B1A-9658-4AFDC88FAA16}"/>
                </a:ext>
              </a:extLst>
            </p:cNvPr>
            <p:cNvSpPr>
              <a:spLocks/>
            </p:cNvSpPr>
            <p:nvPr/>
          </p:nvSpPr>
          <p:spPr bwMode="auto">
            <a:xfrm>
              <a:off x="7534428" y="5064957"/>
              <a:ext cx="744944" cy="902280"/>
            </a:xfrm>
            <a:custGeom>
              <a:avLst/>
              <a:gdLst/>
              <a:ahLst/>
              <a:cxnLst>
                <a:cxn ang="0">
                  <a:pos x="1475" y="110"/>
                </a:cxn>
                <a:cxn ang="0">
                  <a:pos x="1235" y="90"/>
                </a:cxn>
                <a:cxn ang="0">
                  <a:pos x="1040" y="375"/>
                </a:cxn>
                <a:cxn ang="0">
                  <a:pos x="1120" y="530"/>
                </a:cxn>
                <a:cxn ang="0">
                  <a:pos x="865" y="555"/>
                </a:cxn>
                <a:cxn ang="0">
                  <a:pos x="830" y="765"/>
                </a:cxn>
                <a:cxn ang="0">
                  <a:pos x="685" y="675"/>
                </a:cxn>
                <a:cxn ang="0">
                  <a:pos x="785" y="915"/>
                </a:cxn>
                <a:cxn ang="0">
                  <a:pos x="535" y="980"/>
                </a:cxn>
                <a:cxn ang="0">
                  <a:pos x="505" y="1115"/>
                </a:cxn>
                <a:cxn ang="0">
                  <a:pos x="400" y="1170"/>
                </a:cxn>
                <a:cxn ang="0">
                  <a:pos x="565" y="1235"/>
                </a:cxn>
                <a:cxn ang="0">
                  <a:pos x="515" y="1305"/>
                </a:cxn>
                <a:cxn ang="0">
                  <a:pos x="580" y="1486"/>
                </a:cxn>
                <a:cxn ang="0">
                  <a:pos x="460" y="1476"/>
                </a:cxn>
                <a:cxn ang="0">
                  <a:pos x="295" y="1400"/>
                </a:cxn>
                <a:cxn ang="0">
                  <a:pos x="260" y="1516"/>
                </a:cxn>
                <a:cxn ang="0">
                  <a:pos x="310" y="1611"/>
                </a:cxn>
                <a:cxn ang="0">
                  <a:pos x="455" y="1621"/>
                </a:cxn>
                <a:cxn ang="0">
                  <a:pos x="260" y="1696"/>
                </a:cxn>
                <a:cxn ang="0">
                  <a:pos x="410" y="1806"/>
                </a:cxn>
                <a:cxn ang="0">
                  <a:pos x="265" y="1876"/>
                </a:cxn>
                <a:cxn ang="0">
                  <a:pos x="15" y="1981"/>
                </a:cxn>
                <a:cxn ang="0">
                  <a:pos x="65" y="2151"/>
                </a:cxn>
                <a:cxn ang="0">
                  <a:pos x="245" y="1981"/>
                </a:cxn>
                <a:cxn ang="0">
                  <a:pos x="200" y="2211"/>
                </a:cxn>
                <a:cxn ang="0">
                  <a:pos x="185" y="2301"/>
                </a:cxn>
                <a:cxn ang="0">
                  <a:pos x="460" y="2421"/>
                </a:cxn>
                <a:cxn ang="0">
                  <a:pos x="845" y="2331"/>
                </a:cxn>
                <a:cxn ang="0">
                  <a:pos x="1145" y="2551"/>
                </a:cxn>
                <a:cxn ang="0">
                  <a:pos x="1435" y="2491"/>
                </a:cxn>
                <a:cxn ang="0">
                  <a:pos x="1510" y="2706"/>
                </a:cxn>
                <a:cxn ang="0">
                  <a:pos x="1615" y="2661"/>
                </a:cxn>
                <a:cxn ang="0">
                  <a:pos x="1735" y="2746"/>
                </a:cxn>
                <a:cxn ang="0">
                  <a:pos x="1955" y="2721"/>
                </a:cxn>
                <a:cxn ang="0">
                  <a:pos x="2155" y="2811"/>
                </a:cxn>
                <a:cxn ang="0">
                  <a:pos x="2230" y="2161"/>
                </a:cxn>
                <a:cxn ang="0">
                  <a:pos x="2240" y="1456"/>
                </a:cxn>
                <a:cxn ang="0">
                  <a:pos x="2125" y="1205"/>
                </a:cxn>
                <a:cxn ang="0">
                  <a:pos x="1940" y="1370"/>
                </a:cxn>
                <a:cxn ang="0">
                  <a:pos x="1585" y="1310"/>
                </a:cxn>
                <a:cxn ang="0">
                  <a:pos x="1439" y="940"/>
                </a:cxn>
                <a:cxn ang="0">
                  <a:pos x="1336" y="570"/>
                </a:cxn>
                <a:cxn ang="0">
                  <a:pos x="1495" y="270"/>
                </a:cxn>
              </a:cxnLst>
              <a:rect l="0" t="0" r="r" b="b"/>
              <a:pathLst>
                <a:path w="2321" h="2811">
                  <a:moveTo>
                    <a:pt x="1495" y="270"/>
                  </a:moveTo>
                  <a:lnTo>
                    <a:pt x="1475" y="110"/>
                  </a:lnTo>
                  <a:lnTo>
                    <a:pt x="1322" y="0"/>
                  </a:lnTo>
                  <a:lnTo>
                    <a:pt x="1235" y="90"/>
                  </a:lnTo>
                  <a:lnTo>
                    <a:pt x="1160" y="230"/>
                  </a:lnTo>
                  <a:lnTo>
                    <a:pt x="1040" y="375"/>
                  </a:lnTo>
                  <a:lnTo>
                    <a:pt x="1160" y="480"/>
                  </a:lnTo>
                  <a:lnTo>
                    <a:pt x="1120" y="530"/>
                  </a:lnTo>
                  <a:lnTo>
                    <a:pt x="1000" y="455"/>
                  </a:lnTo>
                  <a:lnTo>
                    <a:pt x="865" y="555"/>
                  </a:lnTo>
                  <a:lnTo>
                    <a:pt x="910" y="660"/>
                  </a:lnTo>
                  <a:lnTo>
                    <a:pt x="830" y="765"/>
                  </a:lnTo>
                  <a:lnTo>
                    <a:pt x="775" y="650"/>
                  </a:lnTo>
                  <a:lnTo>
                    <a:pt x="685" y="675"/>
                  </a:lnTo>
                  <a:lnTo>
                    <a:pt x="745" y="810"/>
                  </a:lnTo>
                  <a:lnTo>
                    <a:pt x="785" y="915"/>
                  </a:lnTo>
                  <a:lnTo>
                    <a:pt x="755" y="995"/>
                  </a:lnTo>
                  <a:lnTo>
                    <a:pt x="535" y="980"/>
                  </a:lnTo>
                  <a:lnTo>
                    <a:pt x="575" y="1115"/>
                  </a:lnTo>
                  <a:lnTo>
                    <a:pt x="505" y="1115"/>
                  </a:lnTo>
                  <a:lnTo>
                    <a:pt x="430" y="1055"/>
                  </a:lnTo>
                  <a:lnTo>
                    <a:pt x="400" y="1170"/>
                  </a:lnTo>
                  <a:lnTo>
                    <a:pt x="425" y="1260"/>
                  </a:lnTo>
                  <a:lnTo>
                    <a:pt x="565" y="1235"/>
                  </a:lnTo>
                  <a:lnTo>
                    <a:pt x="610" y="1305"/>
                  </a:lnTo>
                  <a:lnTo>
                    <a:pt x="515" y="1305"/>
                  </a:lnTo>
                  <a:lnTo>
                    <a:pt x="500" y="1370"/>
                  </a:lnTo>
                  <a:lnTo>
                    <a:pt x="580" y="1486"/>
                  </a:lnTo>
                  <a:lnTo>
                    <a:pt x="530" y="1516"/>
                  </a:lnTo>
                  <a:lnTo>
                    <a:pt x="460" y="1476"/>
                  </a:lnTo>
                  <a:lnTo>
                    <a:pt x="365" y="1370"/>
                  </a:lnTo>
                  <a:lnTo>
                    <a:pt x="295" y="1400"/>
                  </a:lnTo>
                  <a:lnTo>
                    <a:pt x="370" y="1471"/>
                  </a:lnTo>
                  <a:lnTo>
                    <a:pt x="260" y="1516"/>
                  </a:lnTo>
                  <a:lnTo>
                    <a:pt x="215" y="1591"/>
                  </a:lnTo>
                  <a:lnTo>
                    <a:pt x="310" y="1611"/>
                  </a:lnTo>
                  <a:lnTo>
                    <a:pt x="415" y="1546"/>
                  </a:lnTo>
                  <a:lnTo>
                    <a:pt x="455" y="1621"/>
                  </a:lnTo>
                  <a:lnTo>
                    <a:pt x="335" y="1636"/>
                  </a:lnTo>
                  <a:lnTo>
                    <a:pt x="260" y="1696"/>
                  </a:lnTo>
                  <a:lnTo>
                    <a:pt x="280" y="1786"/>
                  </a:lnTo>
                  <a:lnTo>
                    <a:pt x="410" y="1806"/>
                  </a:lnTo>
                  <a:lnTo>
                    <a:pt x="370" y="1911"/>
                  </a:lnTo>
                  <a:lnTo>
                    <a:pt x="265" y="1876"/>
                  </a:lnTo>
                  <a:lnTo>
                    <a:pt x="135" y="1936"/>
                  </a:lnTo>
                  <a:lnTo>
                    <a:pt x="15" y="1981"/>
                  </a:lnTo>
                  <a:lnTo>
                    <a:pt x="0" y="2036"/>
                  </a:lnTo>
                  <a:lnTo>
                    <a:pt x="65" y="2151"/>
                  </a:lnTo>
                  <a:lnTo>
                    <a:pt x="170" y="2056"/>
                  </a:lnTo>
                  <a:lnTo>
                    <a:pt x="245" y="1981"/>
                  </a:lnTo>
                  <a:lnTo>
                    <a:pt x="205" y="2146"/>
                  </a:lnTo>
                  <a:lnTo>
                    <a:pt x="200" y="2211"/>
                  </a:lnTo>
                  <a:lnTo>
                    <a:pt x="295" y="2241"/>
                  </a:lnTo>
                  <a:lnTo>
                    <a:pt x="185" y="2301"/>
                  </a:lnTo>
                  <a:lnTo>
                    <a:pt x="215" y="2386"/>
                  </a:lnTo>
                  <a:lnTo>
                    <a:pt x="460" y="2421"/>
                  </a:lnTo>
                  <a:lnTo>
                    <a:pt x="775" y="2421"/>
                  </a:lnTo>
                  <a:lnTo>
                    <a:pt x="845" y="2331"/>
                  </a:lnTo>
                  <a:lnTo>
                    <a:pt x="1030" y="2361"/>
                  </a:lnTo>
                  <a:lnTo>
                    <a:pt x="1145" y="2551"/>
                  </a:lnTo>
                  <a:lnTo>
                    <a:pt x="1310" y="2521"/>
                  </a:lnTo>
                  <a:lnTo>
                    <a:pt x="1435" y="2491"/>
                  </a:lnTo>
                  <a:lnTo>
                    <a:pt x="1540" y="2616"/>
                  </a:lnTo>
                  <a:lnTo>
                    <a:pt x="1510" y="2706"/>
                  </a:lnTo>
                  <a:lnTo>
                    <a:pt x="1555" y="2781"/>
                  </a:lnTo>
                  <a:lnTo>
                    <a:pt x="1615" y="2661"/>
                  </a:lnTo>
                  <a:lnTo>
                    <a:pt x="1670" y="2751"/>
                  </a:lnTo>
                  <a:lnTo>
                    <a:pt x="1735" y="2746"/>
                  </a:lnTo>
                  <a:lnTo>
                    <a:pt x="1825" y="2686"/>
                  </a:lnTo>
                  <a:lnTo>
                    <a:pt x="1955" y="2721"/>
                  </a:lnTo>
                  <a:lnTo>
                    <a:pt x="2005" y="2806"/>
                  </a:lnTo>
                  <a:lnTo>
                    <a:pt x="2155" y="2811"/>
                  </a:lnTo>
                  <a:lnTo>
                    <a:pt x="2321" y="2803"/>
                  </a:lnTo>
                  <a:lnTo>
                    <a:pt x="2230" y="2161"/>
                  </a:lnTo>
                  <a:lnTo>
                    <a:pt x="2110" y="1741"/>
                  </a:lnTo>
                  <a:lnTo>
                    <a:pt x="2240" y="1456"/>
                  </a:lnTo>
                  <a:lnTo>
                    <a:pt x="2270" y="1325"/>
                  </a:lnTo>
                  <a:lnTo>
                    <a:pt x="2125" y="1205"/>
                  </a:lnTo>
                  <a:lnTo>
                    <a:pt x="2030" y="1365"/>
                  </a:lnTo>
                  <a:lnTo>
                    <a:pt x="1940" y="1370"/>
                  </a:lnTo>
                  <a:lnTo>
                    <a:pt x="1775" y="1185"/>
                  </a:lnTo>
                  <a:lnTo>
                    <a:pt x="1585" y="1310"/>
                  </a:lnTo>
                  <a:lnTo>
                    <a:pt x="1433" y="1153"/>
                  </a:lnTo>
                  <a:lnTo>
                    <a:pt x="1439" y="940"/>
                  </a:lnTo>
                  <a:lnTo>
                    <a:pt x="1346" y="795"/>
                  </a:lnTo>
                  <a:lnTo>
                    <a:pt x="1336" y="570"/>
                  </a:lnTo>
                  <a:lnTo>
                    <a:pt x="1406" y="337"/>
                  </a:lnTo>
                  <a:lnTo>
                    <a:pt x="1495" y="270"/>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0" name="Freeform 4">
              <a:extLst>
                <a:ext uri="{FF2B5EF4-FFF2-40B4-BE49-F238E27FC236}">
                  <a16:creationId xmlns:a16="http://schemas.microsoft.com/office/drawing/2014/main" id="{A2B91F68-7511-46CD-9A92-F08E43EF7B59}"/>
                </a:ext>
              </a:extLst>
            </p:cNvPr>
            <p:cNvSpPr>
              <a:spLocks/>
            </p:cNvSpPr>
            <p:nvPr/>
          </p:nvSpPr>
          <p:spPr bwMode="auto">
            <a:xfrm>
              <a:off x="7515226" y="5620765"/>
              <a:ext cx="81879" cy="64218"/>
            </a:xfrm>
            <a:custGeom>
              <a:avLst/>
              <a:gdLst/>
              <a:ahLst/>
              <a:cxnLst>
                <a:cxn ang="0">
                  <a:pos x="18" y="40"/>
                </a:cxn>
                <a:cxn ang="0">
                  <a:pos x="15" y="24"/>
                </a:cxn>
                <a:cxn ang="0">
                  <a:pos x="0" y="19"/>
                </a:cxn>
                <a:cxn ang="0">
                  <a:pos x="24" y="6"/>
                </a:cxn>
                <a:cxn ang="0">
                  <a:pos x="39" y="0"/>
                </a:cxn>
                <a:cxn ang="0">
                  <a:pos x="48" y="13"/>
                </a:cxn>
                <a:cxn ang="0">
                  <a:pos x="51" y="23"/>
                </a:cxn>
                <a:cxn ang="0">
                  <a:pos x="28" y="25"/>
                </a:cxn>
                <a:cxn ang="0">
                  <a:pos x="18" y="40"/>
                </a:cxn>
              </a:cxnLst>
              <a:rect l="0" t="0" r="r" b="b"/>
              <a:pathLst>
                <a:path w="51" h="40">
                  <a:moveTo>
                    <a:pt x="18" y="40"/>
                  </a:moveTo>
                  <a:lnTo>
                    <a:pt x="15" y="24"/>
                  </a:lnTo>
                  <a:lnTo>
                    <a:pt x="0" y="19"/>
                  </a:lnTo>
                  <a:lnTo>
                    <a:pt x="24" y="6"/>
                  </a:lnTo>
                  <a:lnTo>
                    <a:pt x="39" y="0"/>
                  </a:lnTo>
                  <a:lnTo>
                    <a:pt x="48" y="13"/>
                  </a:lnTo>
                  <a:lnTo>
                    <a:pt x="51" y="23"/>
                  </a:lnTo>
                  <a:lnTo>
                    <a:pt x="28" y="25"/>
                  </a:lnTo>
                  <a:lnTo>
                    <a:pt x="18" y="40"/>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1" name="Freeform 5">
              <a:extLst>
                <a:ext uri="{FF2B5EF4-FFF2-40B4-BE49-F238E27FC236}">
                  <a16:creationId xmlns:a16="http://schemas.microsoft.com/office/drawing/2014/main" id="{67DC5E9A-80F9-43B5-97EE-CB5EC8874E02}"/>
                </a:ext>
              </a:extLst>
            </p:cNvPr>
            <p:cNvSpPr>
              <a:spLocks/>
            </p:cNvSpPr>
            <p:nvPr/>
          </p:nvSpPr>
          <p:spPr bwMode="auto">
            <a:xfrm>
              <a:off x="7955128" y="4956409"/>
              <a:ext cx="809162" cy="1025902"/>
            </a:xfrm>
            <a:custGeom>
              <a:avLst/>
              <a:gdLst/>
              <a:ahLst/>
              <a:cxnLst>
                <a:cxn ang="0">
                  <a:pos x="1210" y="0"/>
                </a:cxn>
                <a:cxn ang="0">
                  <a:pos x="975" y="180"/>
                </a:cxn>
                <a:cxn ang="0">
                  <a:pos x="700" y="249"/>
                </a:cxn>
                <a:cxn ang="0">
                  <a:pos x="505" y="540"/>
                </a:cxn>
                <a:cxn ang="0">
                  <a:pos x="160" y="660"/>
                </a:cxn>
                <a:cxn ang="0">
                  <a:pos x="0" y="960"/>
                </a:cxn>
                <a:cxn ang="0">
                  <a:pos x="105" y="1330"/>
                </a:cxn>
                <a:cxn ang="0">
                  <a:pos x="250" y="1699"/>
                </a:cxn>
                <a:cxn ang="0">
                  <a:pos x="604" y="1759"/>
                </a:cxn>
                <a:cxn ang="0">
                  <a:pos x="791" y="1596"/>
                </a:cxn>
                <a:cxn ang="0">
                  <a:pos x="904" y="1845"/>
                </a:cxn>
                <a:cxn ang="0">
                  <a:pos x="896" y="2560"/>
                </a:cxn>
                <a:cxn ang="0">
                  <a:pos x="1080" y="3151"/>
                </a:cxn>
                <a:cxn ang="0">
                  <a:pos x="1285" y="3101"/>
                </a:cxn>
                <a:cxn ang="0">
                  <a:pos x="1320" y="3001"/>
                </a:cxn>
                <a:cxn ang="0">
                  <a:pos x="1450" y="2936"/>
                </a:cxn>
                <a:cxn ang="0">
                  <a:pos x="1615" y="2711"/>
                </a:cxn>
                <a:cxn ang="0">
                  <a:pos x="1780" y="2471"/>
                </a:cxn>
                <a:cxn ang="0">
                  <a:pos x="1965" y="2321"/>
                </a:cxn>
                <a:cxn ang="0">
                  <a:pos x="2115" y="2261"/>
                </a:cxn>
                <a:cxn ang="0">
                  <a:pos x="2185" y="2201"/>
                </a:cxn>
                <a:cxn ang="0">
                  <a:pos x="2095" y="2071"/>
                </a:cxn>
                <a:cxn ang="0">
                  <a:pos x="2215" y="1916"/>
                </a:cxn>
                <a:cxn ang="0">
                  <a:pos x="2310" y="1676"/>
                </a:cxn>
                <a:cxn ang="0">
                  <a:pos x="2350" y="1455"/>
                </a:cxn>
                <a:cxn ang="0">
                  <a:pos x="2475" y="1245"/>
                </a:cxn>
                <a:cxn ang="0">
                  <a:pos x="2170" y="1105"/>
                </a:cxn>
                <a:cxn ang="0">
                  <a:pos x="1900" y="1290"/>
                </a:cxn>
                <a:cxn ang="0">
                  <a:pos x="1660" y="1170"/>
                </a:cxn>
                <a:cxn ang="0">
                  <a:pos x="1450" y="840"/>
                </a:cxn>
                <a:cxn ang="0">
                  <a:pos x="1210" y="660"/>
                </a:cxn>
                <a:cxn ang="0">
                  <a:pos x="1150" y="340"/>
                </a:cxn>
                <a:cxn ang="0">
                  <a:pos x="1285" y="15"/>
                </a:cxn>
              </a:cxnLst>
              <a:rect l="0" t="0" r="r" b="b"/>
              <a:pathLst>
                <a:path w="2518" h="3196">
                  <a:moveTo>
                    <a:pt x="1285" y="15"/>
                  </a:moveTo>
                  <a:lnTo>
                    <a:pt x="1210" y="0"/>
                  </a:lnTo>
                  <a:lnTo>
                    <a:pt x="1105" y="130"/>
                  </a:lnTo>
                  <a:lnTo>
                    <a:pt x="975" y="180"/>
                  </a:lnTo>
                  <a:lnTo>
                    <a:pt x="836" y="166"/>
                  </a:lnTo>
                  <a:lnTo>
                    <a:pt x="700" y="249"/>
                  </a:lnTo>
                  <a:lnTo>
                    <a:pt x="566" y="397"/>
                  </a:lnTo>
                  <a:lnTo>
                    <a:pt x="505" y="540"/>
                  </a:lnTo>
                  <a:lnTo>
                    <a:pt x="255" y="700"/>
                  </a:lnTo>
                  <a:lnTo>
                    <a:pt x="160" y="660"/>
                  </a:lnTo>
                  <a:lnTo>
                    <a:pt x="70" y="730"/>
                  </a:lnTo>
                  <a:lnTo>
                    <a:pt x="0" y="960"/>
                  </a:lnTo>
                  <a:lnTo>
                    <a:pt x="10" y="1185"/>
                  </a:lnTo>
                  <a:lnTo>
                    <a:pt x="105" y="1330"/>
                  </a:lnTo>
                  <a:lnTo>
                    <a:pt x="97" y="1543"/>
                  </a:lnTo>
                  <a:lnTo>
                    <a:pt x="250" y="1699"/>
                  </a:lnTo>
                  <a:lnTo>
                    <a:pt x="440" y="1576"/>
                  </a:lnTo>
                  <a:lnTo>
                    <a:pt x="604" y="1759"/>
                  </a:lnTo>
                  <a:lnTo>
                    <a:pt x="697" y="1755"/>
                  </a:lnTo>
                  <a:lnTo>
                    <a:pt x="791" y="1596"/>
                  </a:lnTo>
                  <a:lnTo>
                    <a:pt x="935" y="1713"/>
                  </a:lnTo>
                  <a:lnTo>
                    <a:pt x="904" y="1845"/>
                  </a:lnTo>
                  <a:lnTo>
                    <a:pt x="776" y="2131"/>
                  </a:lnTo>
                  <a:lnTo>
                    <a:pt x="896" y="2560"/>
                  </a:lnTo>
                  <a:lnTo>
                    <a:pt x="985" y="3196"/>
                  </a:lnTo>
                  <a:lnTo>
                    <a:pt x="1080" y="3151"/>
                  </a:lnTo>
                  <a:lnTo>
                    <a:pt x="1185" y="3076"/>
                  </a:lnTo>
                  <a:lnTo>
                    <a:pt x="1285" y="3101"/>
                  </a:lnTo>
                  <a:lnTo>
                    <a:pt x="1380" y="3061"/>
                  </a:lnTo>
                  <a:lnTo>
                    <a:pt x="1320" y="3001"/>
                  </a:lnTo>
                  <a:lnTo>
                    <a:pt x="1330" y="2941"/>
                  </a:lnTo>
                  <a:lnTo>
                    <a:pt x="1450" y="2936"/>
                  </a:lnTo>
                  <a:lnTo>
                    <a:pt x="1435" y="2861"/>
                  </a:lnTo>
                  <a:lnTo>
                    <a:pt x="1615" y="2711"/>
                  </a:lnTo>
                  <a:lnTo>
                    <a:pt x="1795" y="2596"/>
                  </a:lnTo>
                  <a:lnTo>
                    <a:pt x="1780" y="2471"/>
                  </a:lnTo>
                  <a:lnTo>
                    <a:pt x="1860" y="2351"/>
                  </a:lnTo>
                  <a:lnTo>
                    <a:pt x="1965" y="2321"/>
                  </a:lnTo>
                  <a:lnTo>
                    <a:pt x="2085" y="2296"/>
                  </a:lnTo>
                  <a:lnTo>
                    <a:pt x="2115" y="2261"/>
                  </a:lnTo>
                  <a:lnTo>
                    <a:pt x="2185" y="2266"/>
                  </a:lnTo>
                  <a:lnTo>
                    <a:pt x="2185" y="2201"/>
                  </a:lnTo>
                  <a:lnTo>
                    <a:pt x="2170" y="2126"/>
                  </a:lnTo>
                  <a:lnTo>
                    <a:pt x="2095" y="2071"/>
                  </a:lnTo>
                  <a:lnTo>
                    <a:pt x="2130" y="1961"/>
                  </a:lnTo>
                  <a:lnTo>
                    <a:pt x="2215" y="1916"/>
                  </a:lnTo>
                  <a:lnTo>
                    <a:pt x="2235" y="1816"/>
                  </a:lnTo>
                  <a:lnTo>
                    <a:pt x="2310" y="1676"/>
                  </a:lnTo>
                  <a:lnTo>
                    <a:pt x="2265" y="1606"/>
                  </a:lnTo>
                  <a:lnTo>
                    <a:pt x="2350" y="1455"/>
                  </a:lnTo>
                  <a:lnTo>
                    <a:pt x="2325" y="1305"/>
                  </a:lnTo>
                  <a:lnTo>
                    <a:pt x="2475" y="1245"/>
                  </a:lnTo>
                  <a:lnTo>
                    <a:pt x="2518" y="1156"/>
                  </a:lnTo>
                  <a:lnTo>
                    <a:pt x="2170" y="1105"/>
                  </a:lnTo>
                  <a:lnTo>
                    <a:pt x="2065" y="1170"/>
                  </a:lnTo>
                  <a:lnTo>
                    <a:pt x="1900" y="1290"/>
                  </a:lnTo>
                  <a:lnTo>
                    <a:pt x="1815" y="1140"/>
                  </a:lnTo>
                  <a:lnTo>
                    <a:pt x="1660" y="1170"/>
                  </a:lnTo>
                  <a:lnTo>
                    <a:pt x="1570" y="1060"/>
                  </a:lnTo>
                  <a:lnTo>
                    <a:pt x="1450" y="840"/>
                  </a:lnTo>
                  <a:lnTo>
                    <a:pt x="1315" y="825"/>
                  </a:lnTo>
                  <a:lnTo>
                    <a:pt x="1210" y="660"/>
                  </a:lnTo>
                  <a:lnTo>
                    <a:pt x="1165" y="480"/>
                  </a:lnTo>
                  <a:lnTo>
                    <a:pt x="1150" y="340"/>
                  </a:lnTo>
                  <a:lnTo>
                    <a:pt x="1240" y="160"/>
                  </a:lnTo>
                  <a:lnTo>
                    <a:pt x="1285" y="15"/>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3" name="Freeform 6">
              <a:extLst>
                <a:ext uri="{FF2B5EF4-FFF2-40B4-BE49-F238E27FC236}">
                  <a16:creationId xmlns:a16="http://schemas.microsoft.com/office/drawing/2014/main" id="{E2BF08A4-6D94-4E28-A738-B3380170C768}"/>
                </a:ext>
              </a:extLst>
            </p:cNvPr>
            <p:cNvSpPr>
              <a:spLocks/>
            </p:cNvSpPr>
            <p:nvPr/>
          </p:nvSpPr>
          <p:spPr bwMode="auto">
            <a:xfrm>
              <a:off x="7950314" y="3736243"/>
              <a:ext cx="1249064" cy="1444934"/>
            </a:xfrm>
            <a:custGeom>
              <a:avLst/>
              <a:gdLst/>
              <a:ahLst/>
              <a:cxnLst>
                <a:cxn ang="0">
                  <a:pos x="3415" y="0"/>
                </a:cxn>
                <a:cxn ang="0">
                  <a:pos x="3340" y="65"/>
                </a:cxn>
                <a:cxn ang="0">
                  <a:pos x="3295" y="140"/>
                </a:cxn>
                <a:cxn ang="0">
                  <a:pos x="3280" y="260"/>
                </a:cxn>
                <a:cxn ang="0">
                  <a:pos x="3285" y="645"/>
                </a:cxn>
                <a:cxn ang="0">
                  <a:pos x="3090" y="975"/>
                </a:cxn>
                <a:cxn ang="0">
                  <a:pos x="2925" y="1130"/>
                </a:cxn>
                <a:cxn ang="0">
                  <a:pos x="2700" y="1190"/>
                </a:cxn>
                <a:cxn ang="0">
                  <a:pos x="2730" y="1340"/>
                </a:cxn>
                <a:cxn ang="0">
                  <a:pos x="2595" y="1770"/>
                </a:cxn>
                <a:cxn ang="0">
                  <a:pos x="2395" y="2180"/>
                </a:cxn>
                <a:cxn ang="0">
                  <a:pos x="2220" y="2435"/>
                </a:cxn>
                <a:cxn ang="0">
                  <a:pos x="2065" y="2615"/>
                </a:cxn>
                <a:cxn ang="0">
                  <a:pos x="1735" y="2850"/>
                </a:cxn>
                <a:cxn ang="0">
                  <a:pos x="1575" y="3005"/>
                </a:cxn>
                <a:cxn ang="0">
                  <a:pos x="1510" y="3135"/>
                </a:cxn>
                <a:cxn ang="0">
                  <a:pos x="1390" y="3155"/>
                </a:cxn>
                <a:cxn ang="0">
                  <a:pos x="1125" y="3420"/>
                </a:cxn>
                <a:cxn ang="0">
                  <a:pos x="925" y="3500"/>
                </a:cxn>
                <a:cxn ang="0">
                  <a:pos x="775" y="3600"/>
                </a:cxn>
                <a:cxn ang="0">
                  <a:pos x="730" y="3720"/>
                </a:cxn>
                <a:cxn ang="0">
                  <a:pos x="450" y="3915"/>
                </a:cxn>
                <a:cxn ang="0">
                  <a:pos x="315" y="3900"/>
                </a:cxn>
                <a:cxn ang="0">
                  <a:pos x="120" y="3990"/>
                </a:cxn>
                <a:cxn ang="0">
                  <a:pos x="0" y="4190"/>
                </a:cxn>
                <a:cxn ang="0">
                  <a:pos x="155" y="4298"/>
                </a:cxn>
                <a:cxn ang="0">
                  <a:pos x="175" y="4460"/>
                </a:cxn>
                <a:cxn ang="0">
                  <a:pos x="270" y="4500"/>
                </a:cxn>
                <a:cxn ang="0">
                  <a:pos x="520" y="4340"/>
                </a:cxn>
                <a:cxn ang="0">
                  <a:pos x="580" y="4200"/>
                </a:cxn>
                <a:cxn ang="0">
                  <a:pos x="715" y="4050"/>
                </a:cxn>
                <a:cxn ang="0">
                  <a:pos x="850" y="3965"/>
                </a:cxn>
                <a:cxn ang="0">
                  <a:pos x="990" y="3980"/>
                </a:cxn>
                <a:cxn ang="0">
                  <a:pos x="1120" y="3930"/>
                </a:cxn>
                <a:cxn ang="0">
                  <a:pos x="1223" y="3800"/>
                </a:cxn>
                <a:cxn ang="0">
                  <a:pos x="1300" y="3815"/>
                </a:cxn>
                <a:cxn ang="0">
                  <a:pos x="1440" y="3650"/>
                </a:cxn>
                <a:cxn ang="0">
                  <a:pos x="1575" y="3480"/>
                </a:cxn>
                <a:cxn ang="0">
                  <a:pos x="1885" y="3225"/>
                </a:cxn>
                <a:cxn ang="0">
                  <a:pos x="2205" y="3020"/>
                </a:cxn>
                <a:cxn ang="0">
                  <a:pos x="2680" y="2600"/>
                </a:cxn>
                <a:cxn ang="0">
                  <a:pos x="2940" y="2565"/>
                </a:cxn>
                <a:cxn ang="0">
                  <a:pos x="3235" y="2295"/>
                </a:cxn>
                <a:cxn ang="0">
                  <a:pos x="3640" y="1895"/>
                </a:cxn>
                <a:cxn ang="0">
                  <a:pos x="3550" y="1830"/>
                </a:cxn>
                <a:cxn ang="0">
                  <a:pos x="3495" y="1665"/>
                </a:cxn>
                <a:cxn ang="0">
                  <a:pos x="3300" y="1550"/>
                </a:cxn>
                <a:cxn ang="0">
                  <a:pos x="3295" y="1290"/>
                </a:cxn>
                <a:cxn ang="0">
                  <a:pos x="3360" y="1125"/>
                </a:cxn>
                <a:cxn ang="0">
                  <a:pos x="3655" y="795"/>
                </a:cxn>
                <a:cxn ang="0">
                  <a:pos x="3890" y="565"/>
                </a:cxn>
                <a:cxn ang="0">
                  <a:pos x="3750" y="500"/>
                </a:cxn>
                <a:cxn ang="0">
                  <a:pos x="3660" y="340"/>
                </a:cxn>
                <a:cxn ang="0">
                  <a:pos x="3505" y="315"/>
                </a:cxn>
                <a:cxn ang="0">
                  <a:pos x="3415" y="0"/>
                </a:cxn>
              </a:cxnLst>
              <a:rect l="0" t="0" r="r" b="b"/>
              <a:pathLst>
                <a:path w="3890" h="4500">
                  <a:moveTo>
                    <a:pt x="3415" y="0"/>
                  </a:moveTo>
                  <a:lnTo>
                    <a:pt x="3340" y="65"/>
                  </a:lnTo>
                  <a:lnTo>
                    <a:pt x="3295" y="140"/>
                  </a:lnTo>
                  <a:lnTo>
                    <a:pt x="3280" y="260"/>
                  </a:lnTo>
                  <a:lnTo>
                    <a:pt x="3285" y="645"/>
                  </a:lnTo>
                  <a:lnTo>
                    <a:pt x="3090" y="975"/>
                  </a:lnTo>
                  <a:lnTo>
                    <a:pt x="2925" y="1130"/>
                  </a:lnTo>
                  <a:lnTo>
                    <a:pt x="2700" y="1190"/>
                  </a:lnTo>
                  <a:lnTo>
                    <a:pt x="2730" y="1340"/>
                  </a:lnTo>
                  <a:lnTo>
                    <a:pt x="2595" y="1770"/>
                  </a:lnTo>
                  <a:lnTo>
                    <a:pt x="2395" y="2180"/>
                  </a:lnTo>
                  <a:lnTo>
                    <a:pt x="2220" y="2435"/>
                  </a:lnTo>
                  <a:lnTo>
                    <a:pt x="2065" y="2615"/>
                  </a:lnTo>
                  <a:lnTo>
                    <a:pt x="1735" y="2850"/>
                  </a:lnTo>
                  <a:lnTo>
                    <a:pt x="1575" y="3005"/>
                  </a:lnTo>
                  <a:lnTo>
                    <a:pt x="1510" y="3135"/>
                  </a:lnTo>
                  <a:lnTo>
                    <a:pt x="1390" y="3155"/>
                  </a:lnTo>
                  <a:lnTo>
                    <a:pt x="1125" y="3420"/>
                  </a:lnTo>
                  <a:lnTo>
                    <a:pt x="925" y="3500"/>
                  </a:lnTo>
                  <a:lnTo>
                    <a:pt x="775" y="3600"/>
                  </a:lnTo>
                  <a:lnTo>
                    <a:pt x="730" y="3720"/>
                  </a:lnTo>
                  <a:lnTo>
                    <a:pt x="450" y="3915"/>
                  </a:lnTo>
                  <a:lnTo>
                    <a:pt x="315" y="3900"/>
                  </a:lnTo>
                  <a:lnTo>
                    <a:pt x="120" y="3990"/>
                  </a:lnTo>
                  <a:lnTo>
                    <a:pt x="0" y="4190"/>
                  </a:lnTo>
                  <a:lnTo>
                    <a:pt x="155" y="4298"/>
                  </a:lnTo>
                  <a:lnTo>
                    <a:pt x="175" y="4460"/>
                  </a:lnTo>
                  <a:lnTo>
                    <a:pt x="270" y="4500"/>
                  </a:lnTo>
                  <a:lnTo>
                    <a:pt x="520" y="4340"/>
                  </a:lnTo>
                  <a:lnTo>
                    <a:pt x="580" y="4200"/>
                  </a:lnTo>
                  <a:lnTo>
                    <a:pt x="715" y="4050"/>
                  </a:lnTo>
                  <a:lnTo>
                    <a:pt x="850" y="3965"/>
                  </a:lnTo>
                  <a:lnTo>
                    <a:pt x="990" y="3980"/>
                  </a:lnTo>
                  <a:lnTo>
                    <a:pt x="1120" y="3930"/>
                  </a:lnTo>
                  <a:lnTo>
                    <a:pt x="1223" y="3800"/>
                  </a:lnTo>
                  <a:lnTo>
                    <a:pt x="1300" y="3815"/>
                  </a:lnTo>
                  <a:lnTo>
                    <a:pt x="1440" y="3650"/>
                  </a:lnTo>
                  <a:lnTo>
                    <a:pt x="1575" y="3480"/>
                  </a:lnTo>
                  <a:lnTo>
                    <a:pt x="1885" y="3225"/>
                  </a:lnTo>
                  <a:lnTo>
                    <a:pt x="2205" y="3020"/>
                  </a:lnTo>
                  <a:lnTo>
                    <a:pt x="2680" y="2600"/>
                  </a:lnTo>
                  <a:lnTo>
                    <a:pt x="2940" y="2565"/>
                  </a:lnTo>
                  <a:lnTo>
                    <a:pt x="3235" y="2295"/>
                  </a:lnTo>
                  <a:lnTo>
                    <a:pt x="3640" y="1895"/>
                  </a:lnTo>
                  <a:lnTo>
                    <a:pt x="3550" y="1830"/>
                  </a:lnTo>
                  <a:lnTo>
                    <a:pt x="3495" y="1665"/>
                  </a:lnTo>
                  <a:lnTo>
                    <a:pt x="3300" y="1550"/>
                  </a:lnTo>
                  <a:lnTo>
                    <a:pt x="3295" y="1290"/>
                  </a:lnTo>
                  <a:lnTo>
                    <a:pt x="3360" y="1125"/>
                  </a:lnTo>
                  <a:lnTo>
                    <a:pt x="3655" y="795"/>
                  </a:lnTo>
                  <a:lnTo>
                    <a:pt x="3890" y="565"/>
                  </a:lnTo>
                  <a:lnTo>
                    <a:pt x="3750" y="500"/>
                  </a:lnTo>
                  <a:lnTo>
                    <a:pt x="3660" y="340"/>
                  </a:lnTo>
                  <a:lnTo>
                    <a:pt x="3505" y="315"/>
                  </a:lnTo>
                  <a:lnTo>
                    <a:pt x="3415" y="0"/>
                  </a:lnTo>
                  <a:close/>
                </a:path>
              </a:pathLst>
            </a:custGeom>
            <a:solidFill>
              <a:schemeClr val="bg2">
                <a:lumMod val="90000"/>
              </a:schemeClr>
            </a:solidFill>
            <a:ln w="1270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4" name="Freeform 7">
              <a:extLst>
                <a:ext uri="{FF2B5EF4-FFF2-40B4-BE49-F238E27FC236}">
                  <a16:creationId xmlns:a16="http://schemas.microsoft.com/office/drawing/2014/main" id="{F03D128F-3CA5-4657-8D51-393021A74AF9}"/>
                </a:ext>
              </a:extLst>
            </p:cNvPr>
            <p:cNvSpPr>
              <a:spLocks/>
            </p:cNvSpPr>
            <p:nvPr/>
          </p:nvSpPr>
          <p:spPr bwMode="auto">
            <a:xfrm>
              <a:off x="8332353" y="4178807"/>
              <a:ext cx="1249064" cy="1181635"/>
            </a:xfrm>
            <a:custGeom>
              <a:avLst/>
              <a:gdLst/>
              <a:ahLst/>
              <a:cxnLst>
                <a:cxn ang="0">
                  <a:pos x="2540" y="345"/>
                </a:cxn>
                <a:cxn ang="0">
                  <a:pos x="2092" y="863"/>
                </a:cxn>
                <a:cxn ang="0">
                  <a:pos x="1519" y="1188"/>
                </a:cxn>
                <a:cxn ang="0">
                  <a:pos x="715" y="1818"/>
                </a:cxn>
                <a:cxn ang="0">
                  <a:pos x="274" y="2243"/>
                </a:cxn>
                <a:cxn ang="0">
                  <a:pos x="93" y="2544"/>
                </a:cxn>
                <a:cxn ang="0">
                  <a:pos x="15" y="2867"/>
                </a:cxn>
                <a:cxn ang="0">
                  <a:pos x="166" y="3216"/>
                </a:cxn>
                <a:cxn ang="0">
                  <a:pos x="420" y="3450"/>
                </a:cxn>
                <a:cxn ang="0">
                  <a:pos x="666" y="3531"/>
                </a:cxn>
                <a:cxn ang="0">
                  <a:pos x="915" y="3561"/>
                </a:cxn>
                <a:cxn ang="0">
                  <a:pos x="1370" y="3545"/>
                </a:cxn>
                <a:cxn ang="0">
                  <a:pos x="1380" y="3200"/>
                </a:cxn>
                <a:cxn ang="0">
                  <a:pos x="1485" y="2765"/>
                </a:cxn>
                <a:cxn ang="0">
                  <a:pos x="1890" y="2505"/>
                </a:cxn>
                <a:cxn ang="0">
                  <a:pos x="2180" y="2255"/>
                </a:cxn>
                <a:cxn ang="0">
                  <a:pos x="2300" y="2265"/>
                </a:cxn>
                <a:cxn ang="0">
                  <a:pos x="2525" y="2255"/>
                </a:cxn>
                <a:cxn ang="0">
                  <a:pos x="2765" y="2270"/>
                </a:cxn>
                <a:cxn ang="0">
                  <a:pos x="2955" y="2300"/>
                </a:cxn>
                <a:cxn ang="0">
                  <a:pos x="2975" y="2040"/>
                </a:cxn>
                <a:cxn ang="0">
                  <a:pos x="2775" y="2040"/>
                </a:cxn>
                <a:cxn ang="0">
                  <a:pos x="2780" y="1545"/>
                </a:cxn>
                <a:cxn ang="0">
                  <a:pos x="2865" y="1410"/>
                </a:cxn>
                <a:cxn ang="0">
                  <a:pos x="3095" y="1250"/>
                </a:cxn>
                <a:cxn ang="0">
                  <a:pos x="3465" y="575"/>
                </a:cxn>
                <a:cxn ang="0">
                  <a:pos x="3600" y="420"/>
                </a:cxn>
                <a:cxn ang="0">
                  <a:pos x="3750" y="180"/>
                </a:cxn>
                <a:cxn ang="0">
                  <a:pos x="3667" y="0"/>
                </a:cxn>
                <a:cxn ang="0">
                  <a:pos x="3382" y="198"/>
                </a:cxn>
                <a:cxn ang="0">
                  <a:pos x="3202" y="378"/>
                </a:cxn>
                <a:cxn ang="0">
                  <a:pos x="2854" y="476"/>
                </a:cxn>
              </a:cxnLst>
              <a:rect l="0" t="0" r="r" b="b"/>
              <a:pathLst>
                <a:path w="3892" h="3678">
                  <a:moveTo>
                    <a:pt x="2682" y="222"/>
                  </a:moveTo>
                  <a:lnTo>
                    <a:pt x="2540" y="345"/>
                  </a:lnTo>
                  <a:lnTo>
                    <a:pt x="2476" y="485"/>
                  </a:lnTo>
                  <a:lnTo>
                    <a:pt x="2092" y="863"/>
                  </a:lnTo>
                  <a:lnTo>
                    <a:pt x="1774" y="1157"/>
                  </a:lnTo>
                  <a:lnTo>
                    <a:pt x="1519" y="1188"/>
                  </a:lnTo>
                  <a:lnTo>
                    <a:pt x="1039" y="1611"/>
                  </a:lnTo>
                  <a:lnTo>
                    <a:pt x="715" y="1818"/>
                  </a:lnTo>
                  <a:lnTo>
                    <a:pt x="406" y="2075"/>
                  </a:lnTo>
                  <a:lnTo>
                    <a:pt x="274" y="2243"/>
                  </a:lnTo>
                  <a:lnTo>
                    <a:pt x="135" y="2405"/>
                  </a:lnTo>
                  <a:lnTo>
                    <a:pt x="93" y="2544"/>
                  </a:lnTo>
                  <a:lnTo>
                    <a:pt x="0" y="2730"/>
                  </a:lnTo>
                  <a:lnTo>
                    <a:pt x="15" y="2867"/>
                  </a:lnTo>
                  <a:lnTo>
                    <a:pt x="61" y="3053"/>
                  </a:lnTo>
                  <a:lnTo>
                    <a:pt x="166" y="3216"/>
                  </a:lnTo>
                  <a:lnTo>
                    <a:pt x="298" y="3230"/>
                  </a:lnTo>
                  <a:lnTo>
                    <a:pt x="420" y="3450"/>
                  </a:lnTo>
                  <a:lnTo>
                    <a:pt x="510" y="3560"/>
                  </a:lnTo>
                  <a:lnTo>
                    <a:pt x="666" y="3531"/>
                  </a:lnTo>
                  <a:lnTo>
                    <a:pt x="750" y="3678"/>
                  </a:lnTo>
                  <a:lnTo>
                    <a:pt x="915" y="3561"/>
                  </a:lnTo>
                  <a:lnTo>
                    <a:pt x="1021" y="3494"/>
                  </a:lnTo>
                  <a:lnTo>
                    <a:pt x="1370" y="3545"/>
                  </a:lnTo>
                  <a:lnTo>
                    <a:pt x="1400" y="3365"/>
                  </a:lnTo>
                  <a:lnTo>
                    <a:pt x="1380" y="3200"/>
                  </a:lnTo>
                  <a:lnTo>
                    <a:pt x="1415" y="2945"/>
                  </a:lnTo>
                  <a:lnTo>
                    <a:pt x="1485" y="2765"/>
                  </a:lnTo>
                  <a:lnTo>
                    <a:pt x="1655" y="2655"/>
                  </a:lnTo>
                  <a:lnTo>
                    <a:pt x="1890" y="2505"/>
                  </a:lnTo>
                  <a:lnTo>
                    <a:pt x="2190" y="2340"/>
                  </a:lnTo>
                  <a:lnTo>
                    <a:pt x="2180" y="2255"/>
                  </a:lnTo>
                  <a:lnTo>
                    <a:pt x="2235" y="2220"/>
                  </a:lnTo>
                  <a:lnTo>
                    <a:pt x="2300" y="2265"/>
                  </a:lnTo>
                  <a:lnTo>
                    <a:pt x="2460" y="2190"/>
                  </a:lnTo>
                  <a:lnTo>
                    <a:pt x="2525" y="2255"/>
                  </a:lnTo>
                  <a:lnTo>
                    <a:pt x="2660" y="2205"/>
                  </a:lnTo>
                  <a:lnTo>
                    <a:pt x="2765" y="2270"/>
                  </a:lnTo>
                  <a:lnTo>
                    <a:pt x="2865" y="2225"/>
                  </a:lnTo>
                  <a:lnTo>
                    <a:pt x="2955" y="2300"/>
                  </a:lnTo>
                  <a:lnTo>
                    <a:pt x="3000" y="2210"/>
                  </a:lnTo>
                  <a:lnTo>
                    <a:pt x="2975" y="2040"/>
                  </a:lnTo>
                  <a:lnTo>
                    <a:pt x="2855" y="2015"/>
                  </a:lnTo>
                  <a:lnTo>
                    <a:pt x="2775" y="2040"/>
                  </a:lnTo>
                  <a:lnTo>
                    <a:pt x="2700" y="1980"/>
                  </a:lnTo>
                  <a:lnTo>
                    <a:pt x="2780" y="1545"/>
                  </a:lnTo>
                  <a:lnTo>
                    <a:pt x="2725" y="1425"/>
                  </a:lnTo>
                  <a:lnTo>
                    <a:pt x="2865" y="1410"/>
                  </a:lnTo>
                  <a:lnTo>
                    <a:pt x="2970" y="1325"/>
                  </a:lnTo>
                  <a:lnTo>
                    <a:pt x="3095" y="1250"/>
                  </a:lnTo>
                  <a:lnTo>
                    <a:pt x="3410" y="635"/>
                  </a:lnTo>
                  <a:lnTo>
                    <a:pt x="3465" y="575"/>
                  </a:lnTo>
                  <a:lnTo>
                    <a:pt x="3540" y="600"/>
                  </a:lnTo>
                  <a:lnTo>
                    <a:pt x="3600" y="420"/>
                  </a:lnTo>
                  <a:lnTo>
                    <a:pt x="3680" y="410"/>
                  </a:lnTo>
                  <a:lnTo>
                    <a:pt x="3750" y="180"/>
                  </a:lnTo>
                  <a:lnTo>
                    <a:pt x="3892" y="6"/>
                  </a:lnTo>
                  <a:lnTo>
                    <a:pt x="3667" y="0"/>
                  </a:lnTo>
                  <a:lnTo>
                    <a:pt x="3498" y="63"/>
                  </a:lnTo>
                  <a:lnTo>
                    <a:pt x="3382" y="198"/>
                  </a:lnTo>
                  <a:lnTo>
                    <a:pt x="3330" y="347"/>
                  </a:lnTo>
                  <a:lnTo>
                    <a:pt x="3202" y="378"/>
                  </a:lnTo>
                  <a:lnTo>
                    <a:pt x="2991" y="630"/>
                  </a:lnTo>
                  <a:lnTo>
                    <a:pt x="2854" y="476"/>
                  </a:lnTo>
                  <a:lnTo>
                    <a:pt x="2682" y="222"/>
                  </a:lnTo>
                  <a:close/>
                </a:path>
              </a:pathLst>
            </a:custGeom>
            <a:solidFill>
              <a:schemeClr val="bg2">
                <a:lumMod val="90000"/>
              </a:schemeClr>
            </a:solidFill>
            <a:ln w="190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sp>
          <p:nvSpPr>
            <p:cNvPr id="95" name="Freeform 8">
              <a:extLst>
                <a:ext uri="{FF2B5EF4-FFF2-40B4-BE49-F238E27FC236}">
                  <a16:creationId xmlns:a16="http://schemas.microsoft.com/office/drawing/2014/main" id="{365556A2-0CBE-4718-A1A0-0754B58BE243}"/>
                </a:ext>
              </a:extLst>
            </p:cNvPr>
            <p:cNvSpPr>
              <a:spLocks/>
            </p:cNvSpPr>
            <p:nvPr/>
          </p:nvSpPr>
          <p:spPr bwMode="auto">
            <a:xfrm>
              <a:off x="7839536" y="6020529"/>
              <a:ext cx="181419" cy="218346"/>
            </a:xfrm>
            <a:custGeom>
              <a:avLst/>
              <a:gdLst/>
              <a:ahLst/>
              <a:cxnLst>
                <a:cxn ang="0">
                  <a:pos x="15" y="136"/>
                </a:cxn>
                <a:cxn ang="0">
                  <a:pos x="0" y="121"/>
                </a:cxn>
                <a:cxn ang="0">
                  <a:pos x="15" y="93"/>
                </a:cxn>
                <a:cxn ang="0">
                  <a:pos x="12" y="73"/>
                </a:cxn>
                <a:cxn ang="0">
                  <a:pos x="27" y="78"/>
                </a:cxn>
                <a:cxn ang="0">
                  <a:pos x="30" y="57"/>
                </a:cxn>
                <a:cxn ang="0">
                  <a:pos x="38" y="39"/>
                </a:cxn>
                <a:cxn ang="0">
                  <a:pos x="20" y="24"/>
                </a:cxn>
                <a:cxn ang="0">
                  <a:pos x="30" y="0"/>
                </a:cxn>
                <a:cxn ang="0">
                  <a:pos x="54" y="0"/>
                </a:cxn>
                <a:cxn ang="0">
                  <a:pos x="83" y="15"/>
                </a:cxn>
                <a:cxn ang="0">
                  <a:pos x="99" y="39"/>
                </a:cxn>
                <a:cxn ang="0">
                  <a:pos x="77" y="40"/>
                </a:cxn>
                <a:cxn ang="0">
                  <a:pos x="63" y="48"/>
                </a:cxn>
                <a:cxn ang="0">
                  <a:pos x="89" y="63"/>
                </a:cxn>
                <a:cxn ang="0">
                  <a:pos x="113" y="63"/>
                </a:cxn>
                <a:cxn ang="0">
                  <a:pos x="113" y="81"/>
                </a:cxn>
                <a:cxn ang="0">
                  <a:pos x="59" y="102"/>
                </a:cxn>
                <a:cxn ang="0">
                  <a:pos x="23" y="112"/>
                </a:cxn>
                <a:cxn ang="0">
                  <a:pos x="15" y="136"/>
                </a:cxn>
              </a:cxnLst>
              <a:rect l="0" t="0" r="r" b="b"/>
              <a:pathLst>
                <a:path w="113" h="136">
                  <a:moveTo>
                    <a:pt x="15" y="136"/>
                  </a:moveTo>
                  <a:lnTo>
                    <a:pt x="0" y="121"/>
                  </a:lnTo>
                  <a:lnTo>
                    <a:pt x="15" y="93"/>
                  </a:lnTo>
                  <a:lnTo>
                    <a:pt x="12" y="73"/>
                  </a:lnTo>
                  <a:lnTo>
                    <a:pt x="27" y="78"/>
                  </a:lnTo>
                  <a:lnTo>
                    <a:pt x="30" y="57"/>
                  </a:lnTo>
                  <a:lnTo>
                    <a:pt x="38" y="39"/>
                  </a:lnTo>
                  <a:lnTo>
                    <a:pt x="20" y="24"/>
                  </a:lnTo>
                  <a:lnTo>
                    <a:pt x="30" y="0"/>
                  </a:lnTo>
                  <a:lnTo>
                    <a:pt x="54" y="0"/>
                  </a:lnTo>
                  <a:lnTo>
                    <a:pt x="83" y="15"/>
                  </a:lnTo>
                  <a:lnTo>
                    <a:pt x="99" y="39"/>
                  </a:lnTo>
                  <a:lnTo>
                    <a:pt x="77" y="40"/>
                  </a:lnTo>
                  <a:lnTo>
                    <a:pt x="63" y="48"/>
                  </a:lnTo>
                  <a:lnTo>
                    <a:pt x="89" y="63"/>
                  </a:lnTo>
                  <a:lnTo>
                    <a:pt x="113" y="63"/>
                  </a:lnTo>
                  <a:lnTo>
                    <a:pt x="113" y="81"/>
                  </a:lnTo>
                  <a:lnTo>
                    <a:pt x="59" y="102"/>
                  </a:lnTo>
                  <a:lnTo>
                    <a:pt x="23" y="112"/>
                  </a:lnTo>
                  <a:lnTo>
                    <a:pt x="15" y="136"/>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6" name="Freeform 9">
              <a:extLst>
                <a:ext uri="{FF2B5EF4-FFF2-40B4-BE49-F238E27FC236}">
                  <a16:creationId xmlns:a16="http://schemas.microsoft.com/office/drawing/2014/main" id="{3A2DE95C-7A97-4752-8B61-73A956FA6C88}"/>
                </a:ext>
              </a:extLst>
            </p:cNvPr>
            <p:cNvSpPr>
              <a:spLocks/>
            </p:cNvSpPr>
            <p:nvPr/>
          </p:nvSpPr>
          <p:spPr bwMode="auto">
            <a:xfrm>
              <a:off x="9159240" y="1326103"/>
              <a:ext cx="614899" cy="765814"/>
            </a:xfrm>
            <a:custGeom>
              <a:avLst/>
              <a:gdLst/>
              <a:ahLst/>
              <a:cxnLst>
                <a:cxn ang="0">
                  <a:pos x="27" y="30"/>
                </a:cxn>
                <a:cxn ang="0">
                  <a:pos x="77" y="113"/>
                </a:cxn>
                <a:cxn ang="0">
                  <a:pos x="98" y="170"/>
                </a:cxn>
                <a:cxn ang="0">
                  <a:pos x="86" y="206"/>
                </a:cxn>
                <a:cxn ang="0">
                  <a:pos x="101" y="225"/>
                </a:cxn>
                <a:cxn ang="0">
                  <a:pos x="131" y="252"/>
                </a:cxn>
                <a:cxn ang="0">
                  <a:pos x="170" y="204"/>
                </a:cxn>
                <a:cxn ang="0">
                  <a:pos x="167" y="239"/>
                </a:cxn>
                <a:cxn ang="0">
                  <a:pos x="186" y="338"/>
                </a:cxn>
                <a:cxn ang="0">
                  <a:pos x="264" y="446"/>
                </a:cxn>
                <a:cxn ang="0">
                  <a:pos x="291" y="455"/>
                </a:cxn>
                <a:cxn ang="0">
                  <a:pos x="305" y="440"/>
                </a:cxn>
                <a:cxn ang="0">
                  <a:pos x="327" y="419"/>
                </a:cxn>
                <a:cxn ang="0">
                  <a:pos x="338" y="450"/>
                </a:cxn>
                <a:cxn ang="0">
                  <a:pos x="375" y="393"/>
                </a:cxn>
                <a:cxn ang="0">
                  <a:pos x="342" y="339"/>
                </a:cxn>
                <a:cxn ang="0">
                  <a:pos x="324" y="321"/>
                </a:cxn>
                <a:cxn ang="0">
                  <a:pos x="368" y="351"/>
                </a:cxn>
                <a:cxn ang="0">
                  <a:pos x="366" y="321"/>
                </a:cxn>
                <a:cxn ang="0">
                  <a:pos x="350" y="239"/>
                </a:cxn>
                <a:cxn ang="0">
                  <a:pos x="323" y="213"/>
                </a:cxn>
                <a:cxn ang="0">
                  <a:pos x="318" y="183"/>
                </a:cxn>
                <a:cxn ang="0">
                  <a:pos x="296" y="204"/>
                </a:cxn>
                <a:cxn ang="0">
                  <a:pos x="282" y="200"/>
                </a:cxn>
                <a:cxn ang="0">
                  <a:pos x="266" y="185"/>
                </a:cxn>
                <a:cxn ang="0">
                  <a:pos x="255" y="162"/>
                </a:cxn>
                <a:cxn ang="0">
                  <a:pos x="212" y="167"/>
                </a:cxn>
                <a:cxn ang="0">
                  <a:pos x="195" y="131"/>
                </a:cxn>
                <a:cxn ang="0">
                  <a:pos x="158" y="137"/>
                </a:cxn>
                <a:cxn ang="0">
                  <a:pos x="162" y="98"/>
                </a:cxn>
                <a:cxn ang="0">
                  <a:pos x="132" y="117"/>
                </a:cxn>
                <a:cxn ang="0">
                  <a:pos x="114" y="135"/>
                </a:cxn>
                <a:cxn ang="0">
                  <a:pos x="90" y="93"/>
                </a:cxn>
                <a:cxn ang="0">
                  <a:pos x="83" y="63"/>
                </a:cxn>
                <a:cxn ang="0">
                  <a:pos x="60" y="33"/>
                </a:cxn>
                <a:cxn ang="0">
                  <a:pos x="78" y="24"/>
                </a:cxn>
                <a:cxn ang="0">
                  <a:pos x="69" y="6"/>
                </a:cxn>
                <a:cxn ang="0">
                  <a:pos x="38" y="9"/>
                </a:cxn>
                <a:cxn ang="0">
                  <a:pos x="0" y="11"/>
                </a:cxn>
              </a:cxnLst>
              <a:rect l="0" t="0" r="r" b="b"/>
              <a:pathLst>
                <a:path w="383" h="477">
                  <a:moveTo>
                    <a:pt x="6" y="23"/>
                  </a:moveTo>
                  <a:lnTo>
                    <a:pt x="27" y="30"/>
                  </a:lnTo>
                  <a:lnTo>
                    <a:pt x="54" y="78"/>
                  </a:lnTo>
                  <a:lnTo>
                    <a:pt x="77" y="113"/>
                  </a:lnTo>
                  <a:lnTo>
                    <a:pt x="95" y="138"/>
                  </a:lnTo>
                  <a:lnTo>
                    <a:pt x="98" y="170"/>
                  </a:lnTo>
                  <a:lnTo>
                    <a:pt x="83" y="174"/>
                  </a:lnTo>
                  <a:lnTo>
                    <a:pt x="86" y="206"/>
                  </a:lnTo>
                  <a:lnTo>
                    <a:pt x="104" y="203"/>
                  </a:lnTo>
                  <a:lnTo>
                    <a:pt x="101" y="225"/>
                  </a:lnTo>
                  <a:lnTo>
                    <a:pt x="117" y="227"/>
                  </a:lnTo>
                  <a:lnTo>
                    <a:pt x="131" y="252"/>
                  </a:lnTo>
                  <a:lnTo>
                    <a:pt x="162" y="221"/>
                  </a:lnTo>
                  <a:lnTo>
                    <a:pt x="170" y="204"/>
                  </a:lnTo>
                  <a:lnTo>
                    <a:pt x="194" y="221"/>
                  </a:lnTo>
                  <a:lnTo>
                    <a:pt x="167" y="239"/>
                  </a:lnTo>
                  <a:lnTo>
                    <a:pt x="143" y="269"/>
                  </a:lnTo>
                  <a:lnTo>
                    <a:pt x="186" y="338"/>
                  </a:lnTo>
                  <a:lnTo>
                    <a:pt x="249" y="416"/>
                  </a:lnTo>
                  <a:lnTo>
                    <a:pt x="264" y="446"/>
                  </a:lnTo>
                  <a:lnTo>
                    <a:pt x="273" y="477"/>
                  </a:lnTo>
                  <a:lnTo>
                    <a:pt x="291" y="455"/>
                  </a:lnTo>
                  <a:lnTo>
                    <a:pt x="260" y="410"/>
                  </a:lnTo>
                  <a:lnTo>
                    <a:pt x="305" y="440"/>
                  </a:lnTo>
                  <a:lnTo>
                    <a:pt x="303" y="417"/>
                  </a:lnTo>
                  <a:lnTo>
                    <a:pt x="327" y="419"/>
                  </a:lnTo>
                  <a:lnTo>
                    <a:pt x="321" y="440"/>
                  </a:lnTo>
                  <a:lnTo>
                    <a:pt x="338" y="450"/>
                  </a:lnTo>
                  <a:lnTo>
                    <a:pt x="383" y="414"/>
                  </a:lnTo>
                  <a:lnTo>
                    <a:pt x="375" y="393"/>
                  </a:lnTo>
                  <a:lnTo>
                    <a:pt x="357" y="381"/>
                  </a:lnTo>
                  <a:lnTo>
                    <a:pt x="342" y="339"/>
                  </a:lnTo>
                  <a:lnTo>
                    <a:pt x="324" y="338"/>
                  </a:lnTo>
                  <a:lnTo>
                    <a:pt x="324" y="321"/>
                  </a:lnTo>
                  <a:lnTo>
                    <a:pt x="357" y="335"/>
                  </a:lnTo>
                  <a:lnTo>
                    <a:pt x="368" y="351"/>
                  </a:lnTo>
                  <a:lnTo>
                    <a:pt x="378" y="338"/>
                  </a:lnTo>
                  <a:lnTo>
                    <a:pt x="366" y="321"/>
                  </a:lnTo>
                  <a:lnTo>
                    <a:pt x="366" y="290"/>
                  </a:lnTo>
                  <a:lnTo>
                    <a:pt x="350" y="239"/>
                  </a:lnTo>
                  <a:lnTo>
                    <a:pt x="336" y="242"/>
                  </a:lnTo>
                  <a:lnTo>
                    <a:pt x="323" y="213"/>
                  </a:lnTo>
                  <a:lnTo>
                    <a:pt x="330" y="189"/>
                  </a:lnTo>
                  <a:lnTo>
                    <a:pt x="318" y="183"/>
                  </a:lnTo>
                  <a:lnTo>
                    <a:pt x="311" y="198"/>
                  </a:lnTo>
                  <a:lnTo>
                    <a:pt x="296" y="204"/>
                  </a:lnTo>
                  <a:lnTo>
                    <a:pt x="290" y="230"/>
                  </a:lnTo>
                  <a:lnTo>
                    <a:pt x="282" y="200"/>
                  </a:lnTo>
                  <a:lnTo>
                    <a:pt x="267" y="195"/>
                  </a:lnTo>
                  <a:lnTo>
                    <a:pt x="266" y="185"/>
                  </a:lnTo>
                  <a:lnTo>
                    <a:pt x="291" y="173"/>
                  </a:lnTo>
                  <a:lnTo>
                    <a:pt x="255" y="162"/>
                  </a:lnTo>
                  <a:lnTo>
                    <a:pt x="239" y="146"/>
                  </a:lnTo>
                  <a:lnTo>
                    <a:pt x="212" y="167"/>
                  </a:lnTo>
                  <a:lnTo>
                    <a:pt x="210" y="143"/>
                  </a:lnTo>
                  <a:lnTo>
                    <a:pt x="195" y="131"/>
                  </a:lnTo>
                  <a:lnTo>
                    <a:pt x="174" y="143"/>
                  </a:lnTo>
                  <a:lnTo>
                    <a:pt x="158" y="137"/>
                  </a:lnTo>
                  <a:lnTo>
                    <a:pt x="152" y="122"/>
                  </a:lnTo>
                  <a:lnTo>
                    <a:pt x="162" y="98"/>
                  </a:lnTo>
                  <a:lnTo>
                    <a:pt x="140" y="96"/>
                  </a:lnTo>
                  <a:lnTo>
                    <a:pt x="132" y="117"/>
                  </a:lnTo>
                  <a:lnTo>
                    <a:pt x="132" y="137"/>
                  </a:lnTo>
                  <a:lnTo>
                    <a:pt x="114" y="135"/>
                  </a:lnTo>
                  <a:lnTo>
                    <a:pt x="116" y="111"/>
                  </a:lnTo>
                  <a:lnTo>
                    <a:pt x="90" y="93"/>
                  </a:lnTo>
                  <a:lnTo>
                    <a:pt x="102" y="81"/>
                  </a:lnTo>
                  <a:lnTo>
                    <a:pt x="83" y="63"/>
                  </a:lnTo>
                  <a:lnTo>
                    <a:pt x="75" y="44"/>
                  </a:lnTo>
                  <a:lnTo>
                    <a:pt x="60" y="33"/>
                  </a:lnTo>
                  <a:lnTo>
                    <a:pt x="59" y="24"/>
                  </a:lnTo>
                  <a:lnTo>
                    <a:pt x="78" y="24"/>
                  </a:lnTo>
                  <a:lnTo>
                    <a:pt x="77" y="0"/>
                  </a:lnTo>
                  <a:lnTo>
                    <a:pt x="69" y="6"/>
                  </a:lnTo>
                  <a:lnTo>
                    <a:pt x="50" y="2"/>
                  </a:lnTo>
                  <a:lnTo>
                    <a:pt x="38" y="9"/>
                  </a:lnTo>
                  <a:lnTo>
                    <a:pt x="12" y="6"/>
                  </a:lnTo>
                  <a:lnTo>
                    <a:pt x="0" y="11"/>
                  </a:lnTo>
                  <a:lnTo>
                    <a:pt x="6" y="23"/>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7" name="Freeform 11">
              <a:extLst>
                <a:ext uri="{FF2B5EF4-FFF2-40B4-BE49-F238E27FC236}">
                  <a16:creationId xmlns:a16="http://schemas.microsoft.com/office/drawing/2014/main" id="{8B2F8FC6-1CF6-42A2-934F-EF1811DFF90C}"/>
                </a:ext>
              </a:extLst>
            </p:cNvPr>
            <p:cNvSpPr>
              <a:spLocks/>
            </p:cNvSpPr>
            <p:nvPr/>
          </p:nvSpPr>
          <p:spPr bwMode="auto">
            <a:xfrm>
              <a:off x="9737216" y="2124025"/>
              <a:ext cx="573156" cy="1078883"/>
            </a:xfrm>
            <a:custGeom>
              <a:avLst/>
              <a:gdLst/>
              <a:ahLst/>
              <a:cxnLst>
                <a:cxn ang="0">
                  <a:pos x="150" y="1055"/>
                </a:cxn>
                <a:cxn ang="0">
                  <a:pos x="240" y="1505"/>
                </a:cxn>
                <a:cxn ang="0">
                  <a:pos x="165" y="1605"/>
                </a:cxn>
                <a:cxn ang="0">
                  <a:pos x="295" y="1746"/>
                </a:cxn>
                <a:cxn ang="0">
                  <a:pos x="310" y="1911"/>
                </a:cxn>
                <a:cxn ang="0">
                  <a:pos x="130" y="1941"/>
                </a:cxn>
                <a:cxn ang="0">
                  <a:pos x="15" y="2301"/>
                </a:cxn>
                <a:cxn ang="0">
                  <a:pos x="205" y="2674"/>
                </a:cxn>
                <a:cxn ang="0">
                  <a:pos x="414" y="2524"/>
                </a:cxn>
                <a:cxn ang="0">
                  <a:pos x="805" y="2389"/>
                </a:cxn>
                <a:cxn ang="0">
                  <a:pos x="991" y="2514"/>
                </a:cxn>
                <a:cxn ang="0">
                  <a:pos x="900" y="2811"/>
                </a:cxn>
                <a:cxn ang="0">
                  <a:pos x="960" y="2976"/>
                </a:cxn>
                <a:cxn ang="0">
                  <a:pos x="910" y="3361"/>
                </a:cxn>
                <a:cxn ang="0">
                  <a:pos x="1360" y="3156"/>
                </a:cxn>
                <a:cxn ang="0">
                  <a:pos x="1555" y="2881"/>
                </a:cxn>
                <a:cxn ang="0">
                  <a:pos x="1750" y="2541"/>
                </a:cxn>
                <a:cxn ang="0">
                  <a:pos x="1590" y="2106"/>
                </a:cxn>
                <a:cxn ang="0">
                  <a:pos x="1390" y="1836"/>
                </a:cxn>
                <a:cxn ang="0">
                  <a:pos x="1180" y="1355"/>
                </a:cxn>
                <a:cxn ang="0">
                  <a:pos x="1315" y="1085"/>
                </a:cxn>
                <a:cxn ang="0">
                  <a:pos x="1240" y="900"/>
                </a:cxn>
                <a:cxn ang="0">
                  <a:pos x="1260" y="525"/>
                </a:cxn>
                <a:cxn ang="0">
                  <a:pos x="1075" y="485"/>
                </a:cxn>
                <a:cxn ang="0">
                  <a:pos x="1215" y="320"/>
                </a:cxn>
                <a:cxn ang="0">
                  <a:pos x="745" y="0"/>
                </a:cxn>
                <a:cxn ang="0">
                  <a:pos x="805" y="470"/>
                </a:cxn>
                <a:cxn ang="0">
                  <a:pos x="870" y="780"/>
                </a:cxn>
                <a:cxn ang="0">
                  <a:pos x="745" y="870"/>
                </a:cxn>
                <a:cxn ang="0">
                  <a:pos x="453" y="799"/>
                </a:cxn>
                <a:cxn ang="0">
                  <a:pos x="210" y="829"/>
                </a:cxn>
                <a:cxn ang="0">
                  <a:pos x="75" y="695"/>
                </a:cxn>
              </a:cxnLst>
              <a:rect l="0" t="0" r="r" b="b"/>
              <a:pathLst>
                <a:path w="1785" h="3361">
                  <a:moveTo>
                    <a:pt x="0" y="725"/>
                  </a:moveTo>
                  <a:lnTo>
                    <a:pt x="150" y="1055"/>
                  </a:lnTo>
                  <a:lnTo>
                    <a:pt x="190" y="1250"/>
                  </a:lnTo>
                  <a:lnTo>
                    <a:pt x="240" y="1505"/>
                  </a:lnTo>
                  <a:lnTo>
                    <a:pt x="355" y="1530"/>
                  </a:lnTo>
                  <a:lnTo>
                    <a:pt x="165" y="1605"/>
                  </a:lnTo>
                  <a:lnTo>
                    <a:pt x="175" y="1761"/>
                  </a:lnTo>
                  <a:lnTo>
                    <a:pt x="295" y="1746"/>
                  </a:lnTo>
                  <a:lnTo>
                    <a:pt x="160" y="1861"/>
                  </a:lnTo>
                  <a:lnTo>
                    <a:pt x="310" y="1911"/>
                  </a:lnTo>
                  <a:lnTo>
                    <a:pt x="280" y="1951"/>
                  </a:lnTo>
                  <a:lnTo>
                    <a:pt x="130" y="1941"/>
                  </a:lnTo>
                  <a:lnTo>
                    <a:pt x="105" y="2151"/>
                  </a:lnTo>
                  <a:lnTo>
                    <a:pt x="15" y="2301"/>
                  </a:lnTo>
                  <a:lnTo>
                    <a:pt x="22" y="2626"/>
                  </a:lnTo>
                  <a:lnTo>
                    <a:pt x="205" y="2674"/>
                  </a:lnTo>
                  <a:lnTo>
                    <a:pt x="345" y="2659"/>
                  </a:lnTo>
                  <a:lnTo>
                    <a:pt x="414" y="2524"/>
                  </a:lnTo>
                  <a:lnTo>
                    <a:pt x="670" y="2481"/>
                  </a:lnTo>
                  <a:lnTo>
                    <a:pt x="805" y="2389"/>
                  </a:lnTo>
                  <a:lnTo>
                    <a:pt x="939" y="2389"/>
                  </a:lnTo>
                  <a:lnTo>
                    <a:pt x="991" y="2514"/>
                  </a:lnTo>
                  <a:lnTo>
                    <a:pt x="895" y="2601"/>
                  </a:lnTo>
                  <a:lnTo>
                    <a:pt x="900" y="2811"/>
                  </a:lnTo>
                  <a:lnTo>
                    <a:pt x="900" y="2941"/>
                  </a:lnTo>
                  <a:lnTo>
                    <a:pt x="960" y="2976"/>
                  </a:lnTo>
                  <a:lnTo>
                    <a:pt x="925" y="3141"/>
                  </a:lnTo>
                  <a:lnTo>
                    <a:pt x="910" y="3361"/>
                  </a:lnTo>
                  <a:lnTo>
                    <a:pt x="1060" y="3351"/>
                  </a:lnTo>
                  <a:lnTo>
                    <a:pt x="1360" y="3156"/>
                  </a:lnTo>
                  <a:lnTo>
                    <a:pt x="1588" y="2991"/>
                  </a:lnTo>
                  <a:lnTo>
                    <a:pt x="1555" y="2881"/>
                  </a:lnTo>
                  <a:lnTo>
                    <a:pt x="1615" y="2706"/>
                  </a:lnTo>
                  <a:lnTo>
                    <a:pt x="1750" y="2541"/>
                  </a:lnTo>
                  <a:lnTo>
                    <a:pt x="1785" y="2311"/>
                  </a:lnTo>
                  <a:lnTo>
                    <a:pt x="1590" y="2106"/>
                  </a:lnTo>
                  <a:lnTo>
                    <a:pt x="1435" y="2031"/>
                  </a:lnTo>
                  <a:lnTo>
                    <a:pt x="1390" y="1836"/>
                  </a:lnTo>
                  <a:lnTo>
                    <a:pt x="1290" y="1550"/>
                  </a:lnTo>
                  <a:lnTo>
                    <a:pt x="1180" y="1355"/>
                  </a:lnTo>
                  <a:lnTo>
                    <a:pt x="1195" y="1215"/>
                  </a:lnTo>
                  <a:lnTo>
                    <a:pt x="1315" y="1085"/>
                  </a:lnTo>
                  <a:lnTo>
                    <a:pt x="1315" y="965"/>
                  </a:lnTo>
                  <a:lnTo>
                    <a:pt x="1240" y="900"/>
                  </a:lnTo>
                  <a:lnTo>
                    <a:pt x="1230" y="690"/>
                  </a:lnTo>
                  <a:lnTo>
                    <a:pt x="1260" y="525"/>
                  </a:lnTo>
                  <a:lnTo>
                    <a:pt x="1170" y="450"/>
                  </a:lnTo>
                  <a:lnTo>
                    <a:pt x="1075" y="485"/>
                  </a:lnTo>
                  <a:lnTo>
                    <a:pt x="1065" y="465"/>
                  </a:lnTo>
                  <a:lnTo>
                    <a:pt x="1215" y="320"/>
                  </a:lnTo>
                  <a:lnTo>
                    <a:pt x="915" y="65"/>
                  </a:lnTo>
                  <a:lnTo>
                    <a:pt x="745" y="0"/>
                  </a:lnTo>
                  <a:lnTo>
                    <a:pt x="810" y="285"/>
                  </a:lnTo>
                  <a:lnTo>
                    <a:pt x="805" y="470"/>
                  </a:lnTo>
                  <a:lnTo>
                    <a:pt x="885" y="570"/>
                  </a:lnTo>
                  <a:lnTo>
                    <a:pt x="870" y="780"/>
                  </a:lnTo>
                  <a:lnTo>
                    <a:pt x="945" y="885"/>
                  </a:lnTo>
                  <a:lnTo>
                    <a:pt x="745" y="870"/>
                  </a:lnTo>
                  <a:lnTo>
                    <a:pt x="693" y="739"/>
                  </a:lnTo>
                  <a:lnTo>
                    <a:pt x="453" y="799"/>
                  </a:lnTo>
                  <a:lnTo>
                    <a:pt x="195" y="904"/>
                  </a:lnTo>
                  <a:lnTo>
                    <a:pt x="210" y="829"/>
                  </a:lnTo>
                  <a:lnTo>
                    <a:pt x="142" y="798"/>
                  </a:lnTo>
                  <a:lnTo>
                    <a:pt x="75" y="695"/>
                  </a:lnTo>
                  <a:lnTo>
                    <a:pt x="0" y="725"/>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405" tIns="45703" rIns="91405" bIns="4570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8" name="Freeform 12">
              <a:extLst>
                <a:ext uri="{FF2B5EF4-FFF2-40B4-BE49-F238E27FC236}">
                  <a16:creationId xmlns:a16="http://schemas.microsoft.com/office/drawing/2014/main" id="{9E1287A2-7636-4FBE-BBEE-0F2322D65838}"/>
                </a:ext>
              </a:extLst>
            </p:cNvPr>
            <p:cNvSpPr>
              <a:spLocks/>
            </p:cNvSpPr>
            <p:nvPr/>
          </p:nvSpPr>
          <p:spPr bwMode="auto">
            <a:xfrm>
              <a:off x="10116107" y="2498102"/>
              <a:ext cx="674302" cy="589211"/>
            </a:xfrm>
            <a:custGeom>
              <a:avLst/>
              <a:gdLst/>
              <a:ahLst/>
              <a:cxnLst>
                <a:cxn ang="0">
                  <a:pos x="2056" y="246"/>
                </a:cxn>
                <a:cxn ang="0">
                  <a:pos x="2101" y="487"/>
                </a:cxn>
                <a:cxn ang="0">
                  <a:pos x="1911" y="850"/>
                </a:cxn>
                <a:cxn ang="0">
                  <a:pos x="1785" y="771"/>
                </a:cxn>
                <a:cxn ang="0">
                  <a:pos x="1371" y="1210"/>
                </a:cxn>
                <a:cxn ang="0">
                  <a:pos x="1180" y="1444"/>
                </a:cxn>
                <a:cxn ang="0">
                  <a:pos x="1042" y="1527"/>
                </a:cxn>
                <a:cxn ang="0">
                  <a:pos x="931" y="1481"/>
                </a:cxn>
                <a:cxn ang="0">
                  <a:pos x="846" y="1521"/>
                </a:cxn>
                <a:cxn ang="0">
                  <a:pos x="796" y="1691"/>
                </a:cxn>
                <a:cxn ang="0">
                  <a:pos x="696" y="1721"/>
                </a:cxn>
                <a:cxn ang="0">
                  <a:pos x="676" y="1611"/>
                </a:cxn>
                <a:cxn ang="0">
                  <a:pos x="561" y="1631"/>
                </a:cxn>
                <a:cxn ang="0">
                  <a:pos x="546" y="1746"/>
                </a:cxn>
                <a:cxn ang="0">
                  <a:pos x="556" y="1836"/>
                </a:cxn>
                <a:cxn ang="0">
                  <a:pos x="411" y="1826"/>
                </a:cxn>
                <a:cxn ang="0">
                  <a:pos x="376" y="1721"/>
                </a:cxn>
                <a:cxn ang="0">
                  <a:pos x="433" y="1545"/>
                </a:cxn>
                <a:cxn ang="0">
                  <a:pos x="568" y="1384"/>
                </a:cxn>
                <a:cxn ang="0">
                  <a:pos x="606" y="1147"/>
                </a:cxn>
                <a:cxn ang="0">
                  <a:pos x="411" y="941"/>
                </a:cxn>
                <a:cxn ang="0">
                  <a:pos x="256" y="866"/>
                </a:cxn>
                <a:cxn ang="0">
                  <a:pos x="213" y="676"/>
                </a:cxn>
                <a:cxn ang="0">
                  <a:pos x="111" y="387"/>
                </a:cxn>
                <a:cxn ang="0">
                  <a:pos x="0" y="193"/>
                </a:cxn>
                <a:cxn ang="0">
                  <a:pos x="15" y="54"/>
                </a:cxn>
                <a:cxn ang="0">
                  <a:pos x="66" y="0"/>
                </a:cxn>
                <a:cxn ang="0">
                  <a:pos x="216" y="216"/>
                </a:cxn>
                <a:cxn ang="0">
                  <a:pos x="381" y="261"/>
                </a:cxn>
                <a:cxn ang="0">
                  <a:pos x="571" y="366"/>
                </a:cxn>
                <a:cxn ang="0">
                  <a:pos x="1141" y="621"/>
                </a:cxn>
                <a:cxn ang="0">
                  <a:pos x="1176" y="696"/>
                </a:cxn>
                <a:cxn ang="0">
                  <a:pos x="1291" y="666"/>
                </a:cxn>
                <a:cxn ang="0">
                  <a:pos x="1476" y="671"/>
                </a:cxn>
                <a:cxn ang="0">
                  <a:pos x="1681" y="386"/>
                </a:cxn>
                <a:cxn ang="0">
                  <a:pos x="1896" y="306"/>
                </a:cxn>
                <a:cxn ang="0">
                  <a:pos x="1996" y="206"/>
                </a:cxn>
                <a:cxn ang="0">
                  <a:pos x="2056" y="246"/>
                </a:cxn>
              </a:cxnLst>
              <a:rect l="0" t="0" r="r" b="b"/>
              <a:pathLst>
                <a:path w="2101" h="1836">
                  <a:moveTo>
                    <a:pt x="2056" y="246"/>
                  </a:moveTo>
                  <a:lnTo>
                    <a:pt x="2101" y="487"/>
                  </a:lnTo>
                  <a:lnTo>
                    <a:pt x="1911" y="850"/>
                  </a:lnTo>
                  <a:lnTo>
                    <a:pt x="1785" y="771"/>
                  </a:lnTo>
                  <a:lnTo>
                    <a:pt x="1371" y="1210"/>
                  </a:lnTo>
                  <a:lnTo>
                    <a:pt x="1180" y="1444"/>
                  </a:lnTo>
                  <a:lnTo>
                    <a:pt x="1042" y="1527"/>
                  </a:lnTo>
                  <a:lnTo>
                    <a:pt x="931" y="1481"/>
                  </a:lnTo>
                  <a:lnTo>
                    <a:pt x="846" y="1521"/>
                  </a:lnTo>
                  <a:lnTo>
                    <a:pt x="796" y="1691"/>
                  </a:lnTo>
                  <a:lnTo>
                    <a:pt x="696" y="1721"/>
                  </a:lnTo>
                  <a:lnTo>
                    <a:pt x="676" y="1611"/>
                  </a:lnTo>
                  <a:lnTo>
                    <a:pt x="561" y="1631"/>
                  </a:lnTo>
                  <a:lnTo>
                    <a:pt x="546" y="1746"/>
                  </a:lnTo>
                  <a:lnTo>
                    <a:pt x="556" y="1836"/>
                  </a:lnTo>
                  <a:lnTo>
                    <a:pt x="411" y="1826"/>
                  </a:lnTo>
                  <a:lnTo>
                    <a:pt x="376" y="1721"/>
                  </a:lnTo>
                  <a:lnTo>
                    <a:pt x="433" y="1545"/>
                  </a:lnTo>
                  <a:lnTo>
                    <a:pt x="568" y="1384"/>
                  </a:lnTo>
                  <a:lnTo>
                    <a:pt x="606" y="1147"/>
                  </a:lnTo>
                  <a:lnTo>
                    <a:pt x="411" y="941"/>
                  </a:lnTo>
                  <a:lnTo>
                    <a:pt x="256" y="866"/>
                  </a:lnTo>
                  <a:lnTo>
                    <a:pt x="213" y="676"/>
                  </a:lnTo>
                  <a:lnTo>
                    <a:pt x="111" y="387"/>
                  </a:lnTo>
                  <a:lnTo>
                    <a:pt x="0" y="193"/>
                  </a:lnTo>
                  <a:lnTo>
                    <a:pt x="15" y="54"/>
                  </a:lnTo>
                  <a:lnTo>
                    <a:pt x="66" y="0"/>
                  </a:lnTo>
                  <a:lnTo>
                    <a:pt x="216" y="216"/>
                  </a:lnTo>
                  <a:lnTo>
                    <a:pt x="381" y="261"/>
                  </a:lnTo>
                  <a:lnTo>
                    <a:pt x="571" y="366"/>
                  </a:lnTo>
                  <a:lnTo>
                    <a:pt x="1141" y="621"/>
                  </a:lnTo>
                  <a:lnTo>
                    <a:pt x="1176" y="696"/>
                  </a:lnTo>
                  <a:lnTo>
                    <a:pt x="1291" y="666"/>
                  </a:lnTo>
                  <a:lnTo>
                    <a:pt x="1476" y="671"/>
                  </a:lnTo>
                  <a:lnTo>
                    <a:pt x="1681" y="386"/>
                  </a:lnTo>
                  <a:lnTo>
                    <a:pt x="1896" y="306"/>
                  </a:lnTo>
                  <a:lnTo>
                    <a:pt x="1996" y="206"/>
                  </a:lnTo>
                  <a:lnTo>
                    <a:pt x="2056" y="246"/>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99" name="Freeform 13">
              <a:extLst>
                <a:ext uri="{FF2B5EF4-FFF2-40B4-BE49-F238E27FC236}">
                  <a16:creationId xmlns:a16="http://schemas.microsoft.com/office/drawing/2014/main" id="{52F95127-336C-43F9-BAE3-C539683B180D}"/>
                </a:ext>
              </a:extLst>
            </p:cNvPr>
            <p:cNvSpPr>
              <a:spLocks/>
            </p:cNvSpPr>
            <p:nvPr/>
          </p:nvSpPr>
          <p:spPr bwMode="auto">
            <a:xfrm>
              <a:off x="9766112" y="2891446"/>
              <a:ext cx="499304" cy="870171"/>
            </a:xfrm>
            <a:custGeom>
              <a:avLst/>
              <a:gdLst/>
              <a:ahLst/>
              <a:cxnLst>
                <a:cxn ang="0">
                  <a:pos x="339" y="2596"/>
                </a:cxn>
                <a:cxn ang="0">
                  <a:pos x="429" y="2641"/>
                </a:cxn>
                <a:cxn ang="0">
                  <a:pos x="669" y="2641"/>
                </a:cxn>
                <a:cxn ang="0">
                  <a:pos x="884" y="2642"/>
                </a:cxn>
                <a:cxn ang="0">
                  <a:pos x="998" y="2711"/>
                </a:cxn>
                <a:cxn ang="0">
                  <a:pos x="1136" y="2621"/>
                </a:cxn>
                <a:cxn ang="0">
                  <a:pos x="1391" y="2656"/>
                </a:cxn>
                <a:cxn ang="0">
                  <a:pos x="1514" y="2491"/>
                </a:cxn>
                <a:cxn ang="0">
                  <a:pos x="1554" y="2371"/>
                </a:cxn>
                <a:cxn ang="0">
                  <a:pos x="1469" y="2221"/>
                </a:cxn>
                <a:cxn ang="0">
                  <a:pos x="1509" y="1991"/>
                </a:cxn>
                <a:cxn ang="0">
                  <a:pos x="1304" y="1771"/>
                </a:cxn>
                <a:cxn ang="0">
                  <a:pos x="1344" y="1481"/>
                </a:cxn>
                <a:cxn ang="0">
                  <a:pos x="1329" y="1202"/>
                </a:cxn>
                <a:cxn ang="0">
                  <a:pos x="1269" y="765"/>
                </a:cxn>
                <a:cxn ang="0">
                  <a:pos x="971" y="961"/>
                </a:cxn>
                <a:cxn ang="0">
                  <a:pos x="819" y="970"/>
                </a:cxn>
                <a:cxn ang="0">
                  <a:pos x="833" y="758"/>
                </a:cxn>
                <a:cxn ang="0">
                  <a:pos x="870" y="587"/>
                </a:cxn>
                <a:cxn ang="0">
                  <a:pos x="809" y="551"/>
                </a:cxn>
                <a:cxn ang="0">
                  <a:pos x="807" y="389"/>
                </a:cxn>
                <a:cxn ang="0">
                  <a:pos x="804" y="214"/>
                </a:cxn>
                <a:cxn ang="0">
                  <a:pos x="899" y="124"/>
                </a:cxn>
                <a:cxn ang="0">
                  <a:pos x="849" y="0"/>
                </a:cxn>
                <a:cxn ang="0">
                  <a:pos x="714" y="0"/>
                </a:cxn>
                <a:cxn ang="0">
                  <a:pos x="579" y="90"/>
                </a:cxn>
                <a:cxn ang="0">
                  <a:pos x="324" y="135"/>
                </a:cxn>
                <a:cxn ang="0">
                  <a:pos x="254" y="270"/>
                </a:cxn>
                <a:cxn ang="0">
                  <a:pos x="114" y="285"/>
                </a:cxn>
                <a:cxn ang="0">
                  <a:pos x="135" y="505"/>
                </a:cxn>
                <a:cxn ang="0">
                  <a:pos x="0" y="748"/>
                </a:cxn>
                <a:cxn ang="0">
                  <a:pos x="39" y="871"/>
                </a:cxn>
                <a:cxn ang="0">
                  <a:pos x="149" y="970"/>
                </a:cxn>
                <a:cxn ang="0">
                  <a:pos x="191" y="1133"/>
                </a:cxn>
                <a:cxn ang="0">
                  <a:pos x="233" y="1333"/>
                </a:cxn>
                <a:cxn ang="0">
                  <a:pos x="165" y="1466"/>
                </a:cxn>
                <a:cxn ang="0">
                  <a:pos x="59" y="1576"/>
                </a:cxn>
                <a:cxn ang="0">
                  <a:pos x="224" y="1646"/>
                </a:cxn>
                <a:cxn ang="0">
                  <a:pos x="354" y="1886"/>
                </a:cxn>
                <a:cxn ang="0">
                  <a:pos x="444" y="2141"/>
                </a:cxn>
                <a:cxn ang="0">
                  <a:pos x="339" y="2596"/>
                </a:cxn>
              </a:cxnLst>
              <a:rect l="0" t="0" r="r" b="b"/>
              <a:pathLst>
                <a:path w="1554" h="2711">
                  <a:moveTo>
                    <a:pt x="339" y="2596"/>
                  </a:moveTo>
                  <a:lnTo>
                    <a:pt x="429" y="2641"/>
                  </a:lnTo>
                  <a:lnTo>
                    <a:pt x="669" y="2641"/>
                  </a:lnTo>
                  <a:lnTo>
                    <a:pt x="884" y="2642"/>
                  </a:lnTo>
                  <a:lnTo>
                    <a:pt x="998" y="2711"/>
                  </a:lnTo>
                  <a:lnTo>
                    <a:pt x="1136" y="2621"/>
                  </a:lnTo>
                  <a:lnTo>
                    <a:pt x="1391" y="2656"/>
                  </a:lnTo>
                  <a:lnTo>
                    <a:pt x="1514" y="2491"/>
                  </a:lnTo>
                  <a:lnTo>
                    <a:pt x="1554" y="2371"/>
                  </a:lnTo>
                  <a:lnTo>
                    <a:pt x="1469" y="2221"/>
                  </a:lnTo>
                  <a:lnTo>
                    <a:pt x="1509" y="1991"/>
                  </a:lnTo>
                  <a:lnTo>
                    <a:pt x="1304" y="1771"/>
                  </a:lnTo>
                  <a:lnTo>
                    <a:pt x="1344" y="1481"/>
                  </a:lnTo>
                  <a:lnTo>
                    <a:pt x="1329" y="1202"/>
                  </a:lnTo>
                  <a:lnTo>
                    <a:pt x="1269" y="765"/>
                  </a:lnTo>
                  <a:lnTo>
                    <a:pt x="971" y="961"/>
                  </a:lnTo>
                  <a:lnTo>
                    <a:pt x="819" y="970"/>
                  </a:lnTo>
                  <a:lnTo>
                    <a:pt x="833" y="758"/>
                  </a:lnTo>
                  <a:lnTo>
                    <a:pt x="870" y="587"/>
                  </a:lnTo>
                  <a:lnTo>
                    <a:pt x="809" y="551"/>
                  </a:lnTo>
                  <a:lnTo>
                    <a:pt x="807" y="389"/>
                  </a:lnTo>
                  <a:lnTo>
                    <a:pt x="804" y="214"/>
                  </a:lnTo>
                  <a:lnTo>
                    <a:pt x="899" y="124"/>
                  </a:lnTo>
                  <a:lnTo>
                    <a:pt x="849" y="0"/>
                  </a:lnTo>
                  <a:lnTo>
                    <a:pt x="714" y="0"/>
                  </a:lnTo>
                  <a:lnTo>
                    <a:pt x="579" y="90"/>
                  </a:lnTo>
                  <a:lnTo>
                    <a:pt x="324" y="135"/>
                  </a:lnTo>
                  <a:lnTo>
                    <a:pt x="254" y="270"/>
                  </a:lnTo>
                  <a:lnTo>
                    <a:pt x="114" y="285"/>
                  </a:lnTo>
                  <a:lnTo>
                    <a:pt x="135" y="505"/>
                  </a:lnTo>
                  <a:lnTo>
                    <a:pt x="0" y="748"/>
                  </a:lnTo>
                  <a:lnTo>
                    <a:pt x="39" y="871"/>
                  </a:lnTo>
                  <a:lnTo>
                    <a:pt x="149" y="970"/>
                  </a:lnTo>
                  <a:lnTo>
                    <a:pt x="191" y="1133"/>
                  </a:lnTo>
                  <a:lnTo>
                    <a:pt x="233" y="1333"/>
                  </a:lnTo>
                  <a:lnTo>
                    <a:pt x="165" y="1466"/>
                  </a:lnTo>
                  <a:lnTo>
                    <a:pt x="59" y="1576"/>
                  </a:lnTo>
                  <a:lnTo>
                    <a:pt x="224" y="1646"/>
                  </a:lnTo>
                  <a:lnTo>
                    <a:pt x="354" y="1886"/>
                  </a:lnTo>
                  <a:lnTo>
                    <a:pt x="444" y="2141"/>
                  </a:lnTo>
                  <a:lnTo>
                    <a:pt x="339" y="2596"/>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0" name="Freeform 14">
              <a:extLst>
                <a:ext uri="{FF2B5EF4-FFF2-40B4-BE49-F238E27FC236}">
                  <a16:creationId xmlns:a16="http://schemas.microsoft.com/office/drawing/2014/main" id="{79625916-C28F-4ACA-BCD3-DCA405F7A5C1}"/>
                </a:ext>
              </a:extLst>
            </p:cNvPr>
            <p:cNvSpPr>
              <a:spLocks/>
            </p:cNvSpPr>
            <p:nvPr/>
          </p:nvSpPr>
          <p:spPr bwMode="auto">
            <a:xfrm>
              <a:off x="9475519" y="2966903"/>
              <a:ext cx="366050" cy="430269"/>
            </a:xfrm>
            <a:custGeom>
              <a:avLst/>
              <a:gdLst/>
              <a:ahLst/>
              <a:cxnLst>
                <a:cxn ang="0">
                  <a:pos x="0" y="118"/>
                </a:cxn>
                <a:cxn ang="0">
                  <a:pos x="9" y="179"/>
                </a:cxn>
                <a:cxn ang="0">
                  <a:pos x="45" y="189"/>
                </a:cxn>
                <a:cxn ang="0">
                  <a:pos x="94" y="213"/>
                </a:cxn>
                <a:cxn ang="0">
                  <a:pos x="145" y="264"/>
                </a:cxn>
                <a:cxn ang="0">
                  <a:pos x="193" y="268"/>
                </a:cxn>
                <a:cxn ang="0">
                  <a:pos x="214" y="246"/>
                </a:cxn>
                <a:cxn ang="0">
                  <a:pos x="228" y="219"/>
                </a:cxn>
                <a:cxn ang="0">
                  <a:pos x="219" y="178"/>
                </a:cxn>
                <a:cxn ang="0">
                  <a:pos x="211" y="147"/>
                </a:cxn>
                <a:cxn ang="0">
                  <a:pos x="189" y="127"/>
                </a:cxn>
                <a:cxn ang="0">
                  <a:pos x="181" y="103"/>
                </a:cxn>
                <a:cxn ang="0">
                  <a:pos x="208" y="55"/>
                </a:cxn>
                <a:cxn ang="0">
                  <a:pos x="204" y="10"/>
                </a:cxn>
                <a:cxn ang="0">
                  <a:pos x="168" y="0"/>
                </a:cxn>
                <a:cxn ang="0">
                  <a:pos x="141" y="37"/>
                </a:cxn>
                <a:cxn ang="0">
                  <a:pos x="117" y="55"/>
                </a:cxn>
                <a:cxn ang="0">
                  <a:pos x="67" y="64"/>
                </a:cxn>
                <a:cxn ang="0">
                  <a:pos x="33" y="87"/>
                </a:cxn>
                <a:cxn ang="0">
                  <a:pos x="0" y="118"/>
                </a:cxn>
              </a:cxnLst>
              <a:rect l="0" t="0" r="r" b="b"/>
              <a:pathLst>
                <a:path w="228" h="268">
                  <a:moveTo>
                    <a:pt x="0" y="118"/>
                  </a:moveTo>
                  <a:lnTo>
                    <a:pt x="9" y="179"/>
                  </a:lnTo>
                  <a:lnTo>
                    <a:pt x="45" y="189"/>
                  </a:lnTo>
                  <a:lnTo>
                    <a:pt x="94" y="213"/>
                  </a:lnTo>
                  <a:lnTo>
                    <a:pt x="145" y="264"/>
                  </a:lnTo>
                  <a:lnTo>
                    <a:pt x="193" y="268"/>
                  </a:lnTo>
                  <a:lnTo>
                    <a:pt x="214" y="246"/>
                  </a:lnTo>
                  <a:lnTo>
                    <a:pt x="228" y="219"/>
                  </a:lnTo>
                  <a:lnTo>
                    <a:pt x="219" y="178"/>
                  </a:lnTo>
                  <a:lnTo>
                    <a:pt x="211" y="147"/>
                  </a:lnTo>
                  <a:lnTo>
                    <a:pt x="189" y="127"/>
                  </a:lnTo>
                  <a:lnTo>
                    <a:pt x="181" y="103"/>
                  </a:lnTo>
                  <a:lnTo>
                    <a:pt x="208" y="55"/>
                  </a:lnTo>
                  <a:lnTo>
                    <a:pt x="204" y="10"/>
                  </a:lnTo>
                  <a:lnTo>
                    <a:pt x="168" y="0"/>
                  </a:lnTo>
                  <a:lnTo>
                    <a:pt x="141" y="37"/>
                  </a:lnTo>
                  <a:lnTo>
                    <a:pt x="117" y="55"/>
                  </a:lnTo>
                  <a:lnTo>
                    <a:pt x="67" y="64"/>
                  </a:lnTo>
                  <a:lnTo>
                    <a:pt x="33" y="87"/>
                  </a:lnTo>
                  <a:lnTo>
                    <a:pt x="0" y="118"/>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1" name="Freeform 15">
              <a:extLst>
                <a:ext uri="{FF2B5EF4-FFF2-40B4-BE49-F238E27FC236}">
                  <a16:creationId xmlns:a16="http://schemas.microsoft.com/office/drawing/2014/main" id="{F2C176AA-AC03-47E1-A212-1E5E9175A9D5}"/>
                </a:ext>
              </a:extLst>
            </p:cNvPr>
            <p:cNvSpPr>
              <a:spLocks/>
            </p:cNvSpPr>
            <p:nvPr/>
          </p:nvSpPr>
          <p:spPr bwMode="auto">
            <a:xfrm>
              <a:off x="10173904" y="2962086"/>
              <a:ext cx="563524" cy="695174"/>
            </a:xfrm>
            <a:custGeom>
              <a:avLst/>
              <a:gdLst/>
              <a:ahLst/>
              <a:cxnLst>
                <a:cxn ang="0">
                  <a:pos x="286" y="2151"/>
                </a:cxn>
                <a:cxn ang="0">
                  <a:pos x="426" y="2166"/>
                </a:cxn>
                <a:cxn ang="0">
                  <a:pos x="556" y="1866"/>
                </a:cxn>
                <a:cxn ang="0">
                  <a:pos x="721" y="1726"/>
                </a:cxn>
                <a:cxn ang="0">
                  <a:pos x="706" y="1551"/>
                </a:cxn>
                <a:cxn ang="0">
                  <a:pos x="876" y="1146"/>
                </a:cxn>
                <a:cxn ang="0">
                  <a:pos x="816" y="1080"/>
                </a:cxn>
                <a:cxn ang="0">
                  <a:pos x="736" y="920"/>
                </a:cxn>
                <a:cxn ang="0">
                  <a:pos x="771" y="800"/>
                </a:cxn>
                <a:cxn ang="0">
                  <a:pos x="876" y="660"/>
                </a:cxn>
                <a:cxn ang="0">
                  <a:pos x="1041" y="545"/>
                </a:cxn>
                <a:cxn ang="0">
                  <a:pos x="1261" y="530"/>
                </a:cxn>
                <a:cxn ang="0">
                  <a:pos x="1476" y="530"/>
                </a:cxn>
                <a:cxn ang="0">
                  <a:pos x="1606" y="540"/>
                </a:cxn>
                <a:cxn ang="0">
                  <a:pos x="1506" y="650"/>
                </a:cxn>
                <a:cxn ang="0">
                  <a:pos x="1636" y="675"/>
                </a:cxn>
                <a:cxn ang="0">
                  <a:pos x="1756" y="605"/>
                </a:cxn>
                <a:cxn ang="0">
                  <a:pos x="1701" y="500"/>
                </a:cxn>
                <a:cxn ang="0">
                  <a:pos x="1666" y="375"/>
                </a:cxn>
                <a:cxn ang="0">
                  <a:pos x="1456" y="320"/>
                </a:cxn>
                <a:cxn ang="0">
                  <a:pos x="1336" y="185"/>
                </a:cxn>
                <a:cxn ang="0">
                  <a:pos x="1261" y="65"/>
                </a:cxn>
                <a:cxn ang="0">
                  <a:pos x="1171" y="30"/>
                </a:cxn>
                <a:cxn ang="0">
                  <a:pos x="996" y="0"/>
                </a:cxn>
                <a:cxn ang="0">
                  <a:pos x="861" y="80"/>
                </a:cxn>
                <a:cxn ang="0">
                  <a:pos x="751" y="35"/>
                </a:cxn>
                <a:cxn ang="0">
                  <a:pos x="666" y="73"/>
                </a:cxn>
                <a:cxn ang="0">
                  <a:pos x="615" y="244"/>
                </a:cxn>
                <a:cxn ang="0">
                  <a:pos x="516" y="274"/>
                </a:cxn>
                <a:cxn ang="0">
                  <a:pos x="496" y="168"/>
                </a:cxn>
                <a:cxn ang="0">
                  <a:pos x="379" y="184"/>
                </a:cxn>
                <a:cxn ang="0">
                  <a:pos x="366" y="310"/>
                </a:cxn>
                <a:cxn ang="0">
                  <a:pos x="375" y="391"/>
                </a:cxn>
                <a:cxn ang="0">
                  <a:pos x="231" y="382"/>
                </a:cxn>
                <a:cxn ang="0">
                  <a:pos x="0" y="547"/>
                </a:cxn>
                <a:cxn ang="0">
                  <a:pos x="61" y="975"/>
                </a:cxn>
                <a:cxn ang="0">
                  <a:pos x="76" y="1266"/>
                </a:cxn>
                <a:cxn ang="0">
                  <a:pos x="36" y="1552"/>
                </a:cxn>
                <a:cxn ang="0">
                  <a:pos x="240" y="1770"/>
                </a:cxn>
                <a:cxn ang="0">
                  <a:pos x="201" y="2004"/>
                </a:cxn>
                <a:cxn ang="0">
                  <a:pos x="286" y="2151"/>
                </a:cxn>
              </a:cxnLst>
              <a:rect l="0" t="0" r="r" b="b"/>
              <a:pathLst>
                <a:path w="1756" h="2166">
                  <a:moveTo>
                    <a:pt x="286" y="2151"/>
                  </a:moveTo>
                  <a:lnTo>
                    <a:pt x="426" y="2166"/>
                  </a:lnTo>
                  <a:lnTo>
                    <a:pt x="556" y="1866"/>
                  </a:lnTo>
                  <a:lnTo>
                    <a:pt x="721" y="1726"/>
                  </a:lnTo>
                  <a:lnTo>
                    <a:pt x="706" y="1551"/>
                  </a:lnTo>
                  <a:lnTo>
                    <a:pt x="876" y="1146"/>
                  </a:lnTo>
                  <a:lnTo>
                    <a:pt x="816" y="1080"/>
                  </a:lnTo>
                  <a:lnTo>
                    <a:pt x="736" y="920"/>
                  </a:lnTo>
                  <a:lnTo>
                    <a:pt x="771" y="800"/>
                  </a:lnTo>
                  <a:lnTo>
                    <a:pt x="876" y="660"/>
                  </a:lnTo>
                  <a:lnTo>
                    <a:pt x="1041" y="545"/>
                  </a:lnTo>
                  <a:lnTo>
                    <a:pt x="1261" y="530"/>
                  </a:lnTo>
                  <a:lnTo>
                    <a:pt x="1476" y="530"/>
                  </a:lnTo>
                  <a:lnTo>
                    <a:pt x="1606" y="540"/>
                  </a:lnTo>
                  <a:lnTo>
                    <a:pt x="1506" y="650"/>
                  </a:lnTo>
                  <a:lnTo>
                    <a:pt x="1636" y="675"/>
                  </a:lnTo>
                  <a:lnTo>
                    <a:pt x="1756" y="605"/>
                  </a:lnTo>
                  <a:lnTo>
                    <a:pt x="1701" y="500"/>
                  </a:lnTo>
                  <a:lnTo>
                    <a:pt x="1666" y="375"/>
                  </a:lnTo>
                  <a:lnTo>
                    <a:pt x="1456" y="320"/>
                  </a:lnTo>
                  <a:lnTo>
                    <a:pt x="1336" y="185"/>
                  </a:lnTo>
                  <a:lnTo>
                    <a:pt x="1261" y="65"/>
                  </a:lnTo>
                  <a:lnTo>
                    <a:pt x="1171" y="30"/>
                  </a:lnTo>
                  <a:lnTo>
                    <a:pt x="996" y="0"/>
                  </a:lnTo>
                  <a:lnTo>
                    <a:pt x="861" y="80"/>
                  </a:lnTo>
                  <a:lnTo>
                    <a:pt x="751" y="35"/>
                  </a:lnTo>
                  <a:lnTo>
                    <a:pt x="666" y="73"/>
                  </a:lnTo>
                  <a:lnTo>
                    <a:pt x="615" y="244"/>
                  </a:lnTo>
                  <a:lnTo>
                    <a:pt x="516" y="274"/>
                  </a:lnTo>
                  <a:lnTo>
                    <a:pt x="496" y="168"/>
                  </a:lnTo>
                  <a:lnTo>
                    <a:pt x="379" y="184"/>
                  </a:lnTo>
                  <a:lnTo>
                    <a:pt x="366" y="310"/>
                  </a:lnTo>
                  <a:lnTo>
                    <a:pt x="375" y="391"/>
                  </a:lnTo>
                  <a:lnTo>
                    <a:pt x="231" y="382"/>
                  </a:lnTo>
                  <a:lnTo>
                    <a:pt x="0" y="547"/>
                  </a:lnTo>
                  <a:lnTo>
                    <a:pt x="61" y="975"/>
                  </a:lnTo>
                  <a:lnTo>
                    <a:pt x="76" y="1266"/>
                  </a:lnTo>
                  <a:lnTo>
                    <a:pt x="36" y="1552"/>
                  </a:lnTo>
                  <a:lnTo>
                    <a:pt x="240" y="1770"/>
                  </a:lnTo>
                  <a:lnTo>
                    <a:pt x="201" y="2004"/>
                  </a:lnTo>
                  <a:lnTo>
                    <a:pt x="286" y="2151"/>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2" name="Freeform 16">
              <a:extLst>
                <a:ext uri="{FF2B5EF4-FFF2-40B4-BE49-F238E27FC236}">
                  <a16:creationId xmlns:a16="http://schemas.microsoft.com/office/drawing/2014/main" id="{9C43C51A-E808-46F5-B48D-0E6C88DE9E2E}"/>
                </a:ext>
              </a:extLst>
            </p:cNvPr>
            <p:cNvSpPr>
              <a:spLocks/>
            </p:cNvSpPr>
            <p:nvPr/>
          </p:nvSpPr>
          <p:spPr bwMode="auto">
            <a:xfrm>
              <a:off x="10495000" y="2568743"/>
              <a:ext cx="422242" cy="513755"/>
            </a:xfrm>
            <a:custGeom>
              <a:avLst/>
              <a:gdLst/>
              <a:ahLst/>
              <a:cxnLst>
                <a:cxn ang="0">
                  <a:pos x="665" y="1598"/>
                </a:cxn>
                <a:cxn ang="0">
                  <a:pos x="456" y="1545"/>
                </a:cxn>
                <a:cxn ang="0">
                  <a:pos x="336" y="1409"/>
                </a:cxn>
                <a:cxn ang="0">
                  <a:pos x="261" y="1291"/>
                </a:cxn>
                <a:cxn ang="0">
                  <a:pos x="168" y="1255"/>
                </a:cxn>
                <a:cxn ang="0">
                  <a:pos x="0" y="1225"/>
                </a:cxn>
                <a:cxn ang="0">
                  <a:pos x="191" y="990"/>
                </a:cxn>
                <a:cxn ang="0">
                  <a:pos x="606" y="550"/>
                </a:cxn>
                <a:cxn ang="0">
                  <a:pos x="731" y="630"/>
                </a:cxn>
                <a:cxn ang="0">
                  <a:pos x="921" y="265"/>
                </a:cxn>
                <a:cxn ang="0">
                  <a:pos x="875" y="25"/>
                </a:cxn>
                <a:cxn ang="0">
                  <a:pos x="971" y="0"/>
                </a:cxn>
                <a:cxn ang="0">
                  <a:pos x="1091" y="0"/>
                </a:cxn>
                <a:cxn ang="0">
                  <a:pos x="1176" y="90"/>
                </a:cxn>
                <a:cxn ang="0">
                  <a:pos x="1271" y="130"/>
                </a:cxn>
                <a:cxn ang="0">
                  <a:pos x="1316" y="250"/>
                </a:cxn>
                <a:cxn ang="0">
                  <a:pos x="1221" y="285"/>
                </a:cxn>
                <a:cxn ang="0">
                  <a:pos x="1136" y="510"/>
                </a:cxn>
                <a:cxn ang="0">
                  <a:pos x="1086" y="820"/>
                </a:cxn>
                <a:cxn ang="0">
                  <a:pos x="1061" y="1135"/>
                </a:cxn>
                <a:cxn ang="0">
                  <a:pos x="951" y="1245"/>
                </a:cxn>
                <a:cxn ang="0">
                  <a:pos x="731" y="1335"/>
                </a:cxn>
                <a:cxn ang="0">
                  <a:pos x="701" y="1410"/>
                </a:cxn>
                <a:cxn ang="0">
                  <a:pos x="665" y="1598"/>
                </a:cxn>
              </a:cxnLst>
              <a:rect l="0" t="0" r="r" b="b"/>
              <a:pathLst>
                <a:path w="1316" h="1598">
                  <a:moveTo>
                    <a:pt x="665" y="1598"/>
                  </a:moveTo>
                  <a:lnTo>
                    <a:pt x="456" y="1545"/>
                  </a:lnTo>
                  <a:lnTo>
                    <a:pt x="336" y="1409"/>
                  </a:lnTo>
                  <a:lnTo>
                    <a:pt x="261" y="1291"/>
                  </a:lnTo>
                  <a:lnTo>
                    <a:pt x="168" y="1255"/>
                  </a:lnTo>
                  <a:lnTo>
                    <a:pt x="0" y="1225"/>
                  </a:lnTo>
                  <a:lnTo>
                    <a:pt x="191" y="990"/>
                  </a:lnTo>
                  <a:lnTo>
                    <a:pt x="606" y="550"/>
                  </a:lnTo>
                  <a:lnTo>
                    <a:pt x="731" y="630"/>
                  </a:lnTo>
                  <a:lnTo>
                    <a:pt x="921" y="265"/>
                  </a:lnTo>
                  <a:lnTo>
                    <a:pt x="875" y="25"/>
                  </a:lnTo>
                  <a:lnTo>
                    <a:pt x="971" y="0"/>
                  </a:lnTo>
                  <a:lnTo>
                    <a:pt x="1091" y="0"/>
                  </a:lnTo>
                  <a:lnTo>
                    <a:pt x="1176" y="90"/>
                  </a:lnTo>
                  <a:lnTo>
                    <a:pt x="1271" y="130"/>
                  </a:lnTo>
                  <a:lnTo>
                    <a:pt x="1316" y="250"/>
                  </a:lnTo>
                  <a:lnTo>
                    <a:pt x="1221" y="285"/>
                  </a:lnTo>
                  <a:lnTo>
                    <a:pt x="1136" y="510"/>
                  </a:lnTo>
                  <a:lnTo>
                    <a:pt x="1086" y="820"/>
                  </a:lnTo>
                  <a:lnTo>
                    <a:pt x="1061" y="1135"/>
                  </a:lnTo>
                  <a:lnTo>
                    <a:pt x="951" y="1245"/>
                  </a:lnTo>
                  <a:lnTo>
                    <a:pt x="731" y="1335"/>
                  </a:lnTo>
                  <a:lnTo>
                    <a:pt x="701" y="1410"/>
                  </a:lnTo>
                  <a:lnTo>
                    <a:pt x="665" y="1598"/>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3" name="Freeform 17">
              <a:extLst>
                <a:ext uri="{FF2B5EF4-FFF2-40B4-BE49-F238E27FC236}">
                  <a16:creationId xmlns:a16="http://schemas.microsoft.com/office/drawing/2014/main" id="{3CA65738-1121-4D28-B8D4-6651AE7801BB}"/>
                </a:ext>
              </a:extLst>
            </p:cNvPr>
            <p:cNvSpPr>
              <a:spLocks/>
            </p:cNvSpPr>
            <p:nvPr/>
          </p:nvSpPr>
          <p:spPr bwMode="auto">
            <a:xfrm>
              <a:off x="9737214" y="3724693"/>
              <a:ext cx="475223" cy="354811"/>
            </a:xfrm>
            <a:custGeom>
              <a:avLst/>
              <a:gdLst/>
              <a:ahLst/>
              <a:cxnLst>
                <a:cxn ang="0">
                  <a:pos x="475" y="1104"/>
                </a:cxn>
                <a:cxn ang="0">
                  <a:pos x="450" y="824"/>
                </a:cxn>
                <a:cxn ang="0">
                  <a:pos x="355" y="804"/>
                </a:cxn>
                <a:cxn ang="0">
                  <a:pos x="180" y="804"/>
                </a:cxn>
                <a:cxn ang="0">
                  <a:pos x="0" y="609"/>
                </a:cxn>
                <a:cxn ang="0">
                  <a:pos x="195" y="429"/>
                </a:cxn>
                <a:cxn ang="0">
                  <a:pos x="430" y="0"/>
                </a:cxn>
                <a:cxn ang="0">
                  <a:pos x="523" y="44"/>
                </a:cxn>
                <a:cxn ang="0">
                  <a:pos x="975" y="44"/>
                </a:cxn>
                <a:cxn ang="0">
                  <a:pos x="1090" y="114"/>
                </a:cxn>
                <a:cxn ang="0">
                  <a:pos x="1230" y="24"/>
                </a:cxn>
                <a:cxn ang="0">
                  <a:pos x="1482" y="60"/>
                </a:cxn>
                <a:cxn ang="0">
                  <a:pos x="1320" y="404"/>
                </a:cxn>
                <a:cxn ang="0">
                  <a:pos x="1105" y="744"/>
                </a:cxn>
                <a:cxn ang="0">
                  <a:pos x="960" y="809"/>
                </a:cxn>
                <a:cxn ang="0">
                  <a:pos x="750" y="969"/>
                </a:cxn>
                <a:cxn ang="0">
                  <a:pos x="475" y="1104"/>
                </a:cxn>
              </a:cxnLst>
              <a:rect l="0" t="0" r="r" b="b"/>
              <a:pathLst>
                <a:path w="1482" h="1104">
                  <a:moveTo>
                    <a:pt x="475" y="1104"/>
                  </a:moveTo>
                  <a:lnTo>
                    <a:pt x="450" y="824"/>
                  </a:lnTo>
                  <a:lnTo>
                    <a:pt x="355" y="804"/>
                  </a:lnTo>
                  <a:lnTo>
                    <a:pt x="180" y="804"/>
                  </a:lnTo>
                  <a:lnTo>
                    <a:pt x="0" y="609"/>
                  </a:lnTo>
                  <a:lnTo>
                    <a:pt x="195" y="429"/>
                  </a:lnTo>
                  <a:lnTo>
                    <a:pt x="430" y="0"/>
                  </a:lnTo>
                  <a:lnTo>
                    <a:pt x="523" y="44"/>
                  </a:lnTo>
                  <a:lnTo>
                    <a:pt x="975" y="44"/>
                  </a:lnTo>
                  <a:lnTo>
                    <a:pt x="1090" y="114"/>
                  </a:lnTo>
                  <a:lnTo>
                    <a:pt x="1230" y="24"/>
                  </a:lnTo>
                  <a:lnTo>
                    <a:pt x="1482" y="60"/>
                  </a:lnTo>
                  <a:lnTo>
                    <a:pt x="1320" y="404"/>
                  </a:lnTo>
                  <a:lnTo>
                    <a:pt x="1105" y="744"/>
                  </a:lnTo>
                  <a:lnTo>
                    <a:pt x="960" y="809"/>
                  </a:lnTo>
                  <a:lnTo>
                    <a:pt x="750" y="969"/>
                  </a:lnTo>
                  <a:lnTo>
                    <a:pt x="475" y="1104"/>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sp>
          <p:nvSpPr>
            <p:cNvPr id="104" name="Freeform 18">
              <a:extLst>
                <a:ext uri="{FF2B5EF4-FFF2-40B4-BE49-F238E27FC236}">
                  <a16:creationId xmlns:a16="http://schemas.microsoft.com/office/drawing/2014/main" id="{9ABF24D7-8E27-43D3-AA32-6938AE8511CC}"/>
                </a:ext>
              </a:extLst>
            </p:cNvPr>
            <p:cNvSpPr>
              <a:spLocks/>
            </p:cNvSpPr>
            <p:nvPr/>
          </p:nvSpPr>
          <p:spPr bwMode="auto">
            <a:xfrm>
              <a:off x="9971615" y="1966687"/>
              <a:ext cx="78668" cy="115595"/>
            </a:xfrm>
            <a:custGeom>
              <a:avLst/>
              <a:gdLst/>
              <a:ahLst/>
              <a:cxnLst>
                <a:cxn ang="0">
                  <a:pos x="43" y="72"/>
                </a:cxn>
                <a:cxn ang="0">
                  <a:pos x="13" y="44"/>
                </a:cxn>
                <a:cxn ang="0">
                  <a:pos x="0" y="30"/>
                </a:cxn>
                <a:cxn ang="0">
                  <a:pos x="6" y="8"/>
                </a:cxn>
                <a:cxn ang="0">
                  <a:pos x="15" y="0"/>
                </a:cxn>
                <a:cxn ang="0">
                  <a:pos x="43" y="30"/>
                </a:cxn>
                <a:cxn ang="0">
                  <a:pos x="36" y="42"/>
                </a:cxn>
                <a:cxn ang="0">
                  <a:pos x="49" y="60"/>
                </a:cxn>
                <a:cxn ang="0">
                  <a:pos x="43" y="72"/>
                </a:cxn>
              </a:cxnLst>
              <a:rect l="0" t="0" r="r" b="b"/>
              <a:pathLst>
                <a:path w="49" h="72">
                  <a:moveTo>
                    <a:pt x="43" y="72"/>
                  </a:moveTo>
                  <a:lnTo>
                    <a:pt x="13" y="44"/>
                  </a:lnTo>
                  <a:lnTo>
                    <a:pt x="0" y="30"/>
                  </a:lnTo>
                  <a:lnTo>
                    <a:pt x="6" y="8"/>
                  </a:lnTo>
                  <a:lnTo>
                    <a:pt x="15" y="0"/>
                  </a:lnTo>
                  <a:lnTo>
                    <a:pt x="43" y="30"/>
                  </a:lnTo>
                  <a:lnTo>
                    <a:pt x="36" y="42"/>
                  </a:lnTo>
                  <a:lnTo>
                    <a:pt x="49" y="60"/>
                  </a:lnTo>
                  <a:lnTo>
                    <a:pt x="43" y="72"/>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sp>
          <p:nvSpPr>
            <p:cNvPr id="105" name="Freeform 19">
              <a:extLst>
                <a:ext uri="{FF2B5EF4-FFF2-40B4-BE49-F238E27FC236}">
                  <a16:creationId xmlns:a16="http://schemas.microsoft.com/office/drawing/2014/main" id="{60456170-CD66-4650-A015-B5F2CFDB4358}"/>
                </a:ext>
              </a:extLst>
            </p:cNvPr>
            <p:cNvSpPr>
              <a:spLocks/>
            </p:cNvSpPr>
            <p:nvPr/>
          </p:nvSpPr>
          <p:spPr bwMode="auto">
            <a:xfrm>
              <a:off x="9862441" y="2234803"/>
              <a:ext cx="64218" cy="25688"/>
            </a:xfrm>
            <a:custGeom>
              <a:avLst/>
              <a:gdLst/>
              <a:ahLst/>
              <a:cxnLst>
                <a:cxn ang="0">
                  <a:pos x="26" y="16"/>
                </a:cxn>
                <a:cxn ang="0">
                  <a:pos x="5" y="16"/>
                </a:cxn>
                <a:cxn ang="0">
                  <a:pos x="0" y="1"/>
                </a:cxn>
                <a:cxn ang="0">
                  <a:pos x="40" y="0"/>
                </a:cxn>
                <a:cxn ang="0">
                  <a:pos x="26" y="16"/>
                </a:cxn>
              </a:cxnLst>
              <a:rect l="0" t="0" r="r" b="b"/>
              <a:pathLst>
                <a:path w="40" h="16">
                  <a:moveTo>
                    <a:pt x="26" y="16"/>
                  </a:moveTo>
                  <a:lnTo>
                    <a:pt x="5" y="16"/>
                  </a:lnTo>
                  <a:lnTo>
                    <a:pt x="0" y="1"/>
                  </a:lnTo>
                  <a:lnTo>
                    <a:pt x="40" y="0"/>
                  </a:lnTo>
                  <a:lnTo>
                    <a:pt x="26" y="1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6" name="Freeform 20">
              <a:extLst>
                <a:ext uri="{FF2B5EF4-FFF2-40B4-BE49-F238E27FC236}">
                  <a16:creationId xmlns:a16="http://schemas.microsoft.com/office/drawing/2014/main" id="{AD4B2D71-AD01-42B0-AB44-20129C7B941D}"/>
                </a:ext>
              </a:extLst>
            </p:cNvPr>
            <p:cNvSpPr>
              <a:spLocks/>
            </p:cNvSpPr>
            <p:nvPr/>
          </p:nvSpPr>
          <p:spPr bwMode="auto">
            <a:xfrm>
              <a:off x="9008327" y="3613914"/>
              <a:ext cx="337151" cy="722466"/>
            </a:xfrm>
            <a:custGeom>
              <a:avLst/>
              <a:gdLst/>
              <a:ahLst/>
              <a:cxnLst>
                <a:cxn ang="0">
                  <a:pos x="24" y="71"/>
                </a:cxn>
                <a:cxn ang="0">
                  <a:pos x="69" y="23"/>
                </a:cxn>
                <a:cxn ang="0">
                  <a:pos x="78" y="36"/>
                </a:cxn>
                <a:cxn ang="0">
                  <a:pos x="87" y="14"/>
                </a:cxn>
                <a:cxn ang="0">
                  <a:pos x="118" y="3"/>
                </a:cxn>
                <a:cxn ang="0">
                  <a:pos x="159" y="0"/>
                </a:cxn>
                <a:cxn ang="0">
                  <a:pos x="156" y="17"/>
                </a:cxn>
                <a:cxn ang="0">
                  <a:pos x="117" y="26"/>
                </a:cxn>
                <a:cxn ang="0">
                  <a:pos x="100" y="47"/>
                </a:cxn>
                <a:cxn ang="0">
                  <a:pos x="108" y="68"/>
                </a:cxn>
                <a:cxn ang="0">
                  <a:pos x="136" y="80"/>
                </a:cxn>
                <a:cxn ang="0">
                  <a:pos x="169" y="71"/>
                </a:cxn>
                <a:cxn ang="0">
                  <a:pos x="166" y="84"/>
                </a:cxn>
                <a:cxn ang="0">
                  <a:pos x="164" y="139"/>
                </a:cxn>
                <a:cxn ang="0">
                  <a:pos x="172" y="168"/>
                </a:cxn>
                <a:cxn ang="0">
                  <a:pos x="183" y="192"/>
                </a:cxn>
                <a:cxn ang="0">
                  <a:pos x="210" y="190"/>
                </a:cxn>
                <a:cxn ang="0">
                  <a:pos x="201" y="214"/>
                </a:cxn>
                <a:cxn ang="0">
                  <a:pos x="210" y="227"/>
                </a:cxn>
                <a:cxn ang="0">
                  <a:pos x="205" y="263"/>
                </a:cxn>
                <a:cxn ang="0">
                  <a:pos x="166" y="294"/>
                </a:cxn>
                <a:cxn ang="0">
                  <a:pos x="129" y="348"/>
                </a:cxn>
                <a:cxn ang="0">
                  <a:pos x="110" y="397"/>
                </a:cxn>
                <a:cxn ang="0">
                  <a:pos x="82" y="423"/>
                </a:cxn>
                <a:cxn ang="0">
                  <a:pos x="69" y="450"/>
                </a:cxn>
                <a:cxn ang="0">
                  <a:pos x="51" y="437"/>
                </a:cxn>
                <a:cxn ang="0">
                  <a:pos x="40" y="404"/>
                </a:cxn>
                <a:cxn ang="0">
                  <a:pos x="1" y="381"/>
                </a:cxn>
                <a:cxn ang="0">
                  <a:pos x="0" y="329"/>
                </a:cxn>
                <a:cxn ang="0">
                  <a:pos x="13" y="295"/>
                </a:cxn>
                <a:cxn ang="0">
                  <a:pos x="73" y="229"/>
                </a:cxn>
                <a:cxn ang="0">
                  <a:pos x="119" y="184"/>
                </a:cxn>
                <a:cxn ang="0">
                  <a:pos x="91" y="171"/>
                </a:cxn>
                <a:cxn ang="0">
                  <a:pos x="73" y="139"/>
                </a:cxn>
                <a:cxn ang="0">
                  <a:pos x="42" y="134"/>
                </a:cxn>
                <a:cxn ang="0">
                  <a:pos x="24" y="71"/>
                </a:cxn>
              </a:cxnLst>
              <a:rect l="0" t="0" r="r" b="b"/>
              <a:pathLst>
                <a:path w="210" h="450">
                  <a:moveTo>
                    <a:pt x="24" y="71"/>
                  </a:moveTo>
                  <a:lnTo>
                    <a:pt x="69" y="23"/>
                  </a:lnTo>
                  <a:lnTo>
                    <a:pt x="78" y="36"/>
                  </a:lnTo>
                  <a:lnTo>
                    <a:pt x="87" y="14"/>
                  </a:lnTo>
                  <a:lnTo>
                    <a:pt x="118" y="3"/>
                  </a:lnTo>
                  <a:lnTo>
                    <a:pt x="159" y="0"/>
                  </a:lnTo>
                  <a:lnTo>
                    <a:pt x="156" y="17"/>
                  </a:lnTo>
                  <a:lnTo>
                    <a:pt x="117" y="26"/>
                  </a:lnTo>
                  <a:lnTo>
                    <a:pt x="100" y="47"/>
                  </a:lnTo>
                  <a:lnTo>
                    <a:pt x="108" y="68"/>
                  </a:lnTo>
                  <a:lnTo>
                    <a:pt x="136" y="80"/>
                  </a:lnTo>
                  <a:lnTo>
                    <a:pt x="169" y="71"/>
                  </a:lnTo>
                  <a:lnTo>
                    <a:pt x="166" y="84"/>
                  </a:lnTo>
                  <a:lnTo>
                    <a:pt x="164" y="139"/>
                  </a:lnTo>
                  <a:lnTo>
                    <a:pt x="172" y="168"/>
                  </a:lnTo>
                  <a:lnTo>
                    <a:pt x="183" y="192"/>
                  </a:lnTo>
                  <a:lnTo>
                    <a:pt x="210" y="190"/>
                  </a:lnTo>
                  <a:lnTo>
                    <a:pt x="201" y="214"/>
                  </a:lnTo>
                  <a:lnTo>
                    <a:pt x="210" y="227"/>
                  </a:lnTo>
                  <a:lnTo>
                    <a:pt x="205" y="263"/>
                  </a:lnTo>
                  <a:lnTo>
                    <a:pt x="166" y="294"/>
                  </a:lnTo>
                  <a:lnTo>
                    <a:pt x="129" y="348"/>
                  </a:lnTo>
                  <a:lnTo>
                    <a:pt x="110" y="397"/>
                  </a:lnTo>
                  <a:lnTo>
                    <a:pt x="82" y="423"/>
                  </a:lnTo>
                  <a:lnTo>
                    <a:pt x="69" y="450"/>
                  </a:lnTo>
                  <a:lnTo>
                    <a:pt x="51" y="437"/>
                  </a:lnTo>
                  <a:lnTo>
                    <a:pt x="40" y="404"/>
                  </a:lnTo>
                  <a:lnTo>
                    <a:pt x="1" y="381"/>
                  </a:lnTo>
                  <a:lnTo>
                    <a:pt x="0" y="329"/>
                  </a:lnTo>
                  <a:lnTo>
                    <a:pt x="13" y="295"/>
                  </a:lnTo>
                  <a:lnTo>
                    <a:pt x="73" y="229"/>
                  </a:lnTo>
                  <a:lnTo>
                    <a:pt x="119" y="184"/>
                  </a:lnTo>
                  <a:lnTo>
                    <a:pt x="91" y="171"/>
                  </a:lnTo>
                  <a:lnTo>
                    <a:pt x="73" y="139"/>
                  </a:lnTo>
                  <a:lnTo>
                    <a:pt x="42" y="134"/>
                  </a:lnTo>
                  <a:lnTo>
                    <a:pt x="24" y="71"/>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7" name="Freeform 21">
              <a:extLst>
                <a:ext uri="{FF2B5EF4-FFF2-40B4-BE49-F238E27FC236}">
                  <a16:creationId xmlns:a16="http://schemas.microsoft.com/office/drawing/2014/main" id="{78E62102-A0C7-4105-8913-EC3CBA4480EB}"/>
                </a:ext>
              </a:extLst>
            </p:cNvPr>
            <p:cNvSpPr>
              <a:spLocks/>
            </p:cNvSpPr>
            <p:nvPr/>
          </p:nvSpPr>
          <p:spPr bwMode="auto">
            <a:xfrm>
              <a:off x="9184927" y="3830651"/>
              <a:ext cx="468802" cy="552285"/>
            </a:xfrm>
            <a:custGeom>
              <a:avLst/>
              <a:gdLst/>
              <a:ahLst/>
              <a:cxnLst>
                <a:cxn ang="0">
                  <a:pos x="242" y="219"/>
                </a:cxn>
                <a:cxn ang="0">
                  <a:pos x="277" y="150"/>
                </a:cxn>
                <a:cxn ang="0">
                  <a:pos x="256" y="137"/>
                </a:cxn>
                <a:cxn ang="0">
                  <a:pos x="245" y="120"/>
                </a:cxn>
                <a:cxn ang="0">
                  <a:pos x="241" y="89"/>
                </a:cxn>
                <a:cxn ang="0">
                  <a:pos x="256" y="74"/>
                </a:cxn>
                <a:cxn ang="0">
                  <a:pos x="275" y="65"/>
                </a:cxn>
                <a:cxn ang="0">
                  <a:pos x="275" y="47"/>
                </a:cxn>
                <a:cxn ang="0">
                  <a:pos x="292" y="35"/>
                </a:cxn>
                <a:cxn ang="0">
                  <a:pos x="272" y="26"/>
                </a:cxn>
                <a:cxn ang="0">
                  <a:pos x="275" y="0"/>
                </a:cxn>
                <a:cxn ang="0">
                  <a:pos x="223" y="6"/>
                </a:cxn>
                <a:cxn ang="0">
                  <a:pos x="241" y="26"/>
                </a:cxn>
                <a:cxn ang="0">
                  <a:pos x="221" y="51"/>
                </a:cxn>
                <a:cxn ang="0">
                  <a:pos x="203" y="59"/>
                </a:cxn>
                <a:cxn ang="0">
                  <a:pos x="188" y="51"/>
                </a:cxn>
                <a:cxn ang="0">
                  <a:pos x="191" y="30"/>
                </a:cxn>
                <a:cxn ang="0">
                  <a:pos x="188" y="8"/>
                </a:cxn>
                <a:cxn ang="0">
                  <a:pos x="152" y="4"/>
                </a:cxn>
                <a:cxn ang="0">
                  <a:pos x="158" y="19"/>
                </a:cxn>
                <a:cxn ang="0">
                  <a:pos x="154" y="43"/>
                </a:cxn>
                <a:cxn ang="0">
                  <a:pos x="142" y="58"/>
                </a:cxn>
                <a:cxn ang="0">
                  <a:pos x="125" y="76"/>
                </a:cxn>
                <a:cxn ang="0">
                  <a:pos x="97" y="99"/>
                </a:cxn>
                <a:cxn ang="0">
                  <a:pos x="95" y="128"/>
                </a:cxn>
                <a:cxn ang="0">
                  <a:pos x="55" y="160"/>
                </a:cxn>
                <a:cxn ang="0">
                  <a:pos x="19" y="213"/>
                </a:cxn>
                <a:cxn ang="0">
                  <a:pos x="0" y="262"/>
                </a:cxn>
                <a:cxn ang="0">
                  <a:pos x="34" y="312"/>
                </a:cxn>
                <a:cxn ang="0">
                  <a:pos x="62" y="344"/>
                </a:cxn>
                <a:cxn ang="0">
                  <a:pos x="104" y="294"/>
                </a:cxn>
                <a:cxn ang="0">
                  <a:pos x="130" y="287"/>
                </a:cxn>
                <a:cxn ang="0">
                  <a:pos x="140" y="258"/>
                </a:cxn>
                <a:cxn ang="0">
                  <a:pos x="163" y="231"/>
                </a:cxn>
                <a:cxn ang="0">
                  <a:pos x="197" y="218"/>
                </a:cxn>
                <a:cxn ang="0">
                  <a:pos x="242" y="219"/>
                </a:cxn>
              </a:cxnLst>
              <a:rect l="0" t="0" r="r" b="b"/>
              <a:pathLst>
                <a:path w="292" h="344">
                  <a:moveTo>
                    <a:pt x="242" y="219"/>
                  </a:moveTo>
                  <a:lnTo>
                    <a:pt x="277" y="150"/>
                  </a:lnTo>
                  <a:lnTo>
                    <a:pt x="256" y="137"/>
                  </a:lnTo>
                  <a:lnTo>
                    <a:pt x="245" y="120"/>
                  </a:lnTo>
                  <a:lnTo>
                    <a:pt x="241" y="89"/>
                  </a:lnTo>
                  <a:lnTo>
                    <a:pt x="256" y="74"/>
                  </a:lnTo>
                  <a:lnTo>
                    <a:pt x="275" y="65"/>
                  </a:lnTo>
                  <a:lnTo>
                    <a:pt x="275" y="47"/>
                  </a:lnTo>
                  <a:lnTo>
                    <a:pt x="292" y="35"/>
                  </a:lnTo>
                  <a:lnTo>
                    <a:pt x="272" y="26"/>
                  </a:lnTo>
                  <a:lnTo>
                    <a:pt x="275" y="0"/>
                  </a:lnTo>
                  <a:lnTo>
                    <a:pt x="223" y="6"/>
                  </a:lnTo>
                  <a:lnTo>
                    <a:pt x="241" y="26"/>
                  </a:lnTo>
                  <a:lnTo>
                    <a:pt x="221" y="51"/>
                  </a:lnTo>
                  <a:lnTo>
                    <a:pt x="203" y="59"/>
                  </a:lnTo>
                  <a:lnTo>
                    <a:pt x="188" y="51"/>
                  </a:lnTo>
                  <a:lnTo>
                    <a:pt x="191" y="30"/>
                  </a:lnTo>
                  <a:lnTo>
                    <a:pt x="188" y="8"/>
                  </a:lnTo>
                  <a:lnTo>
                    <a:pt x="152" y="4"/>
                  </a:lnTo>
                  <a:lnTo>
                    <a:pt x="158" y="19"/>
                  </a:lnTo>
                  <a:lnTo>
                    <a:pt x="154" y="43"/>
                  </a:lnTo>
                  <a:lnTo>
                    <a:pt x="142" y="58"/>
                  </a:lnTo>
                  <a:lnTo>
                    <a:pt x="125" y="76"/>
                  </a:lnTo>
                  <a:lnTo>
                    <a:pt x="97" y="99"/>
                  </a:lnTo>
                  <a:lnTo>
                    <a:pt x="95" y="128"/>
                  </a:lnTo>
                  <a:lnTo>
                    <a:pt x="55" y="160"/>
                  </a:lnTo>
                  <a:lnTo>
                    <a:pt x="19" y="213"/>
                  </a:lnTo>
                  <a:lnTo>
                    <a:pt x="0" y="262"/>
                  </a:lnTo>
                  <a:lnTo>
                    <a:pt x="34" y="312"/>
                  </a:lnTo>
                  <a:lnTo>
                    <a:pt x="62" y="344"/>
                  </a:lnTo>
                  <a:lnTo>
                    <a:pt x="104" y="294"/>
                  </a:lnTo>
                  <a:lnTo>
                    <a:pt x="130" y="287"/>
                  </a:lnTo>
                  <a:lnTo>
                    <a:pt x="140" y="258"/>
                  </a:lnTo>
                  <a:lnTo>
                    <a:pt x="163" y="231"/>
                  </a:lnTo>
                  <a:lnTo>
                    <a:pt x="197" y="218"/>
                  </a:lnTo>
                  <a:lnTo>
                    <a:pt x="242" y="219"/>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8" name="Freeform 22">
              <a:extLst>
                <a:ext uri="{FF2B5EF4-FFF2-40B4-BE49-F238E27FC236}">
                  <a16:creationId xmlns:a16="http://schemas.microsoft.com/office/drawing/2014/main" id="{A1352E6A-2612-41B1-AB81-6854380EFCA7}"/>
                </a:ext>
              </a:extLst>
            </p:cNvPr>
            <p:cNvSpPr>
              <a:spLocks/>
            </p:cNvSpPr>
            <p:nvPr/>
          </p:nvSpPr>
          <p:spPr bwMode="auto">
            <a:xfrm>
              <a:off x="9154585" y="3839136"/>
              <a:ext cx="302349" cy="425910"/>
            </a:xfrm>
            <a:custGeom>
              <a:avLst/>
              <a:gdLst>
                <a:gd name="connsiteX0" fmla="*/ 754 w 10000"/>
                <a:gd name="connsiteY0" fmla="*/ 11199 h 11199"/>
                <a:gd name="connsiteX1" fmla="*/ 0 w 10000"/>
                <a:gd name="connsiteY1" fmla="*/ 7766 h 11199"/>
                <a:gd name="connsiteX2" fmla="*/ 1791 w 10000"/>
                <a:gd name="connsiteY2" fmla="*/ 5426 h 11199"/>
                <a:gd name="connsiteX3" fmla="*/ 4627 w 10000"/>
                <a:gd name="connsiteY3" fmla="*/ 3511 h 11199"/>
                <a:gd name="connsiteX4" fmla="*/ 8657 w 10000"/>
                <a:gd name="connsiteY4" fmla="*/ 0 h 11199"/>
                <a:gd name="connsiteX5" fmla="*/ 10000 w 10000"/>
                <a:gd name="connsiteY5" fmla="*/ 1596 h 11199"/>
                <a:gd name="connsiteX6" fmla="*/ 9552 w 10000"/>
                <a:gd name="connsiteY6" fmla="*/ 4468 h 11199"/>
                <a:gd name="connsiteX7" fmla="*/ 7313 w 10000"/>
                <a:gd name="connsiteY7" fmla="*/ 6064 h 11199"/>
                <a:gd name="connsiteX8" fmla="*/ 5522 w 10000"/>
                <a:gd name="connsiteY8" fmla="*/ 7660 h 11199"/>
                <a:gd name="connsiteX9" fmla="*/ 754 w 10000"/>
                <a:gd name="connsiteY9" fmla="*/ 11199 h 11199"/>
                <a:gd name="connsiteX0" fmla="*/ 1848 w 11094"/>
                <a:gd name="connsiteY0" fmla="*/ 11199 h 11199"/>
                <a:gd name="connsiteX1" fmla="*/ 0 w 11094"/>
                <a:gd name="connsiteY1" fmla="*/ 10104 h 11199"/>
                <a:gd name="connsiteX2" fmla="*/ 2885 w 11094"/>
                <a:gd name="connsiteY2" fmla="*/ 5426 h 11199"/>
                <a:gd name="connsiteX3" fmla="*/ 5721 w 11094"/>
                <a:gd name="connsiteY3" fmla="*/ 3511 h 11199"/>
                <a:gd name="connsiteX4" fmla="*/ 9751 w 11094"/>
                <a:gd name="connsiteY4" fmla="*/ 0 h 11199"/>
                <a:gd name="connsiteX5" fmla="*/ 11094 w 11094"/>
                <a:gd name="connsiteY5" fmla="*/ 1596 h 11199"/>
                <a:gd name="connsiteX6" fmla="*/ 10646 w 11094"/>
                <a:gd name="connsiteY6" fmla="*/ 4468 h 11199"/>
                <a:gd name="connsiteX7" fmla="*/ 8407 w 11094"/>
                <a:gd name="connsiteY7" fmla="*/ 6064 h 11199"/>
                <a:gd name="connsiteX8" fmla="*/ 6616 w 11094"/>
                <a:gd name="connsiteY8" fmla="*/ 7660 h 11199"/>
                <a:gd name="connsiteX9" fmla="*/ 1848 w 11094"/>
                <a:gd name="connsiteY9" fmla="*/ 11199 h 1119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9751 w 11094"/>
                <a:gd name="connsiteY4" fmla="*/ 0 h 11139"/>
                <a:gd name="connsiteX5" fmla="*/ 11094 w 11094"/>
                <a:gd name="connsiteY5" fmla="*/ 1596 h 11139"/>
                <a:gd name="connsiteX6" fmla="*/ 10646 w 11094"/>
                <a:gd name="connsiteY6" fmla="*/ 4468 h 11139"/>
                <a:gd name="connsiteX7" fmla="*/ 8407 w 11094"/>
                <a:gd name="connsiteY7" fmla="*/ 6064 h 11139"/>
                <a:gd name="connsiteX8" fmla="*/ 6616 w 11094"/>
                <a:gd name="connsiteY8" fmla="*/ 7660 h 11139"/>
                <a:gd name="connsiteX9" fmla="*/ 2353 w 11094"/>
                <a:gd name="connsiteY9" fmla="*/ 11139 h 1113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6692 w 11094"/>
                <a:gd name="connsiteY4" fmla="*/ 2266 h 11139"/>
                <a:gd name="connsiteX5" fmla="*/ 9751 w 11094"/>
                <a:gd name="connsiteY5" fmla="*/ 0 h 11139"/>
                <a:gd name="connsiteX6" fmla="*/ 11094 w 11094"/>
                <a:gd name="connsiteY6" fmla="*/ 1596 h 11139"/>
                <a:gd name="connsiteX7" fmla="*/ 10646 w 11094"/>
                <a:gd name="connsiteY7" fmla="*/ 4468 h 11139"/>
                <a:gd name="connsiteX8" fmla="*/ 8407 w 11094"/>
                <a:gd name="connsiteY8" fmla="*/ 6064 h 11139"/>
                <a:gd name="connsiteX9" fmla="*/ 6616 w 11094"/>
                <a:gd name="connsiteY9" fmla="*/ 7660 h 11139"/>
                <a:gd name="connsiteX10" fmla="*/ 2353 w 11094"/>
                <a:gd name="connsiteY10" fmla="*/ 11139 h 11139"/>
                <a:gd name="connsiteX0" fmla="*/ 2353 w 11094"/>
                <a:gd name="connsiteY0" fmla="*/ 11139 h 11139"/>
                <a:gd name="connsiteX1" fmla="*/ 0 w 11094"/>
                <a:gd name="connsiteY1" fmla="*/ 10104 h 11139"/>
                <a:gd name="connsiteX2" fmla="*/ 2885 w 11094"/>
                <a:gd name="connsiteY2" fmla="*/ 5426 h 11139"/>
                <a:gd name="connsiteX3" fmla="*/ 5721 w 11094"/>
                <a:gd name="connsiteY3" fmla="*/ 3511 h 11139"/>
                <a:gd name="connsiteX4" fmla="*/ 6692 w 11094"/>
                <a:gd name="connsiteY4" fmla="*/ 2266 h 11139"/>
                <a:gd name="connsiteX5" fmla="*/ 9751 w 11094"/>
                <a:gd name="connsiteY5" fmla="*/ 0 h 11139"/>
                <a:gd name="connsiteX6" fmla="*/ 10729 w 11094"/>
                <a:gd name="connsiteY6" fmla="*/ 347 h 11139"/>
                <a:gd name="connsiteX7" fmla="*/ 11094 w 11094"/>
                <a:gd name="connsiteY7" fmla="*/ 1596 h 11139"/>
                <a:gd name="connsiteX8" fmla="*/ 10646 w 11094"/>
                <a:gd name="connsiteY8" fmla="*/ 4468 h 11139"/>
                <a:gd name="connsiteX9" fmla="*/ 8407 w 11094"/>
                <a:gd name="connsiteY9" fmla="*/ 6064 h 11139"/>
                <a:gd name="connsiteX10" fmla="*/ 6616 w 11094"/>
                <a:gd name="connsiteY10" fmla="*/ 7660 h 11139"/>
                <a:gd name="connsiteX11" fmla="*/ 2353 w 11094"/>
                <a:gd name="connsiteY11" fmla="*/ 11139 h 1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4" h="11139">
                  <a:moveTo>
                    <a:pt x="2353" y="11139"/>
                  </a:moveTo>
                  <a:lnTo>
                    <a:pt x="0" y="10104"/>
                  </a:lnTo>
                  <a:lnTo>
                    <a:pt x="2885" y="5426"/>
                  </a:lnTo>
                  <a:lnTo>
                    <a:pt x="5721" y="3511"/>
                  </a:lnTo>
                  <a:cubicBezTo>
                    <a:pt x="6129" y="3156"/>
                    <a:pt x="6284" y="2621"/>
                    <a:pt x="6692" y="2266"/>
                  </a:cubicBezTo>
                  <a:lnTo>
                    <a:pt x="9751" y="0"/>
                  </a:lnTo>
                  <a:cubicBezTo>
                    <a:pt x="9993" y="296"/>
                    <a:pt x="10487" y="51"/>
                    <a:pt x="10729" y="347"/>
                  </a:cubicBezTo>
                  <a:cubicBezTo>
                    <a:pt x="10851" y="763"/>
                    <a:pt x="10972" y="1180"/>
                    <a:pt x="11094" y="1596"/>
                  </a:cubicBezTo>
                  <a:cubicBezTo>
                    <a:pt x="10945" y="2553"/>
                    <a:pt x="10795" y="3511"/>
                    <a:pt x="10646" y="4468"/>
                  </a:cubicBezTo>
                  <a:lnTo>
                    <a:pt x="8407" y="6064"/>
                  </a:lnTo>
                  <a:lnTo>
                    <a:pt x="6616" y="7660"/>
                  </a:lnTo>
                  <a:lnTo>
                    <a:pt x="2353" y="11139"/>
                  </a:lnTo>
                  <a:close/>
                </a:path>
              </a:pathLst>
            </a:custGeom>
            <a:solidFill>
              <a:schemeClr val="bg2">
                <a:lumMod val="90000"/>
              </a:schemeClr>
            </a:solidFill>
            <a:ln w="63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DengXian" panose="02010600030101010101" pitchFamily="2" charset="-122"/>
                <a:cs typeface="+mn-cs"/>
              </a:endParaRPr>
            </a:p>
          </p:txBody>
        </p:sp>
        <p:sp>
          <p:nvSpPr>
            <p:cNvPr id="109" name="任意多边形 106">
              <a:extLst>
                <a:ext uri="{FF2B5EF4-FFF2-40B4-BE49-F238E27FC236}">
                  <a16:creationId xmlns:a16="http://schemas.microsoft.com/office/drawing/2014/main" id="{F9A6CB95-39F6-4703-91ED-EE99E36EC895}"/>
                </a:ext>
              </a:extLst>
            </p:cNvPr>
            <p:cNvSpPr/>
            <p:nvPr/>
          </p:nvSpPr>
          <p:spPr>
            <a:xfrm>
              <a:off x="9879345" y="2013439"/>
              <a:ext cx="45812" cy="45984"/>
            </a:xfrm>
            <a:custGeom>
              <a:avLst/>
              <a:gdLst>
                <a:gd name="connsiteX0" fmla="*/ 19050 w 54769"/>
                <a:gd name="connsiteY0" fmla="*/ 61912 h 61912"/>
                <a:gd name="connsiteX1" fmla="*/ 54769 w 54769"/>
                <a:gd name="connsiteY1" fmla="*/ 0 h 61912"/>
                <a:gd name="connsiteX2" fmla="*/ 0 w 54769"/>
                <a:gd name="connsiteY2" fmla="*/ 0 h 61912"/>
                <a:gd name="connsiteX3" fmla="*/ 19050 w 54769"/>
                <a:gd name="connsiteY3" fmla="*/ 61912 h 61912"/>
                <a:gd name="connsiteX0" fmla="*/ 33898 w 69617"/>
                <a:gd name="connsiteY0" fmla="*/ 61912 h 61912"/>
                <a:gd name="connsiteX1" fmla="*/ 69617 w 69617"/>
                <a:gd name="connsiteY1" fmla="*/ 0 h 61912"/>
                <a:gd name="connsiteX2" fmla="*/ 14848 w 69617"/>
                <a:gd name="connsiteY2" fmla="*/ 0 h 61912"/>
                <a:gd name="connsiteX3" fmla="*/ 30 w 69617"/>
                <a:gd name="connsiteY3" fmla="*/ 28287 h 61912"/>
                <a:gd name="connsiteX4" fmla="*/ 33898 w 69617"/>
                <a:gd name="connsiteY4" fmla="*/ 61912 h 61912"/>
                <a:gd name="connsiteX0" fmla="*/ 37187 w 72906"/>
                <a:gd name="connsiteY0" fmla="*/ 61957 h 61957"/>
                <a:gd name="connsiteX1" fmla="*/ 72906 w 72906"/>
                <a:gd name="connsiteY1" fmla="*/ 45 h 61957"/>
                <a:gd name="connsiteX2" fmla="*/ 18137 w 72906"/>
                <a:gd name="connsiteY2" fmla="*/ 45 h 61957"/>
                <a:gd name="connsiteX3" fmla="*/ 4272 w 72906"/>
                <a:gd name="connsiteY3" fmla="*/ 16428 h 61957"/>
                <a:gd name="connsiteX4" fmla="*/ 3319 w 72906"/>
                <a:gd name="connsiteY4" fmla="*/ 28332 h 61957"/>
                <a:gd name="connsiteX5" fmla="*/ 37187 w 72906"/>
                <a:gd name="connsiteY5" fmla="*/ 61957 h 61957"/>
                <a:gd name="connsiteX0" fmla="*/ 33868 w 69587"/>
                <a:gd name="connsiteY0" fmla="*/ 61957 h 61957"/>
                <a:gd name="connsiteX1" fmla="*/ 69587 w 69587"/>
                <a:gd name="connsiteY1" fmla="*/ 45 h 61957"/>
                <a:gd name="connsiteX2" fmla="*/ 14818 w 69587"/>
                <a:gd name="connsiteY2" fmla="*/ 45 h 61957"/>
                <a:gd name="connsiteX3" fmla="*/ 953 w 69587"/>
                <a:gd name="connsiteY3" fmla="*/ 16428 h 61957"/>
                <a:gd name="connsiteX4" fmla="*/ 0 w 69587"/>
                <a:gd name="connsiteY4" fmla="*/ 28332 h 61957"/>
                <a:gd name="connsiteX5" fmla="*/ 33868 w 69587"/>
                <a:gd name="connsiteY5" fmla="*/ 61957 h 61957"/>
                <a:gd name="connsiteX0" fmla="*/ 33868 w 69587"/>
                <a:gd name="connsiteY0" fmla="*/ 61912 h 61912"/>
                <a:gd name="connsiteX1" fmla="*/ 69587 w 69587"/>
                <a:gd name="connsiteY1" fmla="*/ 0 h 61912"/>
                <a:gd name="connsiteX2" fmla="*/ 14818 w 69587"/>
                <a:gd name="connsiteY2" fmla="*/ 0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9433 w 69587"/>
                <a:gd name="connsiteY2" fmla="*/ 11416 h 61912"/>
                <a:gd name="connsiteX3" fmla="*/ 953 w 69587"/>
                <a:gd name="connsiteY3" fmla="*/ 16383 h 61912"/>
                <a:gd name="connsiteX4" fmla="*/ 0 w 69587"/>
                <a:gd name="connsiteY4" fmla="*/ 28287 h 61912"/>
                <a:gd name="connsiteX5" fmla="*/ 33868 w 69587"/>
                <a:gd name="connsiteY5"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33868 w 69587"/>
                <a:gd name="connsiteY6"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33868 w 69587"/>
                <a:gd name="connsiteY7" fmla="*/ 61912 h 61912"/>
                <a:gd name="connsiteX0" fmla="*/ 33868 w 69587"/>
                <a:gd name="connsiteY0" fmla="*/ 61912 h 61912"/>
                <a:gd name="connsiteX1" fmla="*/ 69587 w 69587"/>
                <a:gd name="connsiteY1" fmla="*/ 0 h 61912"/>
                <a:gd name="connsiteX2" fmla="*/ 20952 w 69587"/>
                <a:gd name="connsiteY2" fmla="*/ 11621 h 61912"/>
                <a:gd name="connsiteX3" fmla="*/ 9433 w 69587"/>
                <a:gd name="connsiteY3" fmla="*/ 11416 h 61912"/>
                <a:gd name="connsiteX4" fmla="*/ 953 w 69587"/>
                <a:gd name="connsiteY4" fmla="*/ 16383 h 61912"/>
                <a:gd name="connsiteX5" fmla="*/ 0 w 69587"/>
                <a:gd name="connsiteY5" fmla="*/ 28287 h 61912"/>
                <a:gd name="connsiteX6" fmla="*/ 8572 w 69587"/>
                <a:gd name="connsiteY6" fmla="*/ 29715 h 61912"/>
                <a:gd name="connsiteX7" fmla="*/ 19048 w 69587"/>
                <a:gd name="connsiteY7" fmla="*/ 37334 h 61912"/>
                <a:gd name="connsiteX8" fmla="*/ 33868 w 69587"/>
                <a:gd name="connsiteY8" fmla="*/ 61912 h 61912"/>
                <a:gd name="connsiteX0" fmla="*/ 33868 w 69587"/>
                <a:gd name="connsiteY0" fmla="*/ 61912 h 63048"/>
                <a:gd name="connsiteX1" fmla="*/ 69587 w 69587"/>
                <a:gd name="connsiteY1" fmla="*/ 0 h 63048"/>
                <a:gd name="connsiteX2" fmla="*/ 20952 w 69587"/>
                <a:gd name="connsiteY2" fmla="*/ 11621 h 63048"/>
                <a:gd name="connsiteX3" fmla="*/ 9433 w 69587"/>
                <a:gd name="connsiteY3" fmla="*/ 11416 h 63048"/>
                <a:gd name="connsiteX4" fmla="*/ 953 w 69587"/>
                <a:gd name="connsiteY4" fmla="*/ 16383 h 63048"/>
                <a:gd name="connsiteX5" fmla="*/ 0 w 69587"/>
                <a:gd name="connsiteY5" fmla="*/ 28287 h 63048"/>
                <a:gd name="connsiteX6" fmla="*/ 8572 w 69587"/>
                <a:gd name="connsiteY6" fmla="*/ 29715 h 63048"/>
                <a:gd name="connsiteX7" fmla="*/ 19048 w 69587"/>
                <a:gd name="connsiteY7" fmla="*/ 37334 h 63048"/>
                <a:gd name="connsiteX8" fmla="*/ 23333 w 69587"/>
                <a:gd name="connsiteY8" fmla="*/ 63048 h 63048"/>
                <a:gd name="connsiteX9" fmla="*/ 33868 w 69587"/>
                <a:gd name="connsiteY9" fmla="*/ 61912 h 63048"/>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3333 w 69587"/>
                <a:gd name="connsiteY9" fmla="*/ 63048 h 66381"/>
                <a:gd name="connsiteX10" fmla="*/ 33868 w 69587"/>
                <a:gd name="connsiteY10" fmla="*/ 61912 h 66381"/>
                <a:gd name="connsiteX0" fmla="*/ 33868 w 69587"/>
                <a:gd name="connsiteY0" fmla="*/ 61912 h 66381"/>
                <a:gd name="connsiteX1" fmla="*/ 44761 w 69587"/>
                <a:gd name="connsiteY1" fmla="*/ 66381 h 66381"/>
                <a:gd name="connsiteX2" fmla="*/ 69587 w 69587"/>
                <a:gd name="connsiteY2" fmla="*/ 0 h 66381"/>
                <a:gd name="connsiteX3" fmla="*/ 20952 w 69587"/>
                <a:gd name="connsiteY3" fmla="*/ 11621 h 66381"/>
                <a:gd name="connsiteX4" fmla="*/ 9433 w 69587"/>
                <a:gd name="connsiteY4" fmla="*/ 11416 h 66381"/>
                <a:gd name="connsiteX5" fmla="*/ 953 w 69587"/>
                <a:gd name="connsiteY5" fmla="*/ 16383 h 66381"/>
                <a:gd name="connsiteX6" fmla="*/ 0 w 69587"/>
                <a:gd name="connsiteY6" fmla="*/ 28287 h 66381"/>
                <a:gd name="connsiteX7" fmla="*/ 8572 w 69587"/>
                <a:gd name="connsiteY7" fmla="*/ 29715 h 66381"/>
                <a:gd name="connsiteX8" fmla="*/ 19048 w 69587"/>
                <a:gd name="connsiteY8" fmla="*/ 37334 h 66381"/>
                <a:gd name="connsiteX9" fmla="*/ 27143 w 69587"/>
                <a:gd name="connsiteY9" fmla="*/ 42572 h 66381"/>
                <a:gd name="connsiteX10" fmla="*/ 23333 w 69587"/>
                <a:gd name="connsiteY10" fmla="*/ 63048 h 66381"/>
                <a:gd name="connsiteX11" fmla="*/ 33868 w 69587"/>
                <a:gd name="connsiteY11" fmla="*/ 61912 h 66381"/>
                <a:gd name="connsiteX0" fmla="*/ 33868 w 69587"/>
                <a:gd name="connsiteY0" fmla="*/ 61912 h 66381"/>
                <a:gd name="connsiteX1" fmla="*/ 44761 w 69587"/>
                <a:gd name="connsiteY1" fmla="*/ 66381 h 66381"/>
                <a:gd name="connsiteX2" fmla="*/ 53809 w 69587"/>
                <a:gd name="connsiteY2" fmla="*/ 61619 h 66381"/>
                <a:gd name="connsiteX3" fmla="*/ 69587 w 69587"/>
                <a:gd name="connsiteY3" fmla="*/ 0 h 66381"/>
                <a:gd name="connsiteX4" fmla="*/ 20952 w 69587"/>
                <a:gd name="connsiteY4" fmla="*/ 11621 h 66381"/>
                <a:gd name="connsiteX5" fmla="*/ 9433 w 69587"/>
                <a:gd name="connsiteY5" fmla="*/ 11416 h 66381"/>
                <a:gd name="connsiteX6" fmla="*/ 953 w 69587"/>
                <a:gd name="connsiteY6" fmla="*/ 16383 h 66381"/>
                <a:gd name="connsiteX7" fmla="*/ 0 w 69587"/>
                <a:gd name="connsiteY7" fmla="*/ 28287 h 66381"/>
                <a:gd name="connsiteX8" fmla="*/ 8572 w 69587"/>
                <a:gd name="connsiteY8" fmla="*/ 29715 h 66381"/>
                <a:gd name="connsiteX9" fmla="*/ 19048 w 69587"/>
                <a:gd name="connsiteY9" fmla="*/ 37334 h 66381"/>
                <a:gd name="connsiteX10" fmla="*/ 27143 w 69587"/>
                <a:gd name="connsiteY10" fmla="*/ 42572 h 66381"/>
                <a:gd name="connsiteX11" fmla="*/ 23333 w 69587"/>
                <a:gd name="connsiteY11" fmla="*/ 63048 h 66381"/>
                <a:gd name="connsiteX12" fmla="*/ 33868 w 69587"/>
                <a:gd name="connsiteY12"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69587 w 69587"/>
                <a:gd name="connsiteY4" fmla="*/ 0 h 66381"/>
                <a:gd name="connsiteX5" fmla="*/ 20952 w 69587"/>
                <a:gd name="connsiteY5" fmla="*/ 11621 h 66381"/>
                <a:gd name="connsiteX6" fmla="*/ 9433 w 69587"/>
                <a:gd name="connsiteY6" fmla="*/ 11416 h 66381"/>
                <a:gd name="connsiteX7" fmla="*/ 953 w 69587"/>
                <a:gd name="connsiteY7" fmla="*/ 16383 h 66381"/>
                <a:gd name="connsiteX8" fmla="*/ 0 w 69587"/>
                <a:gd name="connsiteY8" fmla="*/ 28287 h 66381"/>
                <a:gd name="connsiteX9" fmla="*/ 8572 w 69587"/>
                <a:gd name="connsiteY9" fmla="*/ 29715 h 66381"/>
                <a:gd name="connsiteX10" fmla="*/ 19048 w 69587"/>
                <a:gd name="connsiteY10" fmla="*/ 37334 h 66381"/>
                <a:gd name="connsiteX11" fmla="*/ 27143 w 69587"/>
                <a:gd name="connsiteY11" fmla="*/ 42572 h 66381"/>
                <a:gd name="connsiteX12" fmla="*/ 23333 w 69587"/>
                <a:gd name="connsiteY12" fmla="*/ 63048 h 66381"/>
                <a:gd name="connsiteX13" fmla="*/ 33868 w 69587"/>
                <a:gd name="connsiteY13"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0952 w 69587"/>
                <a:gd name="connsiteY6" fmla="*/ 11621 h 66381"/>
                <a:gd name="connsiteX7" fmla="*/ 9433 w 69587"/>
                <a:gd name="connsiteY7" fmla="*/ 11416 h 66381"/>
                <a:gd name="connsiteX8" fmla="*/ 953 w 69587"/>
                <a:gd name="connsiteY8" fmla="*/ 16383 h 66381"/>
                <a:gd name="connsiteX9" fmla="*/ 0 w 69587"/>
                <a:gd name="connsiteY9" fmla="*/ 28287 h 66381"/>
                <a:gd name="connsiteX10" fmla="*/ 8572 w 69587"/>
                <a:gd name="connsiteY10" fmla="*/ 29715 h 66381"/>
                <a:gd name="connsiteX11" fmla="*/ 19048 w 69587"/>
                <a:gd name="connsiteY11" fmla="*/ 37334 h 66381"/>
                <a:gd name="connsiteX12" fmla="*/ 27143 w 69587"/>
                <a:gd name="connsiteY12" fmla="*/ 42572 h 66381"/>
                <a:gd name="connsiteX13" fmla="*/ 23333 w 69587"/>
                <a:gd name="connsiteY13" fmla="*/ 63048 h 66381"/>
                <a:gd name="connsiteX14" fmla="*/ 33868 w 69587"/>
                <a:gd name="connsiteY14"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28571 w 69587"/>
                <a:gd name="connsiteY6" fmla="*/ 18763 h 66381"/>
                <a:gd name="connsiteX7" fmla="*/ 20952 w 69587"/>
                <a:gd name="connsiteY7" fmla="*/ 11621 h 66381"/>
                <a:gd name="connsiteX8" fmla="*/ 9433 w 69587"/>
                <a:gd name="connsiteY8" fmla="*/ 11416 h 66381"/>
                <a:gd name="connsiteX9" fmla="*/ 953 w 69587"/>
                <a:gd name="connsiteY9" fmla="*/ 16383 h 66381"/>
                <a:gd name="connsiteX10" fmla="*/ 0 w 69587"/>
                <a:gd name="connsiteY10" fmla="*/ 28287 h 66381"/>
                <a:gd name="connsiteX11" fmla="*/ 8572 w 69587"/>
                <a:gd name="connsiteY11" fmla="*/ 29715 h 66381"/>
                <a:gd name="connsiteX12" fmla="*/ 19048 w 69587"/>
                <a:gd name="connsiteY12" fmla="*/ 37334 h 66381"/>
                <a:gd name="connsiteX13" fmla="*/ 27143 w 69587"/>
                <a:gd name="connsiteY13" fmla="*/ 42572 h 66381"/>
                <a:gd name="connsiteX14" fmla="*/ 23333 w 69587"/>
                <a:gd name="connsiteY14" fmla="*/ 63048 h 66381"/>
                <a:gd name="connsiteX15" fmla="*/ 33868 w 69587"/>
                <a:gd name="connsiteY15"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32857 w 69587"/>
                <a:gd name="connsiteY6" fmla="*/ 26858 h 66381"/>
                <a:gd name="connsiteX7" fmla="*/ 28571 w 69587"/>
                <a:gd name="connsiteY7" fmla="*/ 18763 h 66381"/>
                <a:gd name="connsiteX8" fmla="*/ 20952 w 69587"/>
                <a:gd name="connsiteY8" fmla="*/ 11621 h 66381"/>
                <a:gd name="connsiteX9" fmla="*/ 9433 w 69587"/>
                <a:gd name="connsiteY9" fmla="*/ 11416 h 66381"/>
                <a:gd name="connsiteX10" fmla="*/ 953 w 69587"/>
                <a:gd name="connsiteY10" fmla="*/ 16383 h 66381"/>
                <a:gd name="connsiteX11" fmla="*/ 0 w 69587"/>
                <a:gd name="connsiteY11" fmla="*/ 28287 h 66381"/>
                <a:gd name="connsiteX12" fmla="*/ 8572 w 69587"/>
                <a:gd name="connsiteY12" fmla="*/ 29715 h 66381"/>
                <a:gd name="connsiteX13" fmla="*/ 19048 w 69587"/>
                <a:gd name="connsiteY13" fmla="*/ 37334 h 66381"/>
                <a:gd name="connsiteX14" fmla="*/ 27143 w 69587"/>
                <a:gd name="connsiteY14" fmla="*/ 42572 h 66381"/>
                <a:gd name="connsiteX15" fmla="*/ 23333 w 69587"/>
                <a:gd name="connsiteY15" fmla="*/ 63048 h 66381"/>
                <a:gd name="connsiteX16" fmla="*/ 33868 w 69587"/>
                <a:gd name="connsiteY16" fmla="*/ 61912 h 66381"/>
                <a:gd name="connsiteX0" fmla="*/ 33868 w 69587"/>
                <a:gd name="connsiteY0" fmla="*/ 61912 h 66381"/>
                <a:gd name="connsiteX1" fmla="*/ 44761 w 69587"/>
                <a:gd name="connsiteY1" fmla="*/ 66381 h 66381"/>
                <a:gd name="connsiteX2" fmla="*/ 53809 w 69587"/>
                <a:gd name="connsiteY2" fmla="*/ 61619 h 66381"/>
                <a:gd name="connsiteX3" fmla="*/ 54761 w 69587"/>
                <a:gd name="connsiteY3" fmla="*/ 49239 h 66381"/>
                <a:gd name="connsiteX4" fmla="*/ 53333 w 69587"/>
                <a:gd name="connsiteY4" fmla="*/ 36382 h 66381"/>
                <a:gd name="connsiteX5" fmla="*/ 69587 w 69587"/>
                <a:gd name="connsiteY5" fmla="*/ 0 h 66381"/>
                <a:gd name="connsiteX6" fmla="*/ 44285 w 69587"/>
                <a:gd name="connsiteY6" fmla="*/ 25430 h 66381"/>
                <a:gd name="connsiteX7" fmla="*/ 32857 w 69587"/>
                <a:gd name="connsiteY7" fmla="*/ 26858 h 66381"/>
                <a:gd name="connsiteX8" fmla="*/ 28571 w 69587"/>
                <a:gd name="connsiteY8" fmla="*/ 18763 h 66381"/>
                <a:gd name="connsiteX9" fmla="*/ 20952 w 69587"/>
                <a:gd name="connsiteY9" fmla="*/ 11621 h 66381"/>
                <a:gd name="connsiteX10" fmla="*/ 9433 w 69587"/>
                <a:gd name="connsiteY10" fmla="*/ 11416 h 66381"/>
                <a:gd name="connsiteX11" fmla="*/ 953 w 69587"/>
                <a:gd name="connsiteY11" fmla="*/ 16383 h 66381"/>
                <a:gd name="connsiteX12" fmla="*/ 0 w 69587"/>
                <a:gd name="connsiteY12" fmla="*/ 28287 h 66381"/>
                <a:gd name="connsiteX13" fmla="*/ 8572 w 69587"/>
                <a:gd name="connsiteY13" fmla="*/ 29715 h 66381"/>
                <a:gd name="connsiteX14" fmla="*/ 19048 w 69587"/>
                <a:gd name="connsiteY14" fmla="*/ 37334 h 66381"/>
                <a:gd name="connsiteX15" fmla="*/ 27143 w 69587"/>
                <a:gd name="connsiteY15" fmla="*/ 42572 h 66381"/>
                <a:gd name="connsiteX16" fmla="*/ 23333 w 69587"/>
                <a:gd name="connsiteY16" fmla="*/ 63048 h 66381"/>
                <a:gd name="connsiteX17" fmla="*/ 33868 w 69587"/>
                <a:gd name="connsiteY17" fmla="*/ 61912 h 66381"/>
                <a:gd name="connsiteX0" fmla="*/ 33868 w 54761"/>
                <a:gd name="connsiteY0" fmla="*/ 50496 h 54965"/>
                <a:gd name="connsiteX1" fmla="*/ 44761 w 54761"/>
                <a:gd name="connsiteY1" fmla="*/ 54965 h 54965"/>
                <a:gd name="connsiteX2" fmla="*/ 53809 w 54761"/>
                <a:gd name="connsiteY2" fmla="*/ 50203 h 54965"/>
                <a:gd name="connsiteX3" fmla="*/ 54761 w 54761"/>
                <a:gd name="connsiteY3" fmla="*/ 37823 h 54965"/>
                <a:gd name="connsiteX4" fmla="*/ 53333 w 54761"/>
                <a:gd name="connsiteY4" fmla="*/ 24966 h 54965"/>
                <a:gd name="connsiteX5" fmla="*/ 51345 w 54761"/>
                <a:gd name="connsiteY5" fmla="*/ 14285 h 54965"/>
                <a:gd name="connsiteX6" fmla="*/ 44285 w 54761"/>
                <a:gd name="connsiteY6" fmla="*/ 14014 h 54965"/>
                <a:gd name="connsiteX7" fmla="*/ 32857 w 54761"/>
                <a:gd name="connsiteY7" fmla="*/ 15442 h 54965"/>
                <a:gd name="connsiteX8" fmla="*/ 28571 w 54761"/>
                <a:gd name="connsiteY8" fmla="*/ 7347 h 54965"/>
                <a:gd name="connsiteX9" fmla="*/ 20952 w 54761"/>
                <a:gd name="connsiteY9" fmla="*/ 205 h 54965"/>
                <a:gd name="connsiteX10" fmla="*/ 9433 w 54761"/>
                <a:gd name="connsiteY10" fmla="*/ 0 h 54965"/>
                <a:gd name="connsiteX11" fmla="*/ 953 w 54761"/>
                <a:gd name="connsiteY11" fmla="*/ 4967 h 54965"/>
                <a:gd name="connsiteX12" fmla="*/ 0 w 54761"/>
                <a:gd name="connsiteY12" fmla="*/ 16871 h 54965"/>
                <a:gd name="connsiteX13" fmla="*/ 8572 w 54761"/>
                <a:gd name="connsiteY13" fmla="*/ 18299 h 54965"/>
                <a:gd name="connsiteX14" fmla="*/ 19048 w 54761"/>
                <a:gd name="connsiteY14" fmla="*/ 25918 h 54965"/>
                <a:gd name="connsiteX15" fmla="*/ 27143 w 54761"/>
                <a:gd name="connsiteY15" fmla="*/ 31156 h 54965"/>
                <a:gd name="connsiteX16" fmla="*/ 23333 w 54761"/>
                <a:gd name="connsiteY16" fmla="*/ 51632 h 54965"/>
                <a:gd name="connsiteX17" fmla="*/ 33868 w 54761"/>
                <a:gd name="connsiteY17" fmla="*/ 50496 h 5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761" h="54965">
                  <a:moveTo>
                    <a:pt x="33868" y="50496"/>
                  </a:moveTo>
                  <a:lnTo>
                    <a:pt x="44761" y="54965"/>
                  </a:lnTo>
                  <a:lnTo>
                    <a:pt x="53809" y="50203"/>
                  </a:lnTo>
                  <a:cubicBezTo>
                    <a:pt x="54126" y="46076"/>
                    <a:pt x="54444" y="41950"/>
                    <a:pt x="54761" y="37823"/>
                  </a:cubicBezTo>
                  <a:lnTo>
                    <a:pt x="53333" y="24966"/>
                  </a:lnTo>
                  <a:lnTo>
                    <a:pt x="51345" y="14285"/>
                  </a:lnTo>
                  <a:lnTo>
                    <a:pt x="44285" y="14014"/>
                  </a:lnTo>
                  <a:lnTo>
                    <a:pt x="32857" y="15442"/>
                  </a:lnTo>
                  <a:lnTo>
                    <a:pt x="28571" y="7347"/>
                  </a:lnTo>
                  <a:lnTo>
                    <a:pt x="20952" y="205"/>
                  </a:lnTo>
                  <a:lnTo>
                    <a:pt x="9433" y="0"/>
                  </a:lnTo>
                  <a:lnTo>
                    <a:pt x="953" y="4967"/>
                  </a:lnTo>
                  <a:cubicBezTo>
                    <a:pt x="635" y="8935"/>
                    <a:pt x="318" y="12903"/>
                    <a:pt x="0" y="16871"/>
                  </a:cubicBezTo>
                  <a:lnTo>
                    <a:pt x="8572" y="18299"/>
                  </a:lnTo>
                  <a:lnTo>
                    <a:pt x="19048" y="25918"/>
                  </a:lnTo>
                  <a:lnTo>
                    <a:pt x="27143" y="31156"/>
                  </a:lnTo>
                  <a:lnTo>
                    <a:pt x="23333" y="51632"/>
                  </a:lnTo>
                  <a:lnTo>
                    <a:pt x="33868" y="50496"/>
                  </a:lnTo>
                  <a:close/>
                </a:path>
              </a:pathLst>
            </a:custGeom>
            <a:solidFill>
              <a:schemeClr val="bg2">
                <a:lumMod val="90000"/>
              </a:schemeClr>
            </a:solidFill>
            <a:ln w="6350" cmpd="sng">
              <a:solidFill>
                <a:schemeClr val="bg1"/>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sp>
          <p:nvSpPr>
            <p:cNvPr id="110" name="Freeform 10">
              <a:extLst>
                <a:ext uri="{FF2B5EF4-FFF2-40B4-BE49-F238E27FC236}">
                  <a16:creationId xmlns:a16="http://schemas.microsoft.com/office/drawing/2014/main" id="{41580742-DB87-4452-AEAF-82339AEE9EB0}"/>
                </a:ext>
              </a:extLst>
            </p:cNvPr>
            <p:cNvSpPr>
              <a:spLocks/>
            </p:cNvSpPr>
            <p:nvPr/>
          </p:nvSpPr>
          <p:spPr bwMode="auto">
            <a:xfrm>
              <a:off x="9624832" y="1990771"/>
              <a:ext cx="335544" cy="423847"/>
            </a:xfrm>
            <a:custGeom>
              <a:avLst/>
              <a:gdLst/>
              <a:ahLst/>
              <a:cxnLst>
                <a:cxn ang="0">
                  <a:pos x="490" y="1209"/>
                </a:cxn>
                <a:cxn ang="0">
                  <a:pos x="561" y="1244"/>
                </a:cxn>
                <a:cxn ang="0">
                  <a:pos x="546" y="1319"/>
                </a:cxn>
                <a:cxn ang="0">
                  <a:pos x="801" y="1214"/>
                </a:cxn>
                <a:cxn ang="0">
                  <a:pos x="1044" y="1153"/>
                </a:cxn>
                <a:cxn ang="0">
                  <a:pos x="1006" y="969"/>
                </a:cxn>
                <a:cxn ang="0">
                  <a:pos x="861" y="924"/>
                </a:cxn>
                <a:cxn ang="0">
                  <a:pos x="751" y="929"/>
                </a:cxn>
                <a:cxn ang="0">
                  <a:pos x="651" y="869"/>
                </a:cxn>
                <a:cxn ang="0">
                  <a:pos x="681" y="759"/>
                </a:cxn>
                <a:cxn ang="0">
                  <a:pos x="751" y="674"/>
                </a:cxn>
                <a:cxn ang="0">
                  <a:pos x="716" y="529"/>
                </a:cxn>
                <a:cxn ang="0">
                  <a:pos x="631" y="579"/>
                </a:cxn>
                <a:cxn ang="0">
                  <a:pos x="576" y="504"/>
                </a:cxn>
                <a:cxn ang="0">
                  <a:pos x="546" y="374"/>
                </a:cxn>
                <a:cxn ang="0">
                  <a:pos x="636" y="354"/>
                </a:cxn>
                <a:cxn ang="0">
                  <a:pos x="681" y="264"/>
                </a:cxn>
                <a:cxn ang="0">
                  <a:pos x="601" y="164"/>
                </a:cxn>
                <a:cxn ang="0">
                  <a:pos x="466" y="0"/>
                </a:cxn>
                <a:cxn ang="0">
                  <a:pos x="241" y="178"/>
                </a:cxn>
                <a:cxn ang="0">
                  <a:pos x="210" y="294"/>
                </a:cxn>
                <a:cxn ang="0">
                  <a:pos x="255" y="339"/>
                </a:cxn>
                <a:cxn ang="0">
                  <a:pos x="260" y="519"/>
                </a:cxn>
                <a:cxn ang="0">
                  <a:pos x="215" y="554"/>
                </a:cxn>
                <a:cxn ang="0">
                  <a:pos x="155" y="429"/>
                </a:cxn>
                <a:cxn ang="0">
                  <a:pos x="95" y="339"/>
                </a:cxn>
                <a:cxn ang="0">
                  <a:pos x="0" y="414"/>
                </a:cxn>
                <a:cxn ang="0">
                  <a:pos x="185" y="689"/>
                </a:cxn>
                <a:cxn ang="0">
                  <a:pos x="305" y="1029"/>
                </a:cxn>
                <a:cxn ang="0">
                  <a:pos x="405" y="1019"/>
                </a:cxn>
                <a:cxn ang="0">
                  <a:pos x="485" y="939"/>
                </a:cxn>
                <a:cxn ang="0">
                  <a:pos x="601" y="1139"/>
                </a:cxn>
                <a:cxn ang="0">
                  <a:pos x="490" y="1209"/>
                </a:cxn>
              </a:cxnLst>
              <a:rect l="0" t="0" r="r" b="b"/>
              <a:pathLst>
                <a:path w="1044" h="1319">
                  <a:moveTo>
                    <a:pt x="490" y="1209"/>
                  </a:moveTo>
                  <a:lnTo>
                    <a:pt x="561" y="1244"/>
                  </a:lnTo>
                  <a:lnTo>
                    <a:pt x="546" y="1319"/>
                  </a:lnTo>
                  <a:lnTo>
                    <a:pt x="801" y="1214"/>
                  </a:lnTo>
                  <a:lnTo>
                    <a:pt x="1044" y="1153"/>
                  </a:lnTo>
                  <a:lnTo>
                    <a:pt x="1006" y="969"/>
                  </a:lnTo>
                  <a:lnTo>
                    <a:pt x="861" y="924"/>
                  </a:lnTo>
                  <a:lnTo>
                    <a:pt x="751" y="929"/>
                  </a:lnTo>
                  <a:lnTo>
                    <a:pt x="651" y="869"/>
                  </a:lnTo>
                  <a:lnTo>
                    <a:pt x="681" y="759"/>
                  </a:lnTo>
                  <a:lnTo>
                    <a:pt x="751" y="674"/>
                  </a:lnTo>
                  <a:lnTo>
                    <a:pt x="716" y="529"/>
                  </a:lnTo>
                  <a:lnTo>
                    <a:pt x="631" y="579"/>
                  </a:lnTo>
                  <a:lnTo>
                    <a:pt x="576" y="504"/>
                  </a:lnTo>
                  <a:lnTo>
                    <a:pt x="546" y="374"/>
                  </a:lnTo>
                  <a:lnTo>
                    <a:pt x="636" y="354"/>
                  </a:lnTo>
                  <a:lnTo>
                    <a:pt x="681" y="264"/>
                  </a:lnTo>
                  <a:lnTo>
                    <a:pt x="601" y="164"/>
                  </a:lnTo>
                  <a:lnTo>
                    <a:pt x="466" y="0"/>
                  </a:lnTo>
                  <a:lnTo>
                    <a:pt x="241" y="178"/>
                  </a:lnTo>
                  <a:lnTo>
                    <a:pt x="210" y="294"/>
                  </a:lnTo>
                  <a:lnTo>
                    <a:pt x="255" y="339"/>
                  </a:lnTo>
                  <a:lnTo>
                    <a:pt x="260" y="519"/>
                  </a:lnTo>
                  <a:lnTo>
                    <a:pt x="215" y="554"/>
                  </a:lnTo>
                  <a:lnTo>
                    <a:pt x="155" y="429"/>
                  </a:lnTo>
                  <a:lnTo>
                    <a:pt x="95" y="339"/>
                  </a:lnTo>
                  <a:lnTo>
                    <a:pt x="0" y="414"/>
                  </a:lnTo>
                  <a:lnTo>
                    <a:pt x="185" y="689"/>
                  </a:lnTo>
                  <a:lnTo>
                    <a:pt x="305" y="1029"/>
                  </a:lnTo>
                  <a:lnTo>
                    <a:pt x="405" y="1019"/>
                  </a:lnTo>
                  <a:lnTo>
                    <a:pt x="485" y="939"/>
                  </a:lnTo>
                  <a:lnTo>
                    <a:pt x="601" y="1139"/>
                  </a:lnTo>
                  <a:lnTo>
                    <a:pt x="490" y="1209"/>
                  </a:lnTo>
                  <a:close/>
                </a:path>
              </a:pathLst>
            </a:custGeom>
            <a:solidFill>
              <a:schemeClr val="bg2">
                <a:lumMod val="90000"/>
              </a:schemeClr>
            </a:solidFill>
            <a:ln w="19050" cmpd="sng">
              <a:solidFill>
                <a:schemeClr val="bg2">
                  <a:lumMod val="90000"/>
                </a:schemeClr>
              </a:solidFill>
              <a:prstDash val="solid"/>
              <a:round/>
              <a:headEnd/>
              <a:tailEnd/>
            </a:ln>
            <a:effectLst/>
          </p:spPr>
          <p:txBody>
            <a:bodyPr lIns="91370" tIns="45686" rIns="91370" bIns="45686"/>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DengXian" panose="02010600030101010101" pitchFamily="2" charset="-122"/>
                <a:cs typeface="+mn-cs"/>
              </a:endParaRPr>
            </a:p>
          </p:txBody>
        </p:sp>
      </p:grpSp>
      <p:graphicFrame>
        <p:nvGraphicFramePr>
          <p:cNvPr id="111" name="Table 110">
            <a:extLst>
              <a:ext uri="{FF2B5EF4-FFF2-40B4-BE49-F238E27FC236}">
                <a16:creationId xmlns:a16="http://schemas.microsoft.com/office/drawing/2014/main" id="{C0C2D9A4-9310-415C-A359-88D89D36BC9C}"/>
              </a:ext>
            </a:extLst>
          </p:cNvPr>
          <p:cNvGraphicFramePr>
            <a:graphicFrameLocks noGrp="1"/>
          </p:cNvGraphicFramePr>
          <p:nvPr/>
        </p:nvGraphicFramePr>
        <p:xfrm>
          <a:off x="6168757" y="3201174"/>
          <a:ext cx="1511092"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gridCol w="515211">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Tasman</a:t>
                      </a:r>
                    </a:p>
                    <a:p>
                      <a:pPr algn="r"/>
                      <a:r>
                        <a:rPr lang="en-NZ" sz="800" b="0" dirty="0">
                          <a:solidFill>
                            <a:schemeClr val="tx1">
                              <a:lumMod val="65000"/>
                              <a:lumOff val="35000"/>
                            </a:schemeClr>
                          </a:solidFill>
                          <a:latin typeface="Barlow"/>
                        </a:rPr>
                        <a:t> (n=10*)</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30%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2" name="Table 111">
            <a:extLst>
              <a:ext uri="{FF2B5EF4-FFF2-40B4-BE49-F238E27FC236}">
                <a16:creationId xmlns:a16="http://schemas.microsoft.com/office/drawing/2014/main" id="{5E927794-28BD-43F1-9CF5-09540B1D0E98}"/>
              </a:ext>
            </a:extLst>
          </p:cNvPr>
          <p:cNvGraphicFramePr>
            <a:graphicFrameLocks noGrp="1"/>
          </p:cNvGraphicFramePr>
          <p:nvPr/>
        </p:nvGraphicFramePr>
        <p:xfrm>
          <a:off x="6311911" y="1962581"/>
          <a:ext cx="2083704" cy="370840"/>
        </p:xfrm>
        <a:graphic>
          <a:graphicData uri="http://schemas.openxmlformats.org/drawingml/2006/table">
            <a:tbl>
              <a:tblPr firstRow="1" bandRow="1">
                <a:tableStyleId>{5C22544A-7EE6-4342-B048-85BDC9FD1C3A}</a:tableStyleId>
              </a:tblPr>
              <a:tblGrid>
                <a:gridCol w="1373260">
                  <a:extLst>
                    <a:ext uri="{9D8B030D-6E8A-4147-A177-3AD203B41FA5}">
                      <a16:colId xmlns:a16="http://schemas.microsoft.com/office/drawing/2014/main" val="20000"/>
                    </a:ext>
                  </a:extLst>
                </a:gridCol>
                <a:gridCol w="710444">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Waikato Bay of Plenty</a:t>
                      </a:r>
                    </a:p>
                    <a:p>
                      <a:pPr algn="r"/>
                      <a:r>
                        <a:rPr lang="en-NZ" sz="800" b="0" dirty="0">
                          <a:solidFill>
                            <a:schemeClr val="tx1">
                              <a:lumMod val="65000"/>
                              <a:lumOff val="35000"/>
                            </a:schemeClr>
                          </a:solidFill>
                          <a:latin typeface="Barlow"/>
                        </a:rPr>
                        <a:t> (n=43)</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56%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3" name="Table 112">
            <a:extLst>
              <a:ext uri="{FF2B5EF4-FFF2-40B4-BE49-F238E27FC236}">
                <a16:creationId xmlns:a16="http://schemas.microsoft.com/office/drawing/2014/main" id="{DD993C31-A829-4AFF-96B7-5B141F0CF6DF}"/>
              </a:ext>
            </a:extLst>
          </p:cNvPr>
          <p:cNvGraphicFramePr>
            <a:graphicFrameLocks noGrp="1"/>
          </p:cNvGraphicFramePr>
          <p:nvPr/>
        </p:nvGraphicFramePr>
        <p:xfrm>
          <a:off x="6603148" y="2550511"/>
          <a:ext cx="1511092"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gridCol w="515211">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Taranaki</a:t>
                      </a:r>
                    </a:p>
                    <a:p>
                      <a:pPr algn="r"/>
                      <a:r>
                        <a:rPr lang="en-NZ" sz="800" b="0" dirty="0">
                          <a:solidFill>
                            <a:schemeClr val="tx1">
                              <a:lumMod val="65000"/>
                              <a:lumOff val="35000"/>
                            </a:schemeClr>
                          </a:solidFill>
                          <a:latin typeface="Barlow"/>
                        </a:rPr>
                        <a:t> (n=7**)</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71%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4" name="Table 113">
            <a:extLst>
              <a:ext uri="{FF2B5EF4-FFF2-40B4-BE49-F238E27FC236}">
                <a16:creationId xmlns:a16="http://schemas.microsoft.com/office/drawing/2014/main" id="{54A30756-D847-4F13-82E0-D058A4619EEA}"/>
              </a:ext>
            </a:extLst>
          </p:cNvPr>
          <p:cNvGraphicFramePr>
            <a:graphicFrameLocks noGrp="1"/>
          </p:cNvGraphicFramePr>
          <p:nvPr/>
        </p:nvGraphicFramePr>
        <p:xfrm>
          <a:off x="4797209" y="4942227"/>
          <a:ext cx="1511092" cy="370840"/>
        </p:xfrm>
        <a:graphic>
          <a:graphicData uri="http://schemas.openxmlformats.org/drawingml/2006/table">
            <a:tbl>
              <a:tblPr firstRow="1" bandRow="1">
                <a:tableStyleId>{5C22544A-7EE6-4342-B048-85BDC9FD1C3A}</a:tableStyleId>
              </a:tblPr>
              <a:tblGrid>
                <a:gridCol w="995881">
                  <a:extLst>
                    <a:ext uri="{9D8B030D-6E8A-4147-A177-3AD203B41FA5}">
                      <a16:colId xmlns:a16="http://schemas.microsoft.com/office/drawing/2014/main" val="20000"/>
                    </a:ext>
                  </a:extLst>
                </a:gridCol>
                <a:gridCol w="515211">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Southland (n=2**)</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5" name="Table 114">
            <a:extLst>
              <a:ext uri="{FF2B5EF4-FFF2-40B4-BE49-F238E27FC236}">
                <a16:creationId xmlns:a16="http://schemas.microsoft.com/office/drawing/2014/main" id="{DA00B21C-42CE-4CF4-8F76-530810CF69D2}"/>
              </a:ext>
            </a:extLst>
          </p:cNvPr>
          <p:cNvGraphicFramePr>
            <a:graphicFrameLocks noGrp="1"/>
          </p:cNvGraphicFramePr>
          <p:nvPr/>
        </p:nvGraphicFramePr>
        <p:xfrm>
          <a:off x="6521956" y="2924461"/>
          <a:ext cx="1914527" cy="370840"/>
        </p:xfrm>
        <a:graphic>
          <a:graphicData uri="http://schemas.openxmlformats.org/drawingml/2006/table">
            <a:tbl>
              <a:tblPr firstRow="1" bandRow="1">
                <a:tableStyleId>{5C22544A-7EE6-4342-B048-85BDC9FD1C3A}</a:tableStyleId>
              </a:tblPr>
              <a:tblGrid>
                <a:gridCol w="1261764">
                  <a:extLst>
                    <a:ext uri="{9D8B030D-6E8A-4147-A177-3AD203B41FA5}">
                      <a16:colId xmlns:a16="http://schemas.microsoft.com/office/drawing/2014/main" val="20000"/>
                    </a:ext>
                  </a:extLst>
                </a:gridCol>
                <a:gridCol w="652763">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Manawatu Wanganui</a:t>
                      </a:r>
                    </a:p>
                    <a:p>
                      <a:pPr algn="r"/>
                      <a:r>
                        <a:rPr lang="en-NZ" sz="800" b="0" dirty="0">
                          <a:solidFill>
                            <a:schemeClr val="tx1">
                              <a:lumMod val="65000"/>
                              <a:lumOff val="35000"/>
                            </a:schemeClr>
                          </a:solidFill>
                          <a:latin typeface="Barlow"/>
                        </a:rPr>
                        <a:t> (n=13*)</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77%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6" name="Table 115">
            <a:extLst>
              <a:ext uri="{FF2B5EF4-FFF2-40B4-BE49-F238E27FC236}">
                <a16:creationId xmlns:a16="http://schemas.microsoft.com/office/drawing/2014/main" id="{CECCEDD2-49BA-45B1-BA0A-68ACB23118E6}"/>
              </a:ext>
            </a:extLst>
          </p:cNvPr>
          <p:cNvGraphicFramePr>
            <a:graphicFrameLocks noGrp="1"/>
          </p:cNvGraphicFramePr>
          <p:nvPr/>
        </p:nvGraphicFramePr>
        <p:xfrm>
          <a:off x="6168757" y="1596013"/>
          <a:ext cx="2222948" cy="370840"/>
        </p:xfrm>
        <a:graphic>
          <a:graphicData uri="http://schemas.openxmlformats.org/drawingml/2006/table">
            <a:tbl>
              <a:tblPr firstRow="1" bandRow="1">
                <a:tableStyleId>{5C22544A-7EE6-4342-B048-85BDC9FD1C3A}</a:tableStyleId>
              </a:tblPr>
              <a:tblGrid>
                <a:gridCol w="1465029">
                  <a:extLst>
                    <a:ext uri="{9D8B030D-6E8A-4147-A177-3AD203B41FA5}">
                      <a16:colId xmlns:a16="http://schemas.microsoft.com/office/drawing/2014/main" val="20000"/>
                    </a:ext>
                  </a:extLst>
                </a:gridCol>
                <a:gridCol w="757919">
                  <a:extLst>
                    <a:ext uri="{9D8B030D-6E8A-4147-A177-3AD203B41FA5}">
                      <a16:colId xmlns:a16="http://schemas.microsoft.com/office/drawing/2014/main" val="20001"/>
                    </a:ext>
                  </a:extLst>
                </a:gridCol>
              </a:tblGrid>
              <a:tr h="370840">
                <a:tc>
                  <a:txBody>
                    <a:bodyPr/>
                    <a:lstStyle/>
                    <a:p>
                      <a:pPr algn="r"/>
                      <a:r>
                        <a:rPr lang="en-NZ" sz="800" b="0" dirty="0">
                          <a:solidFill>
                            <a:schemeClr val="tx1">
                              <a:lumMod val="65000"/>
                              <a:lumOff val="35000"/>
                            </a:schemeClr>
                          </a:solidFill>
                          <a:latin typeface="Barlow"/>
                        </a:rPr>
                        <a:t>Auckland</a:t>
                      </a:r>
                    </a:p>
                    <a:p>
                      <a:pPr algn="r"/>
                      <a:r>
                        <a:rPr lang="en-NZ" sz="800" b="0" dirty="0">
                          <a:solidFill>
                            <a:schemeClr val="tx1">
                              <a:lumMod val="65000"/>
                              <a:lumOff val="35000"/>
                            </a:schemeClr>
                          </a:solidFill>
                          <a:latin typeface="Barlow"/>
                        </a:rPr>
                        <a:t>  (n=77)</a:t>
                      </a:r>
                      <a:r>
                        <a:rPr lang="en-NZ" sz="800" b="1" dirty="0">
                          <a:solidFill>
                            <a:schemeClr val="tx1">
                              <a:lumMod val="65000"/>
                              <a:lumOff val="35000"/>
                            </a:schemeClr>
                          </a:solidFill>
                          <a:latin typeface="Barlow"/>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NZ" sz="1200" b="1" dirty="0">
                          <a:solidFill>
                            <a:schemeClr val="tx1">
                              <a:lumMod val="65000"/>
                              <a:lumOff val="35000"/>
                            </a:schemeClr>
                          </a:solidFill>
                          <a:latin typeface="Barlow"/>
                        </a:rPr>
                        <a:t>55%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9" name="Table 118">
            <a:extLst>
              <a:ext uri="{FF2B5EF4-FFF2-40B4-BE49-F238E27FC236}">
                <a16:creationId xmlns:a16="http://schemas.microsoft.com/office/drawing/2014/main" id="{9D4344CE-2F6A-4C35-A619-8C397B76F24E}"/>
              </a:ext>
            </a:extLst>
          </p:cNvPr>
          <p:cNvGraphicFramePr>
            <a:graphicFrameLocks noGrp="1"/>
          </p:cNvGraphicFramePr>
          <p:nvPr/>
        </p:nvGraphicFramePr>
        <p:xfrm>
          <a:off x="9286797" y="1040730"/>
          <a:ext cx="1479614" cy="445238"/>
        </p:xfrm>
        <a:graphic>
          <a:graphicData uri="http://schemas.openxmlformats.org/drawingml/2006/table">
            <a:tbl>
              <a:tblPr firstRow="1" bandRow="1">
                <a:tableStyleId>{5C22544A-7EE6-4342-B048-85BDC9FD1C3A}</a:tableStyleId>
              </a:tblPr>
              <a:tblGrid>
                <a:gridCol w="593976">
                  <a:extLst>
                    <a:ext uri="{9D8B030D-6E8A-4147-A177-3AD203B41FA5}">
                      <a16:colId xmlns:a16="http://schemas.microsoft.com/office/drawing/2014/main" val="20000"/>
                    </a:ext>
                  </a:extLst>
                </a:gridCol>
                <a:gridCol w="885638">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50%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Northland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(n=2**)</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20" name="Table 119">
            <a:extLst>
              <a:ext uri="{FF2B5EF4-FFF2-40B4-BE49-F238E27FC236}">
                <a16:creationId xmlns:a16="http://schemas.microsoft.com/office/drawing/2014/main" id="{6F2A5754-BD35-4EC6-9913-63FC0A72AB51}"/>
              </a:ext>
            </a:extLst>
          </p:cNvPr>
          <p:cNvGraphicFramePr>
            <a:graphicFrameLocks noGrp="1"/>
          </p:cNvGraphicFramePr>
          <p:nvPr/>
        </p:nvGraphicFramePr>
        <p:xfrm>
          <a:off x="10604076" y="2289661"/>
          <a:ext cx="1333458" cy="457200"/>
        </p:xfrm>
        <a:graphic>
          <a:graphicData uri="http://schemas.openxmlformats.org/drawingml/2006/table">
            <a:tbl>
              <a:tblPr firstRow="1" bandRow="1">
                <a:tableStyleId>{5C22544A-7EE6-4342-B048-85BDC9FD1C3A}</a:tableStyleId>
              </a:tblPr>
              <a:tblGrid>
                <a:gridCol w="535303">
                  <a:extLst>
                    <a:ext uri="{9D8B030D-6E8A-4147-A177-3AD203B41FA5}">
                      <a16:colId xmlns:a16="http://schemas.microsoft.com/office/drawing/2014/main" val="20000"/>
                    </a:ext>
                  </a:extLst>
                </a:gridCol>
                <a:gridCol w="798155">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84%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Hawkes Bay Gisborne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(n=7**)</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21" name="Table 120">
            <a:extLst>
              <a:ext uri="{FF2B5EF4-FFF2-40B4-BE49-F238E27FC236}">
                <a16:creationId xmlns:a16="http://schemas.microsoft.com/office/drawing/2014/main" id="{5D059E90-2B3C-44D6-8E7D-193334ED15C0}"/>
              </a:ext>
            </a:extLst>
          </p:cNvPr>
          <p:cNvGraphicFramePr>
            <a:graphicFrameLocks noGrp="1"/>
          </p:cNvGraphicFramePr>
          <p:nvPr>
            <p:extLst>
              <p:ext uri="{D42A27DB-BD31-4B8C-83A1-F6EECF244321}">
                <p14:modId xmlns:p14="http://schemas.microsoft.com/office/powerpoint/2010/main" val="286995747"/>
              </p:ext>
            </p:extLst>
          </p:nvPr>
        </p:nvGraphicFramePr>
        <p:xfrm>
          <a:off x="9839069" y="3465014"/>
          <a:ext cx="1333458" cy="445238"/>
        </p:xfrm>
        <a:graphic>
          <a:graphicData uri="http://schemas.openxmlformats.org/drawingml/2006/table">
            <a:tbl>
              <a:tblPr firstRow="1" bandRow="1">
                <a:tableStyleId>{5C22544A-7EE6-4342-B048-85BDC9FD1C3A}</a:tableStyleId>
              </a:tblPr>
              <a:tblGrid>
                <a:gridCol w="535303">
                  <a:extLst>
                    <a:ext uri="{9D8B030D-6E8A-4147-A177-3AD203B41FA5}">
                      <a16:colId xmlns:a16="http://schemas.microsoft.com/office/drawing/2014/main" val="20000"/>
                    </a:ext>
                  </a:extLst>
                </a:gridCol>
                <a:gridCol w="798155">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68%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Wellington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(n=25*)</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22" name="Table 121">
            <a:extLst>
              <a:ext uri="{FF2B5EF4-FFF2-40B4-BE49-F238E27FC236}">
                <a16:creationId xmlns:a16="http://schemas.microsoft.com/office/drawing/2014/main" id="{FB9B8BB4-E040-4D49-AD0B-423E2DCB9B17}"/>
              </a:ext>
            </a:extLst>
          </p:cNvPr>
          <p:cNvGraphicFramePr>
            <a:graphicFrameLocks noGrp="1"/>
          </p:cNvGraphicFramePr>
          <p:nvPr/>
        </p:nvGraphicFramePr>
        <p:xfrm>
          <a:off x="9231770" y="4370027"/>
          <a:ext cx="1333458" cy="445238"/>
        </p:xfrm>
        <a:graphic>
          <a:graphicData uri="http://schemas.openxmlformats.org/drawingml/2006/table">
            <a:tbl>
              <a:tblPr firstRow="1" bandRow="1">
                <a:tableStyleId>{5C22544A-7EE6-4342-B048-85BDC9FD1C3A}</a:tableStyleId>
              </a:tblPr>
              <a:tblGrid>
                <a:gridCol w="535303">
                  <a:extLst>
                    <a:ext uri="{9D8B030D-6E8A-4147-A177-3AD203B41FA5}">
                      <a16:colId xmlns:a16="http://schemas.microsoft.com/office/drawing/2014/main" val="20000"/>
                    </a:ext>
                  </a:extLst>
                </a:gridCol>
                <a:gridCol w="798155">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43%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Canterbury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(n=23*)</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23" name="Table 122">
            <a:extLst>
              <a:ext uri="{FF2B5EF4-FFF2-40B4-BE49-F238E27FC236}">
                <a16:creationId xmlns:a16="http://schemas.microsoft.com/office/drawing/2014/main" id="{CA2D5EDC-F1B6-46EA-9D4C-C1E6962E4B70}"/>
              </a:ext>
            </a:extLst>
          </p:cNvPr>
          <p:cNvGraphicFramePr>
            <a:graphicFrameLocks noGrp="1"/>
          </p:cNvGraphicFramePr>
          <p:nvPr/>
        </p:nvGraphicFramePr>
        <p:xfrm>
          <a:off x="8603088" y="4902110"/>
          <a:ext cx="1333458" cy="445238"/>
        </p:xfrm>
        <a:graphic>
          <a:graphicData uri="http://schemas.openxmlformats.org/drawingml/2006/table">
            <a:tbl>
              <a:tblPr firstRow="1" bandRow="1">
                <a:tableStyleId>{5C22544A-7EE6-4342-B048-85BDC9FD1C3A}</a:tableStyleId>
              </a:tblPr>
              <a:tblGrid>
                <a:gridCol w="535303">
                  <a:extLst>
                    <a:ext uri="{9D8B030D-6E8A-4147-A177-3AD203B41FA5}">
                      <a16:colId xmlns:a16="http://schemas.microsoft.com/office/drawing/2014/main" val="20000"/>
                    </a:ext>
                  </a:extLst>
                </a:gridCol>
                <a:gridCol w="798155">
                  <a:extLst>
                    <a:ext uri="{9D8B030D-6E8A-4147-A177-3AD203B41FA5}">
                      <a16:colId xmlns:a16="http://schemas.microsoft.com/office/drawing/2014/main" val="20001"/>
                    </a:ext>
                  </a:extLst>
                </a:gridCol>
              </a:tblGrid>
              <a:tr h="4452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64%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Otago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chemeClr val="tx1">
                              <a:lumMod val="65000"/>
                              <a:lumOff val="35000"/>
                            </a:schemeClr>
                          </a:solidFill>
                          <a:effectLst/>
                          <a:uLnTx/>
                          <a:uFillTx/>
                          <a:latin typeface="Barlow"/>
                          <a:ea typeface="+mn-ea"/>
                          <a:cs typeface="+mn-cs"/>
                        </a:rPr>
                        <a:t>(n=14*)</a:t>
                      </a:r>
                      <a:r>
                        <a:rPr kumimoji="0" lang="en-NZ" sz="800" b="1" i="0" u="none" strike="noStrike" kern="1200" cap="none" spc="0" normalizeH="0" baseline="0" noProof="0" dirty="0">
                          <a:ln>
                            <a:noFill/>
                          </a:ln>
                          <a:solidFill>
                            <a:schemeClr val="tx1">
                              <a:lumMod val="65000"/>
                              <a:lumOff val="35000"/>
                            </a:schemeClr>
                          </a:solidFill>
                          <a:effectLst/>
                          <a:uLnTx/>
                          <a:uFillTx/>
                          <a:latin typeface="Barlow"/>
                          <a:ea typeface="+mn-ea"/>
                          <a:cs typeface="+mn-cs"/>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5" name="TextBox 124">
            <a:extLst>
              <a:ext uri="{FF2B5EF4-FFF2-40B4-BE49-F238E27FC236}">
                <a16:creationId xmlns:a16="http://schemas.microsoft.com/office/drawing/2014/main" id="{F5F35BD9-BE15-45D9-A7D1-0C8068C12439}"/>
              </a:ext>
            </a:extLst>
          </p:cNvPr>
          <p:cNvSpPr txBox="1"/>
          <p:nvPr/>
        </p:nvSpPr>
        <p:spPr>
          <a:xfrm>
            <a:off x="9123190" y="5478716"/>
            <a:ext cx="143175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Small sample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Very small sample size</a:t>
            </a:r>
          </a:p>
        </p:txBody>
      </p:sp>
      <p:grpSp>
        <p:nvGrpSpPr>
          <p:cNvPr id="126" name="Group 125">
            <a:extLst>
              <a:ext uri="{FF2B5EF4-FFF2-40B4-BE49-F238E27FC236}">
                <a16:creationId xmlns:a16="http://schemas.microsoft.com/office/drawing/2014/main" id="{0D1F781F-C62A-43C6-877F-D7527712963C}"/>
              </a:ext>
            </a:extLst>
          </p:cNvPr>
          <p:cNvGrpSpPr/>
          <p:nvPr/>
        </p:nvGrpSpPr>
        <p:grpSpPr>
          <a:xfrm>
            <a:off x="8974667" y="5823937"/>
            <a:ext cx="3073908" cy="338554"/>
            <a:chOff x="8798519" y="6289099"/>
            <a:chExt cx="3073908" cy="338554"/>
          </a:xfrm>
        </p:grpSpPr>
        <p:sp>
          <p:nvSpPr>
            <p:cNvPr id="127" name="TextBox 126">
              <a:extLst>
                <a:ext uri="{FF2B5EF4-FFF2-40B4-BE49-F238E27FC236}">
                  <a16:creationId xmlns:a16="http://schemas.microsoft.com/office/drawing/2014/main" id="{8074A2D6-A197-4DB7-9C13-25BAEEDB813C}"/>
                </a:ext>
              </a:extLst>
            </p:cNvPr>
            <p:cNvSpPr txBox="1"/>
            <p:nvPr/>
          </p:nvSpPr>
          <p:spPr>
            <a:xfrm>
              <a:off x="8798519" y="6289099"/>
              <a:ext cx="3073908" cy="338554"/>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mn-cs"/>
                  <a:sym typeface="Wingdings 3"/>
                </a:rPr>
                <a:t>  </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Significantly higher/lower than 2017 result</a:t>
              </a:r>
            </a:p>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            Significantly higher/lower than Total Athletics 2021</a:t>
              </a:r>
              <a:endPar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sp>
          <p:nvSpPr>
            <p:cNvPr id="128" name="Rectangle 127">
              <a:extLst>
                <a:ext uri="{FF2B5EF4-FFF2-40B4-BE49-F238E27FC236}">
                  <a16:creationId xmlns:a16="http://schemas.microsoft.com/office/drawing/2014/main" id="{66C459BE-977E-45A1-BCC0-6C9DA2FDEA4D}"/>
                </a:ext>
              </a:extLst>
            </p:cNvPr>
            <p:cNvSpPr/>
            <p:nvPr/>
          </p:nvSpPr>
          <p:spPr>
            <a:xfrm>
              <a:off x="8906632" y="6495608"/>
              <a:ext cx="79185" cy="78191"/>
            </a:xfrm>
            <a:prstGeom prst="rect">
              <a:avLst/>
            </a:prstGeom>
            <a:solidFill>
              <a:srgbClr val="C4DF9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9" name="Rectangle 128">
              <a:extLst>
                <a:ext uri="{FF2B5EF4-FFF2-40B4-BE49-F238E27FC236}">
                  <a16:creationId xmlns:a16="http://schemas.microsoft.com/office/drawing/2014/main" id="{09B1AA4A-9C2D-4ABF-A551-FC146D26164B}"/>
                </a:ext>
              </a:extLst>
            </p:cNvPr>
            <p:cNvSpPr/>
            <p:nvPr/>
          </p:nvSpPr>
          <p:spPr>
            <a:xfrm>
              <a:off x="9012021" y="6492699"/>
              <a:ext cx="79185" cy="78191"/>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7874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FBA54C1-CA7C-6C4A-A386-37B0754C8B5F}"/>
              </a:ext>
            </a:extLst>
          </p:cNvPr>
          <p:cNvSpPr txBox="1">
            <a:spLocks/>
          </p:cNvSpPr>
          <p:nvPr/>
        </p:nvSpPr>
        <p:spPr>
          <a:xfrm>
            <a:off x="432504" y="243031"/>
            <a:ext cx="10435618" cy="755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rgbClr val="9C132A"/>
                </a:solidFill>
                <a:latin typeface="Barlow"/>
                <a:ea typeface="Barlow Black" charset="0"/>
                <a:cs typeface="Arial" panose="020B0604020202020204" pitchFamily="34" charset="0"/>
              </a:rPr>
              <a:t>Executive summary</a:t>
            </a:r>
          </a:p>
        </p:txBody>
      </p:sp>
      <p:sp>
        <p:nvSpPr>
          <p:cNvPr id="21" name="Rectangle 20">
            <a:extLst>
              <a:ext uri="{FF2B5EF4-FFF2-40B4-BE49-F238E27FC236}">
                <a16:creationId xmlns:a16="http://schemas.microsoft.com/office/drawing/2014/main" id="{48ABB708-46A1-5D45-A828-B59B09F0DB8F}"/>
              </a:ext>
            </a:extLst>
          </p:cNvPr>
          <p:cNvSpPr/>
          <p:nvPr/>
        </p:nvSpPr>
        <p:spPr>
          <a:xfrm>
            <a:off x="549386" y="1578906"/>
            <a:ext cx="3340972" cy="3046988"/>
          </a:xfrm>
          <a:prstGeom prst="rect">
            <a:avLst/>
          </a:prstGeom>
        </p:spPr>
        <p:txBody>
          <a:bodyPr wrap="square">
            <a:spAutoFit/>
          </a:bodyPr>
          <a:lstStyle/>
          <a:p>
            <a:r>
              <a:rPr lang="en-US" sz="1200" dirty="0">
                <a:solidFill>
                  <a:schemeClr val="tx1">
                    <a:lumMod val="65000"/>
                    <a:lumOff val="35000"/>
                  </a:schemeClr>
                </a:solidFill>
                <a:latin typeface="Barlow"/>
              </a:rPr>
              <a:t>One in ten (11%) have experienced inappropriate behaviour by a spectator, coach or official at least occasionally in the last 12 months. This is a significantly smaller proportion than the All Sports average (23%). </a:t>
            </a:r>
          </a:p>
          <a:p>
            <a:endParaRPr lang="en-US" sz="1200" b="1" dirty="0">
              <a:solidFill>
                <a:schemeClr val="tx1">
                  <a:lumMod val="65000"/>
                  <a:lumOff val="35000"/>
                </a:schemeClr>
              </a:solidFill>
              <a:latin typeface="Barlow"/>
            </a:endParaRPr>
          </a:p>
          <a:p>
            <a:r>
              <a:rPr lang="en-US" sz="1200" dirty="0">
                <a:solidFill>
                  <a:schemeClr val="tx1">
                    <a:lumMod val="65000"/>
                    <a:lumOff val="35000"/>
                  </a:schemeClr>
                </a:solidFill>
                <a:latin typeface="Barlow"/>
              </a:rPr>
              <a:t>A third (32%) have been injured in the last 12 months, significantly more than 2017 (23%) and the All Sports 2019/20 average (28%). </a:t>
            </a:r>
            <a:r>
              <a:rPr lang="en-US" sz="1200" b="1" dirty="0">
                <a:solidFill>
                  <a:schemeClr val="tx1">
                    <a:lumMod val="65000"/>
                    <a:lumOff val="35000"/>
                  </a:schemeClr>
                </a:solidFill>
                <a:latin typeface="Barlow"/>
              </a:rPr>
              <a:t> </a:t>
            </a:r>
          </a:p>
          <a:p>
            <a:endParaRPr lang="en-US" sz="1200" b="1" dirty="0">
              <a:solidFill>
                <a:schemeClr val="tx1">
                  <a:lumMod val="65000"/>
                  <a:lumOff val="35000"/>
                </a:schemeClr>
              </a:solidFill>
              <a:latin typeface="Barlow"/>
            </a:endParaRPr>
          </a:p>
          <a:p>
            <a:r>
              <a:rPr lang="en-US" sz="1200" dirty="0">
                <a:solidFill>
                  <a:schemeClr val="tx1">
                    <a:lumMod val="65000"/>
                    <a:lumOff val="35000"/>
                  </a:schemeClr>
                </a:solidFill>
                <a:latin typeface="Barlow"/>
              </a:rPr>
              <a:t>Of those who have been injured, nine in ten (89%) took time off from athletics due to their injury. </a:t>
            </a:r>
          </a:p>
          <a:p>
            <a:endParaRPr lang="en-US" sz="1200" dirty="0">
              <a:solidFill>
                <a:schemeClr val="tx1">
                  <a:lumMod val="65000"/>
                  <a:lumOff val="35000"/>
                </a:schemeClr>
              </a:solidFill>
              <a:latin typeface="Barlow"/>
            </a:endParaRPr>
          </a:p>
          <a:p>
            <a:r>
              <a:rPr lang="en-US" sz="1200" dirty="0">
                <a:solidFill>
                  <a:schemeClr val="tx1">
                    <a:lumMod val="65000"/>
                    <a:lumOff val="35000"/>
                  </a:schemeClr>
                </a:solidFill>
                <a:latin typeface="Barlow"/>
              </a:rPr>
              <a:t>Similar to 2017, there are moderate levels of satisfaction with how clubs respond to injuries.</a:t>
            </a:r>
          </a:p>
        </p:txBody>
      </p:sp>
      <p:sp>
        <p:nvSpPr>
          <p:cNvPr id="22" name="Rectangle 21">
            <a:extLst>
              <a:ext uri="{FF2B5EF4-FFF2-40B4-BE49-F238E27FC236}">
                <a16:creationId xmlns:a16="http://schemas.microsoft.com/office/drawing/2014/main" id="{1D8A2E72-3030-1A4E-9CFE-C48C828593E7}"/>
              </a:ext>
            </a:extLst>
          </p:cNvPr>
          <p:cNvSpPr/>
          <p:nvPr/>
        </p:nvSpPr>
        <p:spPr>
          <a:xfrm>
            <a:off x="4204490" y="1578906"/>
            <a:ext cx="3340972" cy="4919295"/>
          </a:xfrm>
          <a:prstGeom prst="rect">
            <a:avLst/>
          </a:prstGeom>
        </p:spPr>
        <p:txBody>
          <a:bodyPr wrap="square">
            <a:spAutoFit/>
          </a:bodyPr>
          <a:lstStyle/>
          <a:p>
            <a:r>
              <a:rPr lang="en-US" sz="1200" b="1" dirty="0">
                <a:solidFill>
                  <a:schemeClr val="accent5"/>
                </a:solidFill>
                <a:latin typeface="Barlow"/>
              </a:rPr>
              <a:t>Age</a:t>
            </a:r>
            <a:r>
              <a:rPr lang="en-US" sz="1200" dirty="0">
                <a:solidFill>
                  <a:schemeClr val="tx1">
                    <a:lumMod val="65000"/>
                    <a:lumOff val="35000"/>
                  </a:schemeClr>
                </a:solidFill>
                <a:latin typeface="Barlow"/>
              </a:rPr>
              <a:t>: Those aged 5-12 years are significantly more positive in the key metric results than they were in 2017. However, they have less positive results than the total Athletics 2021 result for likelihood to rejoin and NPS. Those aged 65 and above have significantly higher results for all the key metrics compared with the total Athletics result.</a:t>
            </a:r>
            <a:endParaRPr lang="en-US" sz="1200" b="1" dirty="0">
              <a:solidFill>
                <a:schemeClr val="tx1">
                  <a:lumMod val="65000"/>
                  <a:lumOff val="35000"/>
                </a:schemeClr>
              </a:solidFill>
              <a:latin typeface="Barlow"/>
            </a:endParaRPr>
          </a:p>
          <a:p>
            <a:endParaRPr lang="en-US" sz="1200" b="1" dirty="0">
              <a:solidFill>
                <a:schemeClr val="tx1">
                  <a:lumMod val="65000"/>
                  <a:lumOff val="35000"/>
                </a:schemeClr>
              </a:solidFill>
              <a:latin typeface="Barlow"/>
            </a:endParaRPr>
          </a:p>
          <a:p>
            <a:r>
              <a:rPr lang="en-US" sz="1200" b="1" dirty="0">
                <a:solidFill>
                  <a:schemeClr val="accent5"/>
                </a:solidFill>
                <a:latin typeface="Barlow"/>
              </a:rPr>
              <a:t>Gender</a:t>
            </a:r>
            <a:r>
              <a:rPr lang="en-US" sz="1200" b="1" dirty="0">
                <a:solidFill>
                  <a:schemeClr val="tx1">
                    <a:lumMod val="65000"/>
                    <a:lumOff val="35000"/>
                  </a:schemeClr>
                </a:solidFill>
                <a:latin typeface="Barlow"/>
              </a:rPr>
              <a:t>: </a:t>
            </a:r>
            <a:r>
              <a:rPr lang="en-US" sz="1200" dirty="0">
                <a:solidFill>
                  <a:schemeClr val="tx1">
                    <a:lumMod val="65000"/>
                    <a:lumOff val="35000"/>
                  </a:schemeClr>
                </a:solidFill>
                <a:latin typeface="Barlow"/>
              </a:rPr>
              <a:t>Although the results are higher than they were in 2017 for males and females, males are less likely than females to recommend and re-join their club next season. </a:t>
            </a:r>
            <a:endParaRPr lang="en-US" sz="1200" b="1" dirty="0">
              <a:solidFill>
                <a:schemeClr val="tx1">
                  <a:lumMod val="65000"/>
                  <a:lumOff val="35000"/>
                </a:schemeClr>
              </a:solidFill>
              <a:latin typeface="Barlow"/>
            </a:endParaRPr>
          </a:p>
          <a:p>
            <a:endParaRPr lang="en-US" sz="1200" b="1" dirty="0">
              <a:solidFill>
                <a:schemeClr val="tx1">
                  <a:lumMod val="65000"/>
                  <a:lumOff val="35000"/>
                </a:schemeClr>
              </a:solidFill>
              <a:latin typeface="Barlow"/>
            </a:endParaRPr>
          </a:p>
          <a:p>
            <a:r>
              <a:rPr lang="en-US" sz="1200" b="1" dirty="0">
                <a:solidFill>
                  <a:schemeClr val="accent5"/>
                </a:solidFill>
                <a:latin typeface="Barlow"/>
              </a:rPr>
              <a:t>Ethnicity</a:t>
            </a:r>
            <a:r>
              <a:rPr lang="en-US" sz="1200" dirty="0">
                <a:solidFill>
                  <a:schemeClr val="tx1">
                    <a:lumMod val="65000"/>
                    <a:lumOff val="35000"/>
                  </a:schemeClr>
                </a:solidFill>
                <a:latin typeface="Barlow"/>
              </a:rPr>
              <a:t>:</a:t>
            </a:r>
            <a:r>
              <a:rPr lang="en-US" sz="1200" b="1" dirty="0">
                <a:solidFill>
                  <a:schemeClr val="tx1">
                    <a:lumMod val="65000"/>
                    <a:lumOff val="35000"/>
                  </a:schemeClr>
                </a:solidFill>
                <a:latin typeface="Barlow"/>
              </a:rPr>
              <a:t> </a:t>
            </a:r>
            <a:r>
              <a:rPr lang="en-US" sz="1200" dirty="0">
                <a:solidFill>
                  <a:schemeClr val="tx1">
                    <a:lumMod val="65000"/>
                    <a:lumOff val="35000"/>
                  </a:schemeClr>
                </a:solidFill>
                <a:latin typeface="Barlow" panose="00000500000000000000" pitchFamily="2" charset="0"/>
              </a:rPr>
              <a:t>M</a:t>
            </a:r>
            <a:r>
              <a:rPr lang="en-US" sz="1200" dirty="0">
                <a:solidFill>
                  <a:schemeClr val="tx1">
                    <a:lumMod val="65000"/>
                    <a:lumOff val="35000"/>
                  </a:schemeClr>
                </a:solidFill>
                <a:latin typeface="Barlow" panose="00000500000000000000" pitchFamily="2" charset="0"/>
                <a:cs typeface="Arial" panose="020B0604020202020204" pitchFamily="34" charset="0"/>
              </a:rPr>
              <a:t>āori respondents are less likely to recommend their club and re-join their club next season compared to the total Athletics 2021 result. Results for the rest of the ethnicities are consistent with the 2021 total.  NZ European and Pasifika respondents are significantly more positive than in 2017 for overall satisfaction, likelihood to recommend and likelihood to re-join.</a:t>
            </a:r>
            <a:endParaRPr lang="en-US" sz="1200" b="1" dirty="0">
              <a:solidFill>
                <a:schemeClr val="tx1">
                  <a:lumMod val="65000"/>
                  <a:lumOff val="35000"/>
                </a:schemeClr>
              </a:solidFill>
              <a:latin typeface="Barlow" panose="00000500000000000000" pitchFamily="2" charset="0"/>
            </a:endParaRPr>
          </a:p>
          <a:p>
            <a:endParaRPr lang="en-US" sz="1200" dirty="0">
              <a:solidFill>
                <a:schemeClr val="tx1">
                  <a:lumMod val="65000"/>
                  <a:lumOff val="35000"/>
                </a:schemeClr>
              </a:solidFill>
              <a:latin typeface="Barlow"/>
            </a:endParaRPr>
          </a:p>
          <a:p>
            <a:pPr defTabSz="798513" eaLnBrk="0" hangingPunct="0">
              <a:spcAft>
                <a:spcPts val="200"/>
              </a:spcAft>
              <a:defRPr/>
            </a:pPr>
            <a:endParaRPr lang="en-GB" sz="1200" kern="0" dirty="0">
              <a:solidFill>
                <a:schemeClr val="tx1">
                  <a:lumMod val="65000"/>
                  <a:lumOff val="35000"/>
                </a:schemeClr>
              </a:solidFill>
              <a:latin typeface="Barlow"/>
              <a:ea typeface="Barlow" charset="0"/>
              <a:cs typeface="Arial" panose="020B0604020202020204" pitchFamily="34" charset="0"/>
            </a:endParaRPr>
          </a:p>
          <a:p>
            <a:pPr defTabSz="798513" eaLnBrk="0" hangingPunct="0">
              <a:spcAft>
                <a:spcPts val="200"/>
              </a:spcAft>
              <a:defRPr/>
            </a:pPr>
            <a:endParaRPr lang="en-GB" sz="1200" kern="0" dirty="0">
              <a:solidFill>
                <a:schemeClr val="tx1">
                  <a:lumMod val="65000"/>
                  <a:lumOff val="35000"/>
                </a:schemeClr>
              </a:solidFill>
              <a:latin typeface="Barlow"/>
              <a:ea typeface="Barlow" charset="0"/>
              <a:cs typeface="Arial" panose="020B0604020202020204" pitchFamily="34" charset="0"/>
            </a:endParaRPr>
          </a:p>
        </p:txBody>
      </p:sp>
      <p:sp>
        <p:nvSpPr>
          <p:cNvPr id="32" name="Rectangle 31">
            <a:extLst>
              <a:ext uri="{FF2B5EF4-FFF2-40B4-BE49-F238E27FC236}">
                <a16:creationId xmlns:a16="http://schemas.microsoft.com/office/drawing/2014/main" id="{48ABB708-46A1-5D45-A828-B59B09F0DB8F}"/>
              </a:ext>
            </a:extLst>
          </p:cNvPr>
          <p:cNvSpPr/>
          <p:nvPr/>
        </p:nvSpPr>
        <p:spPr>
          <a:xfrm>
            <a:off x="7864971" y="1578906"/>
            <a:ext cx="3340971" cy="2862322"/>
          </a:xfrm>
          <a:prstGeom prst="rect">
            <a:avLst/>
          </a:prstGeom>
        </p:spPr>
        <p:txBody>
          <a:bodyPr wrap="square">
            <a:spAutoFit/>
          </a:bodyPr>
          <a:lstStyle/>
          <a:p>
            <a:r>
              <a:rPr lang="en-US" sz="1200" dirty="0">
                <a:solidFill>
                  <a:schemeClr val="tx1">
                    <a:lumMod val="65000"/>
                    <a:lumOff val="35000"/>
                  </a:schemeClr>
                </a:solidFill>
                <a:latin typeface="Barlow"/>
              </a:rPr>
              <a:t>Those from the Wellington region are more likely to be positive about their athletics experience, with significantly higher scores in overall satisfaction, likelihood to recommend and perceived value for money from their club. </a:t>
            </a:r>
          </a:p>
          <a:p>
            <a:endParaRPr lang="en-US" sz="1200" dirty="0">
              <a:solidFill>
                <a:schemeClr val="tx1">
                  <a:lumMod val="65000"/>
                  <a:lumOff val="35000"/>
                </a:schemeClr>
              </a:solidFill>
              <a:latin typeface="Barlow"/>
            </a:endParaRPr>
          </a:p>
          <a:p>
            <a:r>
              <a:rPr lang="en-US" sz="1200" dirty="0">
                <a:solidFill>
                  <a:schemeClr val="tx1">
                    <a:lumMod val="65000"/>
                    <a:lumOff val="35000"/>
                  </a:schemeClr>
                </a:solidFill>
                <a:latin typeface="Barlow"/>
              </a:rPr>
              <a:t>Those from Auckland are less positive about their athletics experience, with significantly lower scores in overall satisfaction, likelihood to recommend and likelihood to rejoin. Similar to the total Athletics result, respondents from this region indicate they would like to see improvement in </a:t>
            </a:r>
            <a:r>
              <a:rPr lang="en-US" sz="1200" i="1" dirty="0">
                <a:solidFill>
                  <a:schemeClr val="tx1">
                    <a:lumMod val="65000"/>
                    <a:lumOff val="35000"/>
                  </a:schemeClr>
                </a:solidFill>
                <a:latin typeface="Barlow"/>
              </a:rPr>
              <a:t>participant development programmes </a:t>
            </a:r>
            <a:r>
              <a:rPr lang="en-US" sz="1200" dirty="0">
                <a:solidFill>
                  <a:schemeClr val="tx1">
                    <a:lumMod val="65000"/>
                    <a:lumOff val="35000"/>
                  </a:schemeClr>
                </a:solidFill>
                <a:latin typeface="Barlow"/>
              </a:rPr>
              <a:t>and </a:t>
            </a:r>
            <a:r>
              <a:rPr lang="en-US" sz="1200" i="1" dirty="0">
                <a:solidFill>
                  <a:schemeClr val="tx1">
                    <a:lumMod val="65000"/>
                    <a:lumOff val="35000"/>
                  </a:schemeClr>
                </a:solidFill>
                <a:latin typeface="Barlow"/>
              </a:rPr>
              <a:t>the number of coaches or instructors. </a:t>
            </a:r>
            <a:endParaRPr lang="en-US" sz="1200" dirty="0">
              <a:solidFill>
                <a:schemeClr val="tx1">
                  <a:lumMod val="65000"/>
                  <a:lumOff val="35000"/>
                </a:schemeClr>
              </a:solidFill>
              <a:latin typeface="Barlow"/>
            </a:endParaRPr>
          </a:p>
        </p:txBody>
      </p:sp>
      <p:grpSp>
        <p:nvGrpSpPr>
          <p:cNvPr id="2" name="Group 1"/>
          <p:cNvGrpSpPr/>
          <p:nvPr/>
        </p:nvGrpSpPr>
        <p:grpSpPr>
          <a:xfrm>
            <a:off x="549384" y="1171130"/>
            <a:ext cx="3340973" cy="369332"/>
            <a:chOff x="549384" y="1702557"/>
            <a:chExt cx="3340973" cy="369332"/>
          </a:xfrm>
        </p:grpSpPr>
        <p:sp>
          <p:nvSpPr>
            <p:cNvPr id="33" name="Rectangle 32">
              <a:extLst>
                <a:ext uri="{FF2B5EF4-FFF2-40B4-BE49-F238E27FC236}">
                  <a16:creationId xmlns:a16="http://schemas.microsoft.com/office/drawing/2014/main" id="{58414C79-3E39-4BB8-AD9F-050E7D093819}"/>
                </a:ext>
              </a:extLst>
            </p:cNvPr>
            <p:cNvSpPr/>
            <p:nvPr/>
          </p:nvSpPr>
          <p:spPr>
            <a:xfrm>
              <a:off x="549384" y="1702557"/>
              <a:ext cx="3340972" cy="369332"/>
            </a:xfrm>
            <a:prstGeom prst="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lumMod val="50000"/>
                  </a:schemeClr>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0409CF9D-3F58-4804-9F9F-F85A57D2B644}"/>
                </a:ext>
              </a:extLst>
            </p:cNvPr>
            <p:cNvSpPr txBox="1"/>
            <p:nvPr/>
          </p:nvSpPr>
          <p:spPr>
            <a:xfrm>
              <a:off x="549385" y="1729247"/>
              <a:ext cx="3340972" cy="30777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rPr>
                <a:t>Injury/</a:t>
              </a:r>
              <a:r>
                <a:rPr kumimoji="0" lang="en-US" sz="1400" b="1" i="0" u="none" strike="noStrike" kern="0" cap="none" spc="0" normalizeH="0" noProof="0" dirty="0">
                  <a:ln>
                    <a:noFill/>
                  </a:ln>
                  <a:solidFill>
                    <a:prstClr val="white"/>
                  </a:solidFill>
                  <a:effectLst/>
                  <a:uLnTx/>
                  <a:uFillTx/>
                  <a:latin typeface="Barlow"/>
                  <a:ea typeface="Segoe UI Black" panose="020B0A02040204020203" pitchFamily="34" charset="0"/>
                  <a:cs typeface="Arial" panose="020B0604020202020204" pitchFamily="34" charset="0"/>
                </a:rPr>
                <a:t> inappropriate behaviour</a:t>
              </a:r>
              <a:endParaRPr kumimoji="0" lang="en-US" sz="14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endParaRPr>
            </a:p>
          </p:txBody>
        </p:sp>
      </p:grpSp>
      <p:grpSp>
        <p:nvGrpSpPr>
          <p:cNvPr id="3" name="Group 2"/>
          <p:cNvGrpSpPr/>
          <p:nvPr/>
        </p:nvGrpSpPr>
        <p:grpSpPr>
          <a:xfrm>
            <a:off x="4204490" y="1171130"/>
            <a:ext cx="3340972" cy="369332"/>
            <a:chOff x="4165870" y="1701068"/>
            <a:chExt cx="3340972" cy="369332"/>
          </a:xfrm>
        </p:grpSpPr>
        <p:sp>
          <p:nvSpPr>
            <p:cNvPr id="35" name="Rectangle 34">
              <a:extLst>
                <a:ext uri="{FF2B5EF4-FFF2-40B4-BE49-F238E27FC236}">
                  <a16:creationId xmlns:a16="http://schemas.microsoft.com/office/drawing/2014/main" id="{58414C79-3E39-4BB8-AD9F-050E7D093819}"/>
                </a:ext>
              </a:extLst>
            </p:cNvPr>
            <p:cNvSpPr/>
            <p:nvPr/>
          </p:nvSpPr>
          <p:spPr>
            <a:xfrm>
              <a:off x="4165870" y="1701068"/>
              <a:ext cx="3340972" cy="369332"/>
            </a:xfrm>
            <a:prstGeom prst="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lumMod val="50000"/>
                  </a:schemeClr>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0409CF9D-3F58-4804-9F9F-F85A57D2B644}"/>
                </a:ext>
              </a:extLst>
            </p:cNvPr>
            <p:cNvSpPr txBox="1"/>
            <p:nvPr/>
          </p:nvSpPr>
          <p:spPr>
            <a:xfrm>
              <a:off x="4239491" y="1727758"/>
              <a:ext cx="3192087" cy="30777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rPr>
                <a:t>Demographic differences</a:t>
              </a:r>
            </a:p>
          </p:txBody>
        </p:sp>
      </p:grpSp>
      <p:grpSp>
        <p:nvGrpSpPr>
          <p:cNvPr id="4" name="Group 3"/>
          <p:cNvGrpSpPr/>
          <p:nvPr/>
        </p:nvGrpSpPr>
        <p:grpSpPr>
          <a:xfrm>
            <a:off x="7859595" y="1171130"/>
            <a:ext cx="3346347" cy="369332"/>
            <a:chOff x="7859595" y="1702557"/>
            <a:chExt cx="3346347" cy="369332"/>
          </a:xfrm>
        </p:grpSpPr>
        <p:sp>
          <p:nvSpPr>
            <p:cNvPr id="37" name="Rectangle 36">
              <a:extLst>
                <a:ext uri="{FF2B5EF4-FFF2-40B4-BE49-F238E27FC236}">
                  <a16:creationId xmlns:a16="http://schemas.microsoft.com/office/drawing/2014/main" id="{58414C79-3E39-4BB8-AD9F-050E7D093819}"/>
                </a:ext>
              </a:extLst>
            </p:cNvPr>
            <p:cNvSpPr/>
            <p:nvPr/>
          </p:nvSpPr>
          <p:spPr>
            <a:xfrm>
              <a:off x="7864970" y="1702557"/>
              <a:ext cx="3340972" cy="369332"/>
            </a:xfrm>
            <a:prstGeom prst="rect">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1">
                    <a:lumMod val="50000"/>
                  </a:schemeClr>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0409CF9D-3F58-4804-9F9F-F85A57D2B644}"/>
                </a:ext>
              </a:extLst>
            </p:cNvPr>
            <p:cNvSpPr txBox="1"/>
            <p:nvPr/>
          </p:nvSpPr>
          <p:spPr>
            <a:xfrm>
              <a:off x="7859595" y="1729247"/>
              <a:ext cx="3346347" cy="30777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Barlow"/>
                  <a:ea typeface="Segoe UI Black" panose="020B0A02040204020203" pitchFamily="34" charset="0"/>
                  <a:cs typeface="Arial" panose="020B0604020202020204" pitchFamily="34" charset="0"/>
                </a:rPr>
                <a:t>Differences across regions</a:t>
              </a:r>
            </a:p>
          </p:txBody>
        </p:sp>
      </p:grpSp>
    </p:spTree>
    <p:extLst>
      <p:ext uri="{BB962C8B-B14F-4D97-AF65-F5344CB8AC3E}">
        <p14:creationId xmlns:p14="http://schemas.microsoft.com/office/powerpoint/2010/main" val="18554759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bl1"/>
          <p:cNvGraphicFramePr>
            <a:graphicFrameLocks/>
          </p:cNvGraphicFramePr>
          <p:nvPr>
            <p:extLst>
              <p:ext uri="{D42A27DB-BD31-4B8C-83A1-F6EECF244321}">
                <p14:modId xmlns:p14="http://schemas.microsoft.com/office/powerpoint/2010/main" val="2181960546"/>
              </p:ext>
            </p:extLst>
          </p:nvPr>
        </p:nvGraphicFramePr>
        <p:xfrm>
          <a:off x="601579" y="1414131"/>
          <a:ext cx="10955518" cy="4088326"/>
        </p:xfrm>
        <a:graphic>
          <a:graphicData uri="http://schemas.openxmlformats.org/drawingml/2006/table">
            <a:tbl>
              <a:tblPr firstRow="1" firstCol="1" bandRow="1">
                <a:tableStyleId>{5C22544A-7EE6-4342-B048-85BDC9FD1C3A}</a:tableStyleId>
              </a:tblPr>
              <a:tblGrid>
                <a:gridCol w="1522990">
                  <a:extLst>
                    <a:ext uri="{9D8B030D-6E8A-4147-A177-3AD203B41FA5}">
                      <a16:colId xmlns:a16="http://schemas.microsoft.com/office/drawing/2014/main" val="20000"/>
                    </a:ext>
                  </a:extLst>
                </a:gridCol>
                <a:gridCol w="786044">
                  <a:extLst>
                    <a:ext uri="{9D8B030D-6E8A-4147-A177-3AD203B41FA5}">
                      <a16:colId xmlns:a16="http://schemas.microsoft.com/office/drawing/2014/main" val="20001"/>
                    </a:ext>
                  </a:extLst>
                </a:gridCol>
                <a:gridCol w="786044">
                  <a:extLst>
                    <a:ext uri="{9D8B030D-6E8A-4147-A177-3AD203B41FA5}">
                      <a16:colId xmlns:a16="http://schemas.microsoft.com/office/drawing/2014/main" val="20002"/>
                    </a:ext>
                  </a:extLst>
                </a:gridCol>
                <a:gridCol w="786044">
                  <a:extLst>
                    <a:ext uri="{9D8B030D-6E8A-4147-A177-3AD203B41FA5}">
                      <a16:colId xmlns:a16="http://schemas.microsoft.com/office/drawing/2014/main" val="20003"/>
                    </a:ext>
                  </a:extLst>
                </a:gridCol>
                <a:gridCol w="786044">
                  <a:extLst>
                    <a:ext uri="{9D8B030D-6E8A-4147-A177-3AD203B41FA5}">
                      <a16:colId xmlns:a16="http://schemas.microsoft.com/office/drawing/2014/main" val="20005"/>
                    </a:ext>
                  </a:extLst>
                </a:gridCol>
                <a:gridCol w="786044">
                  <a:extLst>
                    <a:ext uri="{9D8B030D-6E8A-4147-A177-3AD203B41FA5}">
                      <a16:colId xmlns:a16="http://schemas.microsoft.com/office/drawing/2014/main" val="20006"/>
                    </a:ext>
                  </a:extLst>
                </a:gridCol>
                <a:gridCol w="786044">
                  <a:extLst>
                    <a:ext uri="{9D8B030D-6E8A-4147-A177-3AD203B41FA5}">
                      <a16:colId xmlns:a16="http://schemas.microsoft.com/office/drawing/2014/main" val="20007"/>
                    </a:ext>
                  </a:extLst>
                </a:gridCol>
                <a:gridCol w="786044">
                  <a:extLst>
                    <a:ext uri="{9D8B030D-6E8A-4147-A177-3AD203B41FA5}">
                      <a16:colId xmlns:a16="http://schemas.microsoft.com/office/drawing/2014/main" val="20008"/>
                    </a:ext>
                  </a:extLst>
                </a:gridCol>
                <a:gridCol w="786044">
                  <a:extLst>
                    <a:ext uri="{9D8B030D-6E8A-4147-A177-3AD203B41FA5}">
                      <a16:colId xmlns:a16="http://schemas.microsoft.com/office/drawing/2014/main" val="1615827514"/>
                    </a:ext>
                  </a:extLst>
                </a:gridCol>
                <a:gridCol w="786044">
                  <a:extLst>
                    <a:ext uri="{9D8B030D-6E8A-4147-A177-3AD203B41FA5}">
                      <a16:colId xmlns:a16="http://schemas.microsoft.com/office/drawing/2014/main" val="3591972732"/>
                    </a:ext>
                  </a:extLst>
                </a:gridCol>
                <a:gridCol w="786044">
                  <a:extLst>
                    <a:ext uri="{9D8B030D-6E8A-4147-A177-3AD203B41FA5}">
                      <a16:colId xmlns:a16="http://schemas.microsoft.com/office/drawing/2014/main" val="3272319539"/>
                    </a:ext>
                  </a:extLst>
                </a:gridCol>
                <a:gridCol w="786044">
                  <a:extLst>
                    <a:ext uri="{9D8B030D-6E8A-4147-A177-3AD203B41FA5}">
                      <a16:colId xmlns:a16="http://schemas.microsoft.com/office/drawing/2014/main" val="2555336080"/>
                    </a:ext>
                  </a:extLst>
                </a:gridCol>
                <a:gridCol w="786044">
                  <a:extLst>
                    <a:ext uri="{9D8B030D-6E8A-4147-A177-3AD203B41FA5}">
                      <a16:colId xmlns:a16="http://schemas.microsoft.com/office/drawing/2014/main" val="4196932055"/>
                    </a:ext>
                  </a:extLst>
                </a:gridCol>
              </a:tblGrid>
              <a:tr h="603950">
                <a:tc>
                  <a:txBody>
                    <a:bodyPr/>
                    <a:lstStyle/>
                    <a:p>
                      <a:pPr algn="l"/>
                      <a:r>
                        <a:rPr lang="en-US" sz="1200" b="1" cap="none" baseline="0" dirty="0">
                          <a:solidFill>
                            <a:schemeClr val="tx2"/>
                          </a:solidFill>
                          <a:latin typeface="Barlow"/>
                        </a:rPr>
                        <a:t>Reason for belonging</a:t>
                      </a:r>
                    </a:p>
                  </a:txBody>
                  <a:tcPr marL="84940" marR="84940" marT="45714" marB="45714"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TOTAL (n=1505)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Auckland (n=418)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Canterbury (n=193)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Hawkes Bay Gisborne (n=37)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Manawatu Wanganui (n=78)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Northland (n=37)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Otago (n=109)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Southland (n=37)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Taranaki (n=55)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Tasman (n=37)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Waikato Bay of Plenty (n=226)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Wellington (n=240)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97768">
                <a:tc>
                  <a:txBody>
                    <a:bodyPr/>
                    <a:lstStyle/>
                    <a:p>
                      <a:pPr algn="l" rtl="0" fontAlgn="b"/>
                      <a:r>
                        <a:rPr lang="en-US" sz="1000" b="0" i="0" u="none" strike="noStrike" dirty="0">
                          <a:solidFill>
                            <a:srgbClr val="000000"/>
                          </a:solidFill>
                          <a:effectLst/>
                          <a:latin typeface="Barlow" panose="00000500000000000000" pitchFamily="2" charset="0"/>
                        </a:rPr>
                        <a:t>To participate competitively </a:t>
                      </a:r>
                    </a:p>
                  </a:txBody>
                  <a:tcPr marL="9525" marR="9525" marT="9525" marB="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36%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45%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27%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41%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43%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46%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23%</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7768">
                <a:tc>
                  <a:txBody>
                    <a:bodyPr/>
                    <a:lstStyle/>
                    <a:p>
                      <a:pPr algn="l" rtl="0" fontAlgn="b"/>
                      <a:r>
                        <a:rPr lang="en-US" sz="1000" b="0" i="0" u="none" strike="noStrike" dirty="0">
                          <a:solidFill>
                            <a:srgbClr val="000000"/>
                          </a:solidFill>
                          <a:effectLst/>
                          <a:latin typeface="Barlow" panose="00000500000000000000" pitchFamily="2" charset="0"/>
                        </a:rPr>
                        <a:t>To learn/ improve skills</a:t>
                      </a:r>
                    </a:p>
                  </a:txBody>
                  <a:tcPr marL="9525" marR="9525" marT="9525" marB="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21%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24%</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16%</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24%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22%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27%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15%</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extLst>
                  <a:ext uri="{0D108BD9-81ED-4DB2-BD59-A6C34878D82A}">
                    <a16:rowId xmlns:a16="http://schemas.microsoft.com/office/drawing/2014/main" val="10002"/>
                  </a:ext>
                </a:extLst>
              </a:tr>
              <a:tr h="497768">
                <a:tc>
                  <a:txBody>
                    <a:bodyPr/>
                    <a:lstStyle/>
                    <a:p>
                      <a:pPr algn="l" rtl="0" fontAlgn="b"/>
                      <a:r>
                        <a:rPr lang="en-US" sz="1000" b="0" i="0" u="none" strike="noStrike" dirty="0">
                          <a:solidFill>
                            <a:srgbClr val="000000"/>
                          </a:solidFill>
                          <a:effectLst/>
                          <a:latin typeface="Barlow" panose="00000500000000000000" pitchFamily="2" charset="0"/>
                        </a:rPr>
                        <a:t>To have fun </a:t>
                      </a:r>
                    </a:p>
                  </a:txBody>
                  <a:tcPr marL="9525" marR="9525" marT="9525" marB="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17%</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5%</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22%</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22%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97768">
                <a:tc>
                  <a:txBody>
                    <a:bodyPr/>
                    <a:lstStyle/>
                    <a:p>
                      <a:pPr algn="l" rtl="0" fontAlgn="b"/>
                      <a:r>
                        <a:rPr lang="en-US" sz="1000" b="0" i="0" u="none" strike="noStrike" dirty="0">
                          <a:solidFill>
                            <a:srgbClr val="000000"/>
                          </a:solidFill>
                          <a:effectLst/>
                          <a:latin typeface="Barlow" panose="00000500000000000000" pitchFamily="2" charset="0"/>
                        </a:rPr>
                        <a:t>To get fit and healthy</a:t>
                      </a:r>
                    </a:p>
                  </a:txBody>
                  <a:tcPr marL="9525" marR="9525" marT="9525" marB="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14%</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97768">
                <a:tc>
                  <a:txBody>
                    <a:bodyPr/>
                    <a:lstStyle/>
                    <a:p>
                      <a:pPr algn="l" rtl="0" fontAlgn="b"/>
                      <a:r>
                        <a:rPr lang="en-US" sz="1000" b="0" i="0" u="none" strike="noStrike" dirty="0">
                          <a:solidFill>
                            <a:srgbClr val="000000"/>
                          </a:solidFill>
                          <a:effectLst/>
                          <a:latin typeface="Barlow" panose="00000500000000000000" pitchFamily="2" charset="0"/>
                        </a:rPr>
                        <a:t>To socialise</a:t>
                      </a:r>
                    </a:p>
                  </a:txBody>
                  <a:tcPr marL="9525" marR="9525" marT="9525" marB="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5%</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4%</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 </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extLst>
                  <a:ext uri="{0D108BD9-81ED-4DB2-BD59-A6C34878D82A}">
                    <a16:rowId xmlns:a16="http://schemas.microsoft.com/office/drawing/2014/main" val="10005"/>
                  </a:ext>
                </a:extLst>
              </a:tr>
              <a:tr h="497768">
                <a:tc>
                  <a:txBody>
                    <a:bodyPr/>
                    <a:lstStyle/>
                    <a:p>
                      <a:pPr algn="l" rtl="0" fontAlgn="b"/>
                      <a:r>
                        <a:rPr lang="en-US" sz="1000" b="0" i="0" u="none" strike="noStrike" dirty="0">
                          <a:solidFill>
                            <a:srgbClr val="000000"/>
                          </a:solidFill>
                          <a:effectLst/>
                          <a:latin typeface="Barlow" panose="00000500000000000000" pitchFamily="2" charset="0"/>
                        </a:rPr>
                        <a:t>To have access to facilities and playing fields/ venues/ courts</a:t>
                      </a:r>
                    </a:p>
                  </a:txBody>
                  <a:tcPr marL="9525" marR="9525" marT="9525" marB="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 </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 </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 </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 </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 </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97768">
                <a:tc>
                  <a:txBody>
                    <a:bodyPr/>
                    <a:lstStyle/>
                    <a:p>
                      <a:pPr algn="l" rtl="0" fontAlgn="b"/>
                      <a:r>
                        <a:rPr lang="en-US" sz="1000" b="0" i="0" u="none" strike="noStrike" dirty="0">
                          <a:solidFill>
                            <a:srgbClr val="000000"/>
                          </a:solidFill>
                          <a:effectLst/>
                          <a:latin typeface="Barlow" panose="00000500000000000000" pitchFamily="2" charset="0"/>
                        </a:rPr>
                        <a:t>Other</a:t>
                      </a:r>
                    </a:p>
                  </a:txBody>
                  <a:tcPr marL="9525" marR="9525" marT="9525" marB="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7%</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14%</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11%</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extLst>
                  <a:ext uri="{0D108BD9-81ED-4DB2-BD59-A6C34878D82A}">
                    <a16:rowId xmlns:a16="http://schemas.microsoft.com/office/drawing/2014/main" val="10007"/>
                  </a:ext>
                </a:extLst>
              </a:tr>
            </a:tbl>
          </a:graphicData>
        </a:graphic>
      </p:graphicFrame>
      <p:sp>
        <p:nvSpPr>
          <p:cNvPr id="9" name="Footer Placeholder 5"/>
          <p:cNvSpPr txBox="1">
            <a:spLocks/>
          </p:cNvSpPr>
          <p:nvPr/>
        </p:nvSpPr>
        <p:spPr>
          <a:xfrm>
            <a:off x="475330" y="6293566"/>
            <a:ext cx="8083172" cy="543171"/>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Base: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All respondents who are members (n=1,505)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Q4. What is the </a:t>
            </a:r>
            <a:r>
              <a:rPr kumimoji="0" lang="en-NZ" sz="800" b="1" i="0" u="none" strike="noStrike" kern="1200" cap="none" spc="0" normalizeH="0" baseline="0" noProof="0" dirty="0">
                <a:ln>
                  <a:noFill/>
                </a:ln>
                <a:solidFill>
                  <a:srgbClr val="000000">
                    <a:lumMod val="65000"/>
                    <a:lumOff val="35000"/>
                  </a:srgbClr>
                </a:solidFill>
                <a:effectLst/>
                <a:uLnTx/>
                <a:uFillTx/>
                <a:latin typeface="Barlow"/>
                <a:ea typeface="+mn-ea"/>
                <a:cs typeface="+mn-cs"/>
              </a:rPr>
              <a:t>main</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reason you/ your child belong/ belongs to a</a:t>
            </a:r>
            <a:r>
              <a:rPr lang="en-NZ" sz="800" dirty="0">
                <a:solidFill>
                  <a:srgbClr val="000000">
                    <a:lumMod val="65000"/>
                    <a:lumOff val="35000"/>
                  </a:srgbClr>
                </a:solidFill>
                <a:latin typeface="Barlow"/>
              </a:rPr>
              <a:t>n athletics</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club?</a:t>
            </a:r>
            <a:endPar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*Small sample size; ** Very small sample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Note: Regions are based on the club selected at Q2a in the questionnaire</a:t>
            </a:r>
          </a:p>
        </p:txBody>
      </p:sp>
      <p:sp>
        <p:nvSpPr>
          <p:cNvPr id="7" name="Title 1"/>
          <p:cNvSpPr txBox="1">
            <a:spLocks/>
          </p:cNvSpPr>
          <p:nvPr/>
        </p:nvSpPr>
        <p:spPr>
          <a:xfrm>
            <a:off x="414217" y="15640"/>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rPr>
              <a:t>Reason for belonging to a club</a:t>
            </a:r>
          </a:p>
        </p:txBody>
      </p:sp>
      <p:grpSp>
        <p:nvGrpSpPr>
          <p:cNvPr id="13" name="Group 12"/>
          <p:cNvGrpSpPr/>
          <p:nvPr/>
        </p:nvGrpSpPr>
        <p:grpSpPr>
          <a:xfrm>
            <a:off x="8483183" y="6321902"/>
            <a:ext cx="3073908" cy="338554"/>
            <a:chOff x="8798519" y="6289099"/>
            <a:chExt cx="3073908" cy="338554"/>
          </a:xfrm>
        </p:grpSpPr>
        <p:sp>
          <p:nvSpPr>
            <p:cNvPr id="14" name="TextBox 13"/>
            <p:cNvSpPr txBox="1"/>
            <p:nvPr/>
          </p:nvSpPr>
          <p:spPr>
            <a:xfrm>
              <a:off x="8798519" y="6289099"/>
              <a:ext cx="3073908" cy="338554"/>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mn-cs"/>
                  <a:sym typeface="Wingdings 3"/>
                </a:rPr>
                <a:t>  </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Significantly higher/lower than 2017 result</a:t>
              </a:r>
            </a:p>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          Significantly higher/lower than Total Athletics 2021</a:t>
              </a:r>
              <a:endPar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sp>
          <p:nvSpPr>
            <p:cNvPr id="15" name="Rectangle 14"/>
            <p:cNvSpPr/>
            <p:nvPr/>
          </p:nvSpPr>
          <p:spPr>
            <a:xfrm>
              <a:off x="8923833" y="6488913"/>
              <a:ext cx="79185" cy="78191"/>
            </a:xfrm>
            <a:prstGeom prst="rect">
              <a:avLst/>
            </a:prstGeom>
            <a:solidFill>
              <a:srgbClr val="C4DF9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p:cNvSpPr/>
            <p:nvPr/>
          </p:nvSpPr>
          <p:spPr>
            <a:xfrm>
              <a:off x="9029222" y="6488913"/>
              <a:ext cx="79185" cy="78191"/>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496048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bl1"/>
          <p:cNvGraphicFramePr>
            <a:graphicFrameLocks/>
          </p:cNvGraphicFramePr>
          <p:nvPr>
            <p:extLst>
              <p:ext uri="{D42A27DB-BD31-4B8C-83A1-F6EECF244321}">
                <p14:modId xmlns:p14="http://schemas.microsoft.com/office/powerpoint/2010/main" val="260290798"/>
              </p:ext>
            </p:extLst>
          </p:nvPr>
        </p:nvGraphicFramePr>
        <p:xfrm>
          <a:off x="472123" y="1222745"/>
          <a:ext cx="11190347" cy="4985988"/>
        </p:xfrm>
        <a:graphic>
          <a:graphicData uri="http://schemas.openxmlformats.org/drawingml/2006/table">
            <a:tbl>
              <a:tblPr firstRow="1" firstCol="1" bandRow="1">
                <a:tableStyleId>{5C22544A-7EE6-4342-B048-85BDC9FD1C3A}</a:tableStyleId>
              </a:tblPr>
              <a:tblGrid>
                <a:gridCol w="1748411">
                  <a:extLst>
                    <a:ext uri="{9D8B030D-6E8A-4147-A177-3AD203B41FA5}">
                      <a16:colId xmlns:a16="http://schemas.microsoft.com/office/drawing/2014/main" val="20000"/>
                    </a:ext>
                  </a:extLst>
                </a:gridCol>
                <a:gridCol w="786828">
                  <a:extLst>
                    <a:ext uri="{9D8B030D-6E8A-4147-A177-3AD203B41FA5}">
                      <a16:colId xmlns:a16="http://schemas.microsoft.com/office/drawing/2014/main" val="20001"/>
                    </a:ext>
                  </a:extLst>
                </a:gridCol>
                <a:gridCol w="786828">
                  <a:extLst>
                    <a:ext uri="{9D8B030D-6E8A-4147-A177-3AD203B41FA5}">
                      <a16:colId xmlns:a16="http://schemas.microsoft.com/office/drawing/2014/main" val="20002"/>
                    </a:ext>
                  </a:extLst>
                </a:gridCol>
                <a:gridCol w="786828">
                  <a:extLst>
                    <a:ext uri="{9D8B030D-6E8A-4147-A177-3AD203B41FA5}">
                      <a16:colId xmlns:a16="http://schemas.microsoft.com/office/drawing/2014/main" val="20003"/>
                    </a:ext>
                  </a:extLst>
                </a:gridCol>
                <a:gridCol w="786828">
                  <a:extLst>
                    <a:ext uri="{9D8B030D-6E8A-4147-A177-3AD203B41FA5}">
                      <a16:colId xmlns:a16="http://schemas.microsoft.com/office/drawing/2014/main" val="20005"/>
                    </a:ext>
                  </a:extLst>
                </a:gridCol>
                <a:gridCol w="786828">
                  <a:extLst>
                    <a:ext uri="{9D8B030D-6E8A-4147-A177-3AD203B41FA5}">
                      <a16:colId xmlns:a16="http://schemas.microsoft.com/office/drawing/2014/main" val="20006"/>
                    </a:ext>
                  </a:extLst>
                </a:gridCol>
                <a:gridCol w="786828">
                  <a:extLst>
                    <a:ext uri="{9D8B030D-6E8A-4147-A177-3AD203B41FA5}">
                      <a16:colId xmlns:a16="http://schemas.microsoft.com/office/drawing/2014/main" val="20007"/>
                    </a:ext>
                  </a:extLst>
                </a:gridCol>
                <a:gridCol w="786828">
                  <a:extLst>
                    <a:ext uri="{9D8B030D-6E8A-4147-A177-3AD203B41FA5}">
                      <a16:colId xmlns:a16="http://schemas.microsoft.com/office/drawing/2014/main" val="20008"/>
                    </a:ext>
                  </a:extLst>
                </a:gridCol>
                <a:gridCol w="786828">
                  <a:extLst>
                    <a:ext uri="{9D8B030D-6E8A-4147-A177-3AD203B41FA5}">
                      <a16:colId xmlns:a16="http://schemas.microsoft.com/office/drawing/2014/main" val="1544441368"/>
                    </a:ext>
                  </a:extLst>
                </a:gridCol>
                <a:gridCol w="786828">
                  <a:extLst>
                    <a:ext uri="{9D8B030D-6E8A-4147-A177-3AD203B41FA5}">
                      <a16:colId xmlns:a16="http://schemas.microsoft.com/office/drawing/2014/main" val="1637627357"/>
                    </a:ext>
                  </a:extLst>
                </a:gridCol>
                <a:gridCol w="786828">
                  <a:extLst>
                    <a:ext uri="{9D8B030D-6E8A-4147-A177-3AD203B41FA5}">
                      <a16:colId xmlns:a16="http://schemas.microsoft.com/office/drawing/2014/main" val="3178041219"/>
                    </a:ext>
                  </a:extLst>
                </a:gridCol>
                <a:gridCol w="786828">
                  <a:extLst>
                    <a:ext uri="{9D8B030D-6E8A-4147-A177-3AD203B41FA5}">
                      <a16:colId xmlns:a16="http://schemas.microsoft.com/office/drawing/2014/main" val="1934805008"/>
                    </a:ext>
                  </a:extLst>
                </a:gridCol>
                <a:gridCol w="786828">
                  <a:extLst>
                    <a:ext uri="{9D8B030D-6E8A-4147-A177-3AD203B41FA5}">
                      <a16:colId xmlns:a16="http://schemas.microsoft.com/office/drawing/2014/main" val="3715140064"/>
                    </a:ext>
                  </a:extLst>
                </a:gridCol>
              </a:tblGrid>
              <a:tr h="630815">
                <a:tc>
                  <a:txBody>
                    <a:bodyPr/>
                    <a:lstStyle/>
                    <a:p>
                      <a:pPr algn="l" rtl="0" fontAlgn="ctr"/>
                      <a:r>
                        <a:rPr lang="en-NZ" sz="1200" u="none" strike="noStrike" dirty="0">
                          <a:solidFill>
                            <a:schemeClr val="tx2"/>
                          </a:solidFill>
                          <a:effectLst/>
                          <a:latin typeface="Barlow"/>
                        </a:rPr>
                        <a:t>Key drivers</a:t>
                      </a:r>
                    </a:p>
                    <a:p>
                      <a:pPr marL="0" marR="0" indent="0" algn="l" defTabSz="457200" rtl="0" eaLnBrk="1" fontAlgn="ctr" latinLnBrk="0" hangingPunct="1">
                        <a:lnSpc>
                          <a:spcPct val="100000"/>
                        </a:lnSpc>
                        <a:spcBef>
                          <a:spcPts val="0"/>
                        </a:spcBef>
                        <a:spcAft>
                          <a:spcPts val="0"/>
                        </a:spcAft>
                        <a:buClrTx/>
                        <a:buSzTx/>
                        <a:buFontTx/>
                        <a:buNone/>
                        <a:tabLst/>
                        <a:defRPr/>
                      </a:pPr>
                      <a:r>
                        <a:rPr lang="en-NZ" sz="1000" b="0" i="0" dirty="0">
                          <a:solidFill>
                            <a:schemeClr val="tx2"/>
                          </a:solidFill>
                          <a:latin typeface="Barlow"/>
                        </a:rPr>
                        <a:t>(% more than satisfied)</a:t>
                      </a:r>
                    </a:p>
                  </a:txBody>
                  <a:tcPr marL="84940" marR="84940" marT="45714" marB="45714" anchor="ctr">
                    <a:lnL w="12700" cmpd="sng">
                      <a:noFill/>
                    </a:lnL>
                    <a:lnR w="12700" cap="flat" cmpd="sng" algn="ctr">
                      <a:solidFill>
                        <a:schemeClr val="accent5"/>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TOTAL (n=1347-1598)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Auckland (n=387-440)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Canterbury (n=147-204)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Hawkes Bay Gisborne (n=37-42)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Manawatu Wanganui (n=70-79)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Northland (n=25*-40)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Otago (n=93-113)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Southland (n=29-38)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Taranaki (n=43-59)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Tasman (n=34-41)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Waikato Bay of Plenty (n=219-246)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Wellington (n=194-252)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67006">
                <a:tc>
                  <a:txBody>
                    <a:bodyPr/>
                    <a:lstStyle/>
                    <a:p>
                      <a:pPr marL="0" algn="l" defTabSz="457200" rtl="0" eaLnBrk="1" fontAlgn="b" latinLnBrk="0" hangingPunct="1"/>
                      <a:r>
                        <a:rPr lang="en-US" sz="1000" b="0" i="0" u="none" strike="noStrike" kern="1200" dirty="0">
                          <a:solidFill>
                            <a:srgbClr val="000000"/>
                          </a:solidFill>
                          <a:effectLst/>
                          <a:latin typeface="Barlow"/>
                          <a:ea typeface="+mn-ea"/>
                          <a:cs typeface="+mn-cs"/>
                        </a:rPr>
                        <a:t>Being friendly and welcoming</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78%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93%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extLst>
                  <a:ext uri="{0D108BD9-81ED-4DB2-BD59-A6C34878D82A}">
                    <a16:rowId xmlns:a16="http://schemas.microsoft.com/office/drawing/2014/main" val="10001"/>
                  </a:ext>
                </a:extLst>
              </a:tr>
              <a:tr h="467006">
                <a:tc>
                  <a:txBody>
                    <a:bodyPr/>
                    <a:lstStyle/>
                    <a:p>
                      <a:pPr marL="0" algn="l" defTabSz="457200" rtl="0" eaLnBrk="1" fontAlgn="b" latinLnBrk="0" hangingPunct="1"/>
                      <a:r>
                        <a:rPr lang="en-US" sz="1000" b="0" i="0" u="none" strike="noStrike" kern="1200" dirty="0">
                          <a:solidFill>
                            <a:srgbClr val="000000"/>
                          </a:solidFill>
                          <a:effectLst/>
                          <a:latin typeface="Barlow"/>
                          <a:ea typeface="+mn-ea"/>
                          <a:cs typeface="+mn-cs"/>
                        </a:rPr>
                        <a:t>Is fair and provides equal opportunities for all participants</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72%</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67%</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7006">
                <a:tc>
                  <a:txBody>
                    <a:bodyPr/>
                    <a:lstStyle/>
                    <a:p>
                      <a:pPr marL="0" algn="l" defTabSz="457200" rtl="0" eaLnBrk="1" fontAlgn="b" latinLnBrk="0" hangingPunct="1"/>
                      <a:r>
                        <a:rPr lang="en-US" sz="1000" b="0" i="0" u="none" strike="noStrike" kern="1200" dirty="0">
                          <a:solidFill>
                            <a:srgbClr val="000000"/>
                          </a:solidFill>
                          <a:effectLst/>
                          <a:latin typeface="Barlow"/>
                          <a:ea typeface="+mn-ea"/>
                          <a:cs typeface="+mn-cs"/>
                        </a:rPr>
                        <a:t>Having well maintained playing/ training venues/ fields/ courts</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71%</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87%</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7006">
                <a:tc>
                  <a:txBody>
                    <a:bodyPr/>
                    <a:lstStyle/>
                    <a:p>
                      <a:pPr marL="0" algn="l" defTabSz="457200" rtl="0" eaLnBrk="1" fontAlgn="b" latinLnBrk="0" hangingPunct="1"/>
                      <a:r>
                        <a:rPr lang="en-US" sz="1000" b="0" i="0" u="none" strike="noStrike" kern="1200" dirty="0">
                          <a:solidFill>
                            <a:srgbClr val="000000"/>
                          </a:solidFill>
                          <a:effectLst/>
                          <a:latin typeface="Barlow"/>
                          <a:ea typeface="+mn-ea"/>
                          <a:cs typeface="+mn-cs"/>
                        </a:rPr>
                        <a:t>Being professional and well managed</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69%</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64%</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73%</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39%</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70%</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extLst>
                  <a:ext uri="{0D108BD9-81ED-4DB2-BD59-A6C34878D82A}">
                    <a16:rowId xmlns:a16="http://schemas.microsoft.com/office/drawing/2014/main" val="10004"/>
                  </a:ext>
                </a:extLst>
              </a:tr>
              <a:tr h="467006">
                <a:tc>
                  <a:txBody>
                    <a:bodyPr/>
                    <a:lstStyle/>
                    <a:p>
                      <a:pPr marL="0" algn="l" defTabSz="457200" rtl="0" eaLnBrk="1" fontAlgn="b" latinLnBrk="0" hangingPunct="1"/>
                      <a:r>
                        <a:rPr lang="en-US" sz="1000" b="0" i="0" u="none" strike="noStrike" kern="1200" dirty="0">
                          <a:solidFill>
                            <a:srgbClr val="000000"/>
                          </a:solidFill>
                          <a:effectLst/>
                          <a:latin typeface="Barlow"/>
                          <a:ea typeface="+mn-ea"/>
                          <a:cs typeface="+mn-cs"/>
                        </a:rPr>
                        <a:t>Providing me/ them the information I/ they need when I/ they need it</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68%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61%</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77%</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51%</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extLst>
                  <a:ext uri="{0D108BD9-81ED-4DB2-BD59-A6C34878D82A}">
                    <a16:rowId xmlns:a16="http://schemas.microsoft.com/office/drawing/2014/main" val="10005"/>
                  </a:ext>
                </a:extLst>
              </a:tr>
              <a:tr h="467006">
                <a:tc>
                  <a:txBody>
                    <a:bodyPr/>
                    <a:lstStyle/>
                    <a:p>
                      <a:pPr marL="0" algn="l" defTabSz="457200" rtl="0" eaLnBrk="1" fontAlgn="b" latinLnBrk="0" hangingPunct="1"/>
                      <a:r>
                        <a:rPr lang="en-US" sz="1000" b="0" i="0" u="none" strike="noStrike" kern="1200" dirty="0">
                          <a:solidFill>
                            <a:srgbClr val="000000"/>
                          </a:solidFill>
                          <a:effectLst/>
                          <a:latin typeface="Barlow"/>
                          <a:ea typeface="+mn-ea"/>
                          <a:cs typeface="+mn-cs"/>
                        </a:rPr>
                        <a:t>The social environment at the club</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68%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65%</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extLst>
                  <a:ext uri="{0D108BD9-81ED-4DB2-BD59-A6C34878D82A}">
                    <a16:rowId xmlns:a16="http://schemas.microsoft.com/office/drawing/2014/main" val="10006"/>
                  </a:ext>
                </a:extLst>
              </a:tr>
              <a:tr h="467006">
                <a:tc>
                  <a:txBody>
                    <a:bodyPr/>
                    <a:lstStyle/>
                    <a:p>
                      <a:pPr marL="0" algn="l" defTabSz="457200" rtl="0" eaLnBrk="1" fontAlgn="b" latinLnBrk="0" hangingPunct="1"/>
                      <a:r>
                        <a:rPr lang="en-US" sz="1000" b="0" i="0" u="none" strike="noStrike" kern="1200" dirty="0">
                          <a:solidFill>
                            <a:srgbClr val="000000"/>
                          </a:solidFill>
                          <a:effectLst/>
                          <a:latin typeface="Barlow"/>
                          <a:ea typeface="+mn-ea"/>
                          <a:cs typeface="+mn-cs"/>
                        </a:rPr>
                        <a:t>The quality of the coaches or instructors</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66%</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66%</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76%</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46%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66%</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67006">
                <a:tc>
                  <a:txBody>
                    <a:bodyPr/>
                    <a:lstStyle/>
                    <a:p>
                      <a:pPr marL="0" algn="l" defTabSz="457200" rtl="0" eaLnBrk="1" fontAlgn="b" latinLnBrk="0" hangingPunct="1"/>
                      <a:r>
                        <a:rPr lang="en-US" sz="1000" b="0" i="0" u="none" strike="noStrike" kern="1200" dirty="0">
                          <a:solidFill>
                            <a:srgbClr val="000000"/>
                          </a:solidFill>
                          <a:effectLst/>
                          <a:latin typeface="Barlow"/>
                          <a:ea typeface="+mn-ea"/>
                          <a:cs typeface="+mn-cs"/>
                        </a:rPr>
                        <a:t>Having clean and well maintained facilities e.g. clubrooms, changing rooms, toilets</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61%</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55%</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49%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47%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66%</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67006">
                <a:tc>
                  <a:txBody>
                    <a:bodyPr/>
                    <a:lstStyle/>
                    <a:p>
                      <a:pPr marL="0" algn="l" defTabSz="457200" rtl="0" eaLnBrk="1" fontAlgn="b" latinLnBrk="0" hangingPunct="1"/>
                      <a:r>
                        <a:rPr lang="en-US" sz="1000" b="0" i="0" u="none" strike="noStrike" kern="1200" dirty="0">
                          <a:solidFill>
                            <a:srgbClr val="000000"/>
                          </a:solidFill>
                          <a:effectLst/>
                          <a:latin typeface="Barlow"/>
                          <a:ea typeface="+mn-ea"/>
                          <a:cs typeface="+mn-cs"/>
                        </a:rPr>
                        <a:t>Helping me/ them to develop/ fulfil my/ their potential</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59%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33%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11" name="Footer Placeholder 5"/>
          <p:cNvSpPr txBox="1">
            <a:spLocks/>
          </p:cNvSpPr>
          <p:nvPr/>
        </p:nvSpPr>
        <p:spPr>
          <a:xfrm>
            <a:off x="472123" y="6300643"/>
            <a:ext cx="8203533" cy="449937"/>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Base: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All respondents (Excluding Don't know/not applicable) </a:t>
            </a:r>
            <a:r>
              <a:rPr kumimoji="0" lang="en-IN"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(n=</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1347-1598</a:t>
            </a:r>
            <a:r>
              <a:rPr kumimoji="0" lang="en-IN"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a:t>
            </a:r>
            <a:endPar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Q10a.</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How would you rate your/ your child’s satisfaction with your/ their </a:t>
            </a:r>
            <a:r>
              <a:rPr lang="en-NZ" sz="800" dirty="0">
                <a:solidFill>
                  <a:srgbClr val="000000">
                    <a:lumMod val="65000"/>
                    <a:lumOff val="35000"/>
                  </a:srgbClr>
                </a:solidFill>
                <a:latin typeface="Barlow"/>
              </a:rPr>
              <a:t>athletics</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club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on each of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Note: Regions are based on the club selected at Q2a in the questionnaire</a:t>
            </a:r>
          </a:p>
        </p:txBody>
      </p:sp>
      <p:sp>
        <p:nvSpPr>
          <p:cNvPr id="8" name="Title 2"/>
          <p:cNvSpPr txBox="1">
            <a:spLocks/>
          </p:cNvSpPr>
          <p:nvPr/>
        </p:nvSpPr>
        <p:spPr>
          <a:xfrm>
            <a:off x="444729" y="264493"/>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Bold" charset="0"/>
                <a:ea typeface="+mj-ea"/>
                <a:cs typeface="+mj-cs"/>
              </a:rPr>
              <a:t>Satisfaction across regions: more than satisfied with key drivers</a:t>
            </a:r>
          </a:p>
        </p:txBody>
      </p:sp>
      <p:grpSp>
        <p:nvGrpSpPr>
          <p:cNvPr id="16" name="Group 15">
            <a:extLst>
              <a:ext uri="{FF2B5EF4-FFF2-40B4-BE49-F238E27FC236}">
                <a16:creationId xmlns:a16="http://schemas.microsoft.com/office/drawing/2014/main" id="{2113FA11-A6A7-40BB-AA46-73AD42BB6EB6}"/>
              </a:ext>
            </a:extLst>
          </p:cNvPr>
          <p:cNvGrpSpPr/>
          <p:nvPr/>
        </p:nvGrpSpPr>
        <p:grpSpPr>
          <a:xfrm>
            <a:off x="8483183" y="6321902"/>
            <a:ext cx="3073908" cy="338554"/>
            <a:chOff x="8798519" y="6289099"/>
            <a:chExt cx="3073908" cy="338554"/>
          </a:xfrm>
        </p:grpSpPr>
        <p:sp>
          <p:nvSpPr>
            <p:cNvPr id="17" name="TextBox 16">
              <a:extLst>
                <a:ext uri="{FF2B5EF4-FFF2-40B4-BE49-F238E27FC236}">
                  <a16:creationId xmlns:a16="http://schemas.microsoft.com/office/drawing/2014/main" id="{9EC9FEC8-3F06-47F2-ADE7-63576F7B06EC}"/>
                </a:ext>
              </a:extLst>
            </p:cNvPr>
            <p:cNvSpPr txBox="1"/>
            <p:nvPr/>
          </p:nvSpPr>
          <p:spPr>
            <a:xfrm>
              <a:off x="8798519" y="6289099"/>
              <a:ext cx="3073908" cy="338554"/>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mn-cs"/>
                  <a:sym typeface="Wingdings 3"/>
                </a:rPr>
                <a:t>  </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Significantly higher/lower than 2017 result</a:t>
              </a:r>
            </a:p>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          Significantly higher/lower than Total Athletics 2021</a:t>
              </a:r>
              <a:endPar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sp>
          <p:nvSpPr>
            <p:cNvPr id="18" name="Rectangle 17">
              <a:extLst>
                <a:ext uri="{FF2B5EF4-FFF2-40B4-BE49-F238E27FC236}">
                  <a16:creationId xmlns:a16="http://schemas.microsoft.com/office/drawing/2014/main" id="{E5800D23-3054-46DE-BA89-40398C62CA49}"/>
                </a:ext>
              </a:extLst>
            </p:cNvPr>
            <p:cNvSpPr/>
            <p:nvPr/>
          </p:nvSpPr>
          <p:spPr>
            <a:xfrm>
              <a:off x="8885333" y="6488913"/>
              <a:ext cx="79185" cy="78191"/>
            </a:xfrm>
            <a:prstGeom prst="rect">
              <a:avLst/>
            </a:prstGeom>
            <a:solidFill>
              <a:srgbClr val="C4DF9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7BD9507-2521-4615-A131-CE4708B926DD}"/>
                </a:ext>
              </a:extLst>
            </p:cNvPr>
            <p:cNvSpPr/>
            <p:nvPr/>
          </p:nvSpPr>
          <p:spPr>
            <a:xfrm>
              <a:off x="8990722" y="6488913"/>
              <a:ext cx="79185" cy="78191"/>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760977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txBox="1">
            <a:spLocks/>
          </p:cNvSpPr>
          <p:nvPr/>
        </p:nvSpPr>
        <p:spPr>
          <a:xfrm>
            <a:off x="472123" y="6341005"/>
            <a:ext cx="8203533" cy="428625"/>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Base: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All respondents (Excluding Don't know/not applicable) </a:t>
            </a:r>
            <a:r>
              <a:rPr kumimoji="0" lang="en-IN"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(n=</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1286-1571</a:t>
            </a:r>
            <a:r>
              <a:rPr kumimoji="0" lang="en-IN"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a:t>
            </a:r>
            <a:endPar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Q10b.</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How would you rate your/ your child’s satisfaction with your/ their </a:t>
            </a:r>
            <a:r>
              <a:rPr lang="en-NZ" sz="800" dirty="0">
                <a:solidFill>
                  <a:srgbClr val="000000">
                    <a:lumMod val="65000"/>
                    <a:lumOff val="35000"/>
                  </a:srgbClr>
                </a:solidFill>
                <a:latin typeface="Barlow"/>
              </a:rPr>
              <a:t>athletics</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club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on each of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Note: Regions are based on the club selected at Q2a in the questionnaire</a:t>
            </a:r>
          </a:p>
        </p:txBody>
      </p:sp>
      <p:graphicFrame>
        <p:nvGraphicFramePr>
          <p:cNvPr id="9" name="tbl1"/>
          <p:cNvGraphicFramePr>
            <a:graphicFrameLocks/>
          </p:cNvGraphicFramePr>
          <p:nvPr>
            <p:extLst>
              <p:ext uri="{D42A27DB-BD31-4B8C-83A1-F6EECF244321}">
                <p14:modId xmlns:p14="http://schemas.microsoft.com/office/powerpoint/2010/main" val="113789662"/>
              </p:ext>
            </p:extLst>
          </p:nvPr>
        </p:nvGraphicFramePr>
        <p:xfrm>
          <a:off x="472124" y="1069649"/>
          <a:ext cx="11198504" cy="5143079"/>
        </p:xfrm>
        <a:graphic>
          <a:graphicData uri="http://schemas.openxmlformats.org/drawingml/2006/table">
            <a:tbl>
              <a:tblPr firstRow="1" firstCol="1" bandRow="1">
                <a:tableStyleId>{5C22544A-7EE6-4342-B048-85BDC9FD1C3A}</a:tableStyleId>
              </a:tblPr>
              <a:tblGrid>
                <a:gridCol w="2404964">
                  <a:extLst>
                    <a:ext uri="{9D8B030D-6E8A-4147-A177-3AD203B41FA5}">
                      <a16:colId xmlns:a16="http://schemas.microsoft.com/office/drawing/2014/main" val="20000"/>
                    </a:ext>
                  </a:extLst>
                </a:gridCol>
                <a:gridCol w="732795">
                  <a:extLst>
                    <a:ext uri="{9D8B030D-6E8A-4147-A177-3AD203B41FA5}">
                      <a16:colId xmlns:a16="http://schemas.microsoft.com/office/drawing/2014/main" val="20001"/>
                    </a:ext>
                  </a:extLst>
                </a:gridCol>
                <a:gridCol w="732795">
                  <a:extLst>
                    <a:ext uri="{9D8B030D-6E8A-4147-A177-3AD203B41FA5}">
                      <a16:colId xmlns:a16="http://schemas.microsoft.com/office/drawing/2014/main" val="20002"/>
                    </a:ext>
                  </a:extLst>
                </a:gridCol>
                <a:gridCol w="732795">
                  <a:extLst>
                    <a:ext uri="{9D8B030D-6E8A-4147-A177-3AD203B41FA5}">
                      <a16:colId xmlns:a16="http://schemas.microsoft.com/office/drawing/2014/main" val="20003"/>
                    </a:ext>
                  </a:extLst>
                </a:gridCol>
                <a:gridCol w="732795">
                  <a:extLst>
                    <a:ext uri="{9D8B030D-6E8A-4147-A177-3AD203B41FA5}">
                      <a16:colId xmlns:a16="http://schemas.microsoft.com/office/drawing/2014/main" val="20005"/>
                    </a:ext>
                  </a:extLst>
                </a:gridCol>
                <a:gridCol w="732795">
                  <a:extLst>
                    <a:ext uri="{9D8B030D-6E8A-4147-A177-3AD203B41FA5}">
                      <a16:colId xmlns:a16="http://schemas.microsoft.com/office/drawing/2014/main" val="20006"/>
                    </a:ext>
                  </a:extLst>
                </a:gridCol>
                <a:gridCol w="732795">
                  <a:extLst>
                    <a:ext uri="{9D8B030D-6E8A-4147-A177-3AD203B41FA5}">
                      <a16:colId xmlns:a16="http://schemas.microsoft.com/office/drawing/2014/main" val="20007"/>
                    </a:ext>
                  </a:extLst>
                </a:gridCol>
                <a:gridCol w="732795">
                  <a:extLst>
                    <a:ext uri="{9D8B030D-6E8A-4147-A177-3AD203B41FA5}">
                      <a16:colId xmlns:a16="http://schemas.microsoft.com/office/drawing/2014/main" val="20008"/>
                    </a:ext>
                  </a:extLst>
                </a:gridCol>
                <a:gridCol w="732795">
                  <a:extLst>
                    <a:ext uri="{9D8B030D-6E8A-4147-A177-3AD203B41FA5}">
                      <a16:colId xmlns:a16="http://schemas.microsoft.com/office/drawing/2014/main" val="4083585416"/>
                    </a:ext>
                  </a:extLst>
                </a:gridCol>
                <a:gridCol w="732795">
                  <a:extLst>
                    <a:ext uri="{9D8B030D-6E8A-4147-A177-3AD203B41FA5}">
                      <a16:colId xmlns:a16="http://schemas.microsoft.com/office/drawing/2014/main" val="2746775596"/>
                    </a:ext>
                  </a:extLst>
                </a:gridCol>
                <a:gridCol w="732795">
                  <a:extLst>
                    <a:ext uri="{9D8B030D-6E8A-4147-A177-3AD203B41FA5}">
                      <a16:colId xmlns:a16="http://schemas.microsoft.com/office/drawing/2014/main" val="1762917612"/>
                    </a:ext>
                  </a:extLst>
                </a:gridCol>
                <a:gridCol w="732795">
                  <a:extLst>
                    <a:ext uri="{9D8B030D-6E8A-4147-A177-3AD203B41FA5}">
                      <a16:colId xmlns:a16="http://schemas.microsoft.com/office/drawing/2014/main" val="4268348495"/>
                    </a:ext>
                  </a:extLst>
                </a:gridCol>
                <a:gridCol w="732795">
                  <a:extLst>
                    <a:ext uri="{9D8B030D-6E8A-4147-A177-3AD203B41FA5}">
                      <a16:colId xmlns:a16="http://schemas.microsoft.com/office/drawing/2014/main" val="1332775702"/>
                    </a:ext>
                  </a:extLst>
                </a:gridCol>
              </a:tblGrid>
              <a:tr h="54838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rgbClr val="9C132A"/>
                          </a:solidFill>
                          <a:effectLst/>
                          <a:uLnTx/>
                          <a:uFillTx/>
                          <a:latin typeface="Barlow"/>
                          <a:ea typeface="+mn-ea"/>
                          <a:cs typeface="+mn-cs"/>
                        </a:rPr>
                        <a:t>Secondary drivers</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dirty="0">
                          <a:ln>
                            <a:noFill/>
                          </a:ln>
                          <a:solidFill>
                            <a:srgbClr val="9C132A"/>
                          </a:solidFill>
                          <a:effectLst/>
                          <a:uLnTx/>
                          <a:uFillTx/>
                          <a:latin typeface="Barlow"/>
                          <a:ea typeface="+mn-ea"/>
                          <a:cs typeface="+mn-cs"/>
                        </a:rPr>
                        <a:t>(% more than satisfied)</a:t>
                      </a:r>
                    </a:p>
                  </a:txBody>
                  <a:tcPr marL="84940" marR="84940" marT="45714" marB="45714" anchor="ctr">
                    <a:lnL w="12700" cmpd="sng">
                      <a:noFill/>
                    </a:lnL>
                    <a:lnR w="12700" cap="flat" cmpd="sng" algn="ctr">
                      <a:solidFill>
                        <a:schemeClr val="accent5"/>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TOTAL (n=1286-1571)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Auckland (n=350-436)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Canterbury (n=173-202)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Hawkes Bay Gisborne (n=32-42)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Manawatu Wanganui (n=66-77)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Northland (n=29*-39)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Otago (n=89-111)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Southland (n=35-38)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Taranaki (n=45-57)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Tasman (n=33-41)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Waikato Bay of Plenty (n=180-242)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Wellington (n=194-241)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30820">
                <a:tc>
                  <a:txBody>
                    <a:bodyPr/>
                    <a:lstStyle/>
                    <a:p>
                      <a:pPr marL="0" algn="l" defTabSz="457200" rtl="0" eaLnBrk="1" fontAlgn="b" latinLnBrk="0" hangingPunct="1"/>
                      <a:r>
                        <a:rPr lang="en-US" sz="1000" b="0" i="0" u="none" strike="noStrike" kern="1200" dirty="0">
                          <a:solidFill>
                            <a:srgbClr val="000000"/>
                          </a:solidFill>
                          <a:effectLst/>
                          <a:latin typeface="Barlow"/>
                          <a:ea typeface="+mn-ea"/>
                          <a:cs typeface="+mn-cs"/>
                        </a:rPr>
                        <a:t>Providing a safe environment for adults and children</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79%</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77%</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81%</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92%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80%</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extLst>
                  <a:ext uri="{0D108BD9-81ED-4DB2-BD59-A6C34878D82A}">
                    <a16:rowId xmlns:a16="http://schemas.microsoft.com/office/drawing/2014/main" val="10001"/>
                  </a:ext>
                </a:extLst>
              </a:tr>
              <a:tr h="430820">
                <a:tc>
                  <a:txBody>
                    <a:bodyPr/>
                    <a:lstStyle/>
                    <a:p>
                      <a:pPr marL="0" algn="l" defTabSz="457200" rtl="0" eaLnBrk="1" fontAlgn="b" latinLnBrk="0" hangingPunct="1"/>
                      <a:r>
                        <a:rPr lang="en-US" sz="1000" b="0" i="0" u="none" strike="noStrike" kern="1200" dirty="0">
                          <a:solidFill>
                            <a:srgbClr val="000000"/>
                          </a:solidFill>
                          <a:effectLst/>
                          <a:latin typeface="Barlow"/>
                          <a:ea typeface="+mn-ea"/>
                          <a:cs typeface="+mn-cs"/>
                        </a:rPr>
                        <a:t>Encouraging good sportsmanship and fair play</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77%</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72%</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80%</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80%</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85%</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extLst>
                  <a:ext uri="{0D108BD9-81ED-4DB2-BD59-A6C34878D82A}">
                    <a16:rowId xmlns:a16="http://schemas.microsoft.com/office/drawing/2014/main" val="10002"/>
                  </a:ext>
                </a:extLst>
              </a:tr>
              <a:tr h="430820">
                <a:tc>
                  <a:txBody>
                    <a:bodyPr/>
                    <a:lstStyle/>
                    <a:p>
                      <a:pPr marL="0" algn="l" defTabSz="457200" rtl="0" eaLnBrk="1" fontAlgn="b" latinLnBrk="0" hangingPunct="1"/>
                      <a:r>
                        <a:rPr lang="en-US" sz="1000" b="0" i="0" u="none" strike="noStrike" kern="1200" dirty="0">
                          <a:solidFill>
                            <a:srgbClr val="000000"/>
                          </a:solidFill>
                          <a:effectLst/>
                          <a:latin typeface="Barlow"/>
                          <a:ea typeface="+mn-ea"/>
                          <a:cs typeface="+mn-cs"/>
                        </a:rPr>
                        <a:t>Fostering a sense of pride in our/ their club</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72%</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67%</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71%</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79%</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extLst>
                  <a:ext uri="{0D108BD9-81ED-4DB2-BD59-A6C34878D82A}">
                    <a16:rowId xmlns:a16="http://schemas.microsoft.com/office/drawing/2014/main" val="10003"/>
                  </a:ext>
                </a:extLst>
              </a:tr>
              <a:tr h="430820">
                <a:tc>
                  <a:txBody>
                    <a:bodyPr/>
                    <a:lstStyle/>
                    <a:p>
                      <a:pPr marL="0" algn="l" defTabSz="457200" rtl="0" eaLnBrk="1" fontAlgn="b" latinLnBrk="0" hangingPunct="1"/>
                      <a:r>
                        <a:rPr lang="en-US" sz="1000" b="0" i="0" u="none" strike="noStrike" kern="1200" dirty="0">
                          <a:solidFill>
                            <a:srgbClr val="000000"/>
                          </a:solidFill>
                          <a:effectLst/>
                          <a:latin typeface="Barlow"/>
                          <a:ea typeface="+mn-ea"/>
                          <a:cs typeface="+mn-cs"/>
                        </a:rPr>
                        <a:t>Having qualified / experienced officials/ coaches available when I/ they compete</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63%</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71%</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67%</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29%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59%</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extLst>
                  <a:ext uri="{0D108BD9-81ED-4DB2-BD59-A6C34878D82A}">
                    <a16:rowId xmlns:a16="http://schemas.microsoft.com/office/drawing/2014/main" val="10004"/>
                  </a:ext>
                </a:extLst>
              </a:tr>
              <a:tr h="430820">
                <a:tc>
                  <a:txBody>
                    <a:bodyPr/>
                    <a:lstStyle/>
                    <a:p>
                      <a:pPr marL="0" algn="l" defTabSz="457200" rtl="0" eaLnBrk="1" fontAlgn="b" latinLnBrk="0" hangingPunct="1"/>
                      <a:r>
                        <a:rPr lang="en-US" sz="1000" b="0" i="0" u="none" strike="noStrike" kern="1200" dirty="0">
                          <a:solidFill>
                            <a:srgbClr val="000000"/>
                          </a:solidFill>
                          <a:effectLst/>
                          <a:latin typeface="Barlow"/>
                          <a:ea typeface="+mn-ea"/>
                          <a:cs typeface="+mn-cs"/>
                        </a:rPr>
                        <a:t>Being responsive to my/ their needs and requirements</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59%</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54%</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66%</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36%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0820">
                <a:tc>
                  <a:txBody>
                    <a:bodyPr/>
                    <a:lstStyle/>
                    <a:p>
                      <a:pPr marL="0" algn="l" defTabSz="457200" rtl="0" eaLnBrk="1" fontAlgn="b" latinLnBrk="0" hangingPunct="1"/>
                      <a:r>
                        <a:rPr lang="en-US" sz="1000" b="0" i="0" u="none" strike="noStrike" kern="1200" dirty="0">
                          <a:solidFill>
                            <a:srgbClr val="000000"/>
                          </a:solidFill>
                          <a:effectLst/>
                          <a:latin typeface="Barlow"/>
                          <a:ea typeface="+mn-ea"/>
                          <a:cs typeface="+mn-cs"/>
                        </a:rPr>
                        <a:t>Engaging with the local community</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58%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52%</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45%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67%</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80%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71%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38%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64%</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11169">
                <a:tc>
                  <a:txBody>
                    <a:bodyPr/>
                    <a:lstStyle/>
                    <a:p>
                      <a:pPr marL="0" algn="l" defTabSz="457200" rtl="0" eaLnBrk="1" fontAlgn="b" latinLnBrk="0" hangingPunct="1"/>
                      <a:r>
                        <a:rPr lang="en-US" sz="1000" b="0" i="0" u="none" strike="noStrike" kern="1200" dirty="0">
                          <a:solidFill>
                            <a:srgbClr val="000000"/>
                          </a:solidFill>
                          <a:effectLst/>
                          <a:latin typeface="Barlow"/>
                          <a:ea typeface="+mn-ea"/>
                          <a:cs typeface="+mn-cs"/>
                        </a:rPr>
                        <a:t>Communicating with you about the coaching, officiating and event opportunities and development provided by Athletics NZ</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52%</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48%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47%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64%</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19%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56%</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49%</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60727">
                <a:tc>
                  <a:txBody>
                    <a:bodyPr/>
                    <a:lstStyle/>
                    <a:p>
                      <a:pPr marL="0" algn="l" defTabSz="457200" rtl="0" eaLnBrk="1" fontAlgn="b" latinLnBrk="0" hangingPunct="1"/>
                      <a:r>
                        <a:rPr lang="en-US" sz="1000" b="0" i="0" u="none" strike="noStrike" kern="1200" dirty="0">
                          <a:solidFill>
                            <a:srgbClr val="000000"/>
                          </a:solidFill>
                          <a:effectLst/>
                          <a:latin typeface="Barlow"/>
                          <a:ea typeface="+mn-ea"/>
                          <a:cs typeface="+mn-cs"/>
                        </a:rPr>
                        <a:t>Making me/ them aware of the developments occurring in sport across New Zealand </a:t>
                      </a:r>
                      <a:r>
                        <a:rPr lang="x-none" sz="1000" b="0" kern="1200">
                          <a:solidFill>
                            <a:schemeClr val="tx1"/>
                          </a:solidFill>
                          <a:effectLst/>
                          <a:latin typeface="Barlow" panose="00000500000000000000" pitchFamily="2" charset="0"/>
                          <a:ea typeface="+mn-ea"/>
                          <a:cs typeface="+mn-cs"/>
                        </a:rPr>
                        <a:t>in terms of training, equipment, new programmes, coaching and officiating, </a:t>
                      </a:r>
                      <a:r>
                        <a:rPr lang="en-NZ" sz="1000" b="0" kern="1200" dirty="0">
                          <a:solidFill>
                            <a:schemeClr val="tx1"/>
                          </a:solidFill>
                          <a:effectLst/>
                          <a:latin typeface="Barlow" panose="00000500000000000000" pitchFamily="2" charset="0"/>
                          <a:ea typeface="+mn-ea"/>
                          <a:cs typeface="+mn-cs"/>
                        </a:rPr>
                        <a:t>club</a:t>
                      </a:r>
                      <a:r>
                        <a:rPr lang="x-none" sz="1000" b="0" kern="1200">
                          <a:solidFill>
                            <a:schemeClr val="tx1"/>
                          </a:solidFill>
                          <a:effectLst/>
                          <a:latin typeface="Barlow" panose="00000500000000000000" pitchFamily="2" charset="0"/>
                          <a:ea typeface="+mn-ea"/>
                          <a:cs typeface="+mn-cs"/>
                        </a:rPr>
                        <a:t> and event management</a:t>
                      </a:r>
                      <a:endParaRPr lang="en-US" sz="800" b="0" i="0" u="none" strike="noStrike" kern="1200" dirty="0">
                        <a:solidFill>
                          <a:schemeClr val="tx1"/>
                        </a:solidFill>
                        <a:effectLst/>
                        <a:latin typeface="Barlow" panose="00000500000000000000" pitchFamily="2" charset="0"/>
                        <a:ea typeface="+mn-ea"/>
                        <a:cs typeface="+mn-cs"/>
                      </a:endParaRP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46%</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41%</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48%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43%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48%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47%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43%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44%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24%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48%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686980"/>
                  </a:ext>
                </a:extLst>
              </a:tr>
              <a:tr h="460727">
                <a:tc>
                  <a:txBody>
                    <a:bodyPr/>
                    <a:lstStyle/>
                    <a:p>
                      <a:pPr marL="0" algn="l" defTabSz="457200" rtl="0" eaLnBrk="1" fontAlgn="b" latinLnBrk="0" hangingPunct="1"/>
                      <a:r>
                        <a:rPr lang="en-US" sz="1000" b="0" i="0" u="none" strike="noStrike" kern="1200" dirty="0">
                          <a:solidFill>
                            <a:srgbClr val="000000"/>
                          </a:solidFill>
                          <a:effectLst/>
                          <a:latin typeface="Barlow"/>
                          <a:ea typeface="+mn-ea"/>
                          <a:cs typeface="+mn-cs"/>
                        </a:rPr>
                        <a:t>Making me/ you aware of the benefits provided to me/ your child as a member of Athletics NZ</a:t>
                      </a:r>
                    </a:p>
                  </a:txBody>
                  <a:tcPr marL="9525" marR="9525" marT="9525" marB="0" anchor="ctr">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45%</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44%</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49</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r>
                        <a:rPr lang="en-US" sz="1000" b="0" i="0" u="none" strike="noStrike" kern="1200" dirty="0">
                          <a:solidFill>
                            <a:srgbClr val="000000"/>
                          </a:solidFill>
                          <a:effectLst/>
                          <a:latin typeface="Barlow"/>
                          <a:ea typeface="+mn-ea"/>
                          <a:cs typeface="+mn-cs"/>
                        </a:rPr>
                        <a:t>%</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34%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52%</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62%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45%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40%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56%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23%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49%</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rgbClr val="000000"/>
                          </a:solidFill>
                          <a:effectLst/>
                          <a:latin typeface="Barlow"/>
                          <a:ea typeface="+mn-ea"/>
                          <a:cs typeface="+mn-cs"/>
                        </a:rPr>
                        <a:t>38%</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extLst>
                  <a:ext uri="{0D108BD9-81ED-4DB2-BD59-A6C34878D82A}">
                    <a16:rowId xmlns:a16="http://schemas.microsoft.com/office/drawing/2014/main" val="867907951"/>
                  </a:ext>
                </a:extLst>
              </a:tr>
            </a:tbl>
          </a:graphicData>
        </a:graphic>
      </p:graphicFrame>
      <p:sp>
        <p:nvSpPr>
          <p:cNvPr id="7" name="Title 2"/>
          <p:cNvSpPr txBox="1">
            <a:spLocks/>
          </p:cNvSpPr>
          <p:nvPr/>
        </p:nvSpPr>
        <p:spPr>
          <a:xfrm>
            <a:off x="444729" y="264493"/>
            <a:ext cx="10478193"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Bold" charset="0"/>
                <a:ea typeface="+mj-ea"/>
                <a:cs typeface="+mj-cs"/>
              </a:rPr>
              <a:t>Satisfaction across regions: more than satisfied with secondary drivers</a:t>
            </a:r>
          </a:p>
        </p:txBody>
      </p:sp>
      <p:grpSp>
        <p:nvGrpSpPr>
          <p:cNvPr id="10" name="Group 9">
            <a:extLst>
              <a:ext uri="{FF2B5EF4-FFF2-40B4-BE49-F238E27FC236}">
                <a16:creationId xmlns:a16="http://schemas.microsoft.com/office/drawing/2014/main" id="{345AED69-8973-4E24-BC0A-6854C8BD9044}"/>
              </a:ext>
            </a:extLst>
          </p:cNvPr>
          <p:cNvGrpSpPr/>
          <p:nvPr/>
        </p:nvGrpSpPr>
        <p:grpSpPr>
          <a:xfrm>
            <a:off x="8483183" y="6321902"/>
            <a:ext cx="3073908" cy="338554"/>
            <a:chOff x="8798519" y="6289099"/>
            <a:chExt cx="3073908" cy="338554"/>
          </a:xfrm>
        </p:grpSpPr>
        <p:sp>
          <p:nvSpPr>
            <p:cNvPr id="15" name="TextBox 14">
              <a:extLst>
                <a:ext uri="{FF2B5EF4-FFF2-40B4-BE49-F238E27FC236}">
                  <a16:creationId xmlns:a16="http://schemas.microsoft.com/office/drawing/2014/main" id="{9BBF8288-6238-43BE-92BF-6AE345A267F2}"/>
                </a:ext>
              </a:extLst>
            </p:cNvPr>
            <p:cNvSpPr txBox="1"/>
            <p:nvPr/>
          </p:nvSpPr>
          <p:spPr>
            <a:xfrm>
              <a:off x="8798519" y="6289099"/>
              <a:ext cx="3073908" cy="338554"/>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mn-cs"/>
                  <a:sym typeface="Wingdings 3"/>
                </a:rPr>
                <a:t>  </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Significantly higher/lower than 2017 result</a:t>
              </a:r>
            </a:p>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          Significantly higher/lower than Total Athletics 2021</a:t>
              </a:r>
              <a:endPar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sp>
          <p:nvSpPr>
            <p:cNvPr id="16" name="Rectangle 15">
              <a:extLst>
                <a:ext uri="{FF2B5EF4-FFF2-40B4-BE49-F238E27FC236}">
                  <a16:creationId xmlns:a16="http://schemas.microsoft.com/office/drawing/2014/main" id="{7AEAE63F-F071-4395-8839-151DEBFC81A6}"/>
                </a:ext>
              </a:extLst>
            </p:cNvPr>
            <p:cNvSpPr/>
            <p:nvPr/>
          </p:nvSpPr>
          <p:spPr>
            <a:xfrm>
              <a:off x="8885333" y="6488913"/>
              <a:ext cx="79185" cy="78191"/>
            </a:xfrm>
            <a:prstGeom prst="rect">
              <a:avLst/>
            </a:prstGeom>
            <a:solidFill>
              <a:srgbClr val="C4DF9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62B5905D-5926-44FA-A601-C1FA64D29E04}"/>
                </a:ext>
              </a:extLst>
            </p:cNvPr>
            <p:cNvSpPr/>
            <p:nvPr/>
          </p:nvSpPr>
          <p:spPr>
            <a:xfrm>
              <a:off x="8990722" y="6488913"/>
              <a:ext cx="79185" cy="78191"/>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654246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bl1"/>
          <p:cNvGraphicFramePr>
            <a:graphicFrameLocks/>
          </p:cNvGraphicFramePr>
          <p:nvPr>
            <p:extLst>
              <p:ext uri="{D42A27DB-BD31-4B8C-83A1-F6EECF244321}">
                <p14:modId xmlns:p14="http://schemas.microsoft.com/office/powerpoint/2010/main" val="435408111"/>
              </p:ext>
            </p:extLst>
          </p:nvPr>
        </p:nvGraphicFramePr>
        <p:xfrm>
          <a:off x="499697" y="1382430"/>
          <a:ext cx="11182967" cy="4303438"/>
        </p:xfrm>
        <a:graphic>
          <a:graphicData uri="http://schemas.openxmlformats.org/drawingml/2006/table">
            <a:tbl>
              <a:tblPr firstRow="1" firstCol="1" bandRow="1">
                <a:tableStyleId>{5C22544A-7EE6-4342-B048-85BDC9FD1C3A}</a:tableStyleId>
              </a:tblPr>
              <a:tblGrid>
                <a:gridCol w="2142335">
                  <a:extLst>
                    <a:ext uri="{9D8B030D-6E8A-4147-A177-3AD203B41FA5}">
                      <a16:colId xmlns:a16="http://schemas.microsoft.com/office/drawing/2014/main" val="20000"/>
                    </a:ext>
                  </a:extLst>
                </a:gridCol>
                <a:gridCol w="753386">
                  <a:extLst>
                    <a:ext uri="{9D8B030D-6E8A-4147-A177-3AD203B41FA5}">
                      <a16:colId xmlns:a16="http://schemas.microsoft.com/office/drawing/2014/main" val="20001"/>
                    </a:ext>
                  </a:extLst>
                </a:gridCol>
                <a:gridCol w="753386">
                  <a:extLst>
                    <a:ext uri="{9D8B030D-6E8A-4147-A177-3AD203B41FA5}">
                      <a16:colId xmlns:a16="http://schemas.microsoft.com/office/drawing/2014/main" val="20002"/>
                    </a:ext>
                  </a:extLst>
                </a:gridCol>
                <a:gridCol w="753386">
                  <a:extLst>
                    <a:ext uri="{9D8B030D-6E8A-4147-A177-3AD203B41FA5}">
                      <a16:colId xmlns:a16="http://schemas.microsoft.com/office/drawing/2014/main" val="20003"/>
                    </a:ext>
                  </a:extLst>
                </a:gridCol>
                <a:gridCol w="753386">
                  <a:extLst>
                    <a:ext uri="{9D8B030D-6E8A-4147-A177-3AD203B41FA5}">
                      <a16:colId xmlns:a16="http://schemas.microsoft.com/office/drawing/2014/main" val="20005"/>
                    </a:ext>
                  </a:extLst>
                </a:gridCol>
                <a:gridCol w="753386">
                  <a:extLst>
                    <a:ext uri="{9D8B030D-6E8A-4147-A177-3AD203B41FA5}">
                      <a16:colId xmlns:a16="http://schemas.microsoft.com/office/drawing/2014/main" val="20006"/>
                    </a:ext>
                  </a:extLst>
                </a:gridCol>
                <a:gridCol w="753386">
                  <a:extLst>
                    <a:ext uri="{9D8B030D-6E8A-4147-A177-3AD203B41FA5}">
                      <a16:colId xmlns:a16="http://schemas.microsoft.com/office/drawing/2014/main" val="20007"/>
                    </a:ext>
                  </a:extLst>
                </a:gridCol>
                <a:gridCol w="753386">
                  <a:extLst>
                    <a:ext uri="{9D8B030D-6E8A-4147-A177-3AD203B41FA5}">
                      <a16:colId xmlns:a16="http://schemas.microsoft.com/office/drawing/2014/main" val="20008"/>
                    </a:ext>
                  </a:extLst>
                </a:gridCol>
                <a:gridCol w="753386">
                  <a:extLst>
                    <a:ext uri="{9D8B030D-6E8A-4147-A177-3AD203B41FA5}">
                      <a16:colId xmlns:a16="http://schemas.microsoft.com/office/drawing/2014/main" val="3709659493"/>
                    </a:ext>
                  </a:extLst>
                </a:gridCol>
                <a:gridCol w="753386">
                  <a:extLst>
                    <a:ext uri="{9D8B030D-6E8A-4147-A177-3AD203B41FA5}">
                      <a16:colId xmlns:a16="http://schemas.microsoft.com/office/drawing/2014/main" val="1756266881"/>
                    </a:ext>
                  </a:extLst>
                </a:gridCol>
                <a:gridCol w="753386">
                  <a:extLst>
                    <a:ext uri="{9D8B030D-6E8A-4147-A177-3AD203B41FA5}">
                      <a16:colId xmlns:a16="http://schemas.microsoft.com/office/drawing/2014/main" val="1681940005"/>
                    </a:ext>
                  </a:extLst>
                </a:gridCol>
                <a:gridCol w="753386">
                  <a:extLst>
                    <a:ext uri="{9D8B030D-6E8A-4147-A177-3AD203B41FA5}">
                      <a16:colId xmlns:a16="http://schemas.microsoft.com/office/drawing/2014/main" val="1859144804"/>
                    </a:ext>
                  </a:extLst>
                </a:gridCol>
                <a:gridCol w="753386">
                  <a:extLst>
                    <a:ext uri="{9D8B030D-6E8A-4147-A177-3AD203B41FA5}">
                      <a16:colId xmlns:a16="http://schemas.microsoft.com/office/drawing/2014/main" val="3266441187"/>
                    </a:ext>
                  </a:extLst>
                </a:gridCol>
              </a:tblGrid>
              <a:tr h="571691">
                <a:tc>
                  <a:txBody>
                    <a:bodyPr/>
                    <a:lstStyle/>
                    <a:p>
                      <a:pPr algn="l" rtl="0" fontAlgn="ctr"/>
                      <a:r>
                        <a:rPr lang="en-NZ" sz="1200" u="none" strike="noStrike" dirty="0">
                          <a:solidFill>
                            <a:schemeClr val="tx2"/>
                          </a:solidFill>
                          <a:effectLst/>
                          <a:latin typeface="Barlow"/>
                        </a:rPr>
                        <a:t>Focus for improvement</a:t>
                      </a:r>
                      <a:endParaRPr lang="en-NZ" sz="1000" b="0" i="0" dirty="0">
                        <a:solidFill>
                          <a:schemeClr val="tx2"/>
                        </a:solidFill>
                        <a:latin typeface="Barlow"/>
                      </a:endParaRPr>
                    </a:p>
                  </a:txBody>
                  <a:tcPr marL="84940" marR="84940" marT="45714" marB="45714"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TOTAL (n=1187)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Auckland (n=330)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Canterbury (n=165)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Hawkes Bay Gisborne (n=28*)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Manawatu Wanganui (n=55)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Northland (n=24*)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Otago (n=87)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Southland (n=32)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Taranaki (n=46)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Tasman (n=32)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Waikato Bay of Plenty (n=173)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Barlow"/>
                          <a:ea typeface="+mn-ea"/>
                          <a:cs typeface="+mn-cs"/>
                        </a:rPr>
                        <a:t>Wellington (n=179)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40971">
                <a:tc>
                  <a:txBody>
                    <a:bodyPr/>
                    <a:lstStyle/>
                    <a:p>
                      <a:pPr marL="0" algn="l" defTabSz="914400" rtl="0" eaLnBrk="1" fontAlgn="b" latinLnBrk="0" hangingPunct="1"/>
                      <a:r>
                        <a:rPr lang="en-US" sz="1000" b="0" i="0" u="none" strike="noStrike" kern="1200" dirty="0">
                          <a:solidFill>
                            <a:srgbClr val="000000"/>
                          </a:solidFill>
                          <a:effectLst/>
                          <a:latin typeface="Arial"/>
                          <a:ea typeface="+mn-ea"/>
                          <a:cs typeface="+mn-cs"/>
                        </a:rPr>
                        <a:t>Participant development programmes</a:t>
                      </a:r>
                    </a:p>
                  </a:txBody>
                  <a:tcPr marL="9525" marR="9525" marT="9525" marB="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17%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20%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22%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0971">
                <a:tc>
                  <a:txBody>
                    <a:bodyPr/>
                    <a:lstStyle/>
                    <a:p>
                      <a:pPr marL="0" algn="l" defTabSz="914400" rtl="0" eaLnBrk="1" fontAlgn="b" latinLnBrk="0" hangingPunct="1"/>
                      <a:r>
                        <a:rPr lang="en-US" sz="1000" b="0" i="0" u="none" strike="noStrike" kern="1200" dirty="0">
                          <a:solidFill>
                            <a:srgbClr val="000000"/>
                          </a:solidFill>
                          <a:effectLst/>
                          <a:latin typeface="Arial"/>
                          <a:ea typeface="+mn-ea"/>
                          <a:cs typeface="+mn-cs"/>
                        </a:rPr>
                        <a:t>Number of coaches or instructors</a:t>
                      </a:r>
                    </a:p>
                  </a:txBody>
                  <a:tcPr marL="9525" marR="9525" marT="9525" marB="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17%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25%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29%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22%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22%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23%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2602">
                <a:tc>
                  <a:txBody>
                    <a:bodyPr/>
                    <a:lstStyle/>
                    <a:p>
                      <a:pPr marL="0" algn="l" defTabSz="914400" rtl="0" eaLnBrk="1" fontAlgn="b" latinLnBrk="0" hangingPunct="1"/>
                      <a:r>
                        <a:rPr lang="en-US" sz="1000" b="0" i="0" u="none" strike="noStrike" kern="1200" dirty="0">
                          <a:solidFill>
                            <a:srgbClr val="000000"/>
                          </a:solidFill>
                          <a:effectLst/>
                          <a:latin typeface="Arial"/>
                          <a:ea typeface="+mn-ea"/>
                          <a:cs typeface="+mn-cs"/>
                        </a:rPr>
                        <a:t>Facilities e.g. club rooms, changing rooms, toilets</a:t>
                      </a:r>
                    </a:p>
                  </a:txBody>
                  <a:tcPr marL="9525" marR="9525" marT="9525" marB="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13%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15%</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7%</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0971">
                <a:tc>
                  <a:txBody>
                    <a:bodyPr/>
                    <a:lstStyle/>
                    <a:p>
                      <a:pPr marL="0" algn="l" defTabSz="914400" rtl="0" eaLnBrk="1" fontAlgn="b" latinLnBrk="0" hangingPunct="1"/>
                      <a:r>
                        <a:rPr lang="en-US" sz="1000" b="0" i="0" u="none" strike="noStrike" kern="1200" dirty="0">
                          <a:solidFill>
                            <a:srgbClr val="000000"/>
                          </a:solidFill>
                          <a:effectLst/>
                          <a:latin typeface="Arial"/>
                          <a:ea typeface="+mn-ea"/>
                          <a:cs typeface="+mn-cs"/>
                        </a:rPr>
                        <a:t>Quality of coaching or instructors</a:t>
                      </a:r>
                    </a:p>
                  </a:txBody>
                  <a:tcPr marL="9525" marR="9525" marT="9525" marB="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13%</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15%</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9%</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11%</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28%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13%</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14%</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0971">
                <a:tc>
                  <a:txBody>
                    <a:bodyPr/>
                    <a:lstStyle/>
                    <a:p>
                      <a:pPr marL="0" algn="l" defTabSz="914400" rtl="0" eaLnBrk="1" fontAlgn="b" latinLnBrk="0" hangingPunct="1"/>
                      <a:r>
                        <a:rPr lang="en-US" sz="1000" b="0" i="0" u="none" strike="noStrike" kern="1200" dirty="0">
                          <a:solidFill>
                            <a:srgbClr val="000000"/>
                          </a:solidFill>
                          <a:effectLst/>
                          <a:latin typeface="Arial"/>
                          <a:ea typeface="+mn-ea"/>
                          <a:cs typeface="+mn-cs"/>
                        </a:rPr>
                        <a:t>Playing/ training venues/ fields/ courts</a:t>
                      </a:r>
                    </a:p>
                  </a:txBody>
                  <a:tcPr marL="9525" marR="9525" marT="9525" marB="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6%</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10%</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 </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4%</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0971">
                <a:tc>
                  <a:txBody>
                    <a:bodyPr/>
                    <a:lstStyle/>
                    <a:p>
                      <a:pPr marL="0" algn="l" defTabSz="914400" rtl="0" eaLnBrk="1" fontAlgn="b" latinLnBrk="0" hangingPunct="1"/>
                      <a:r>
                        <a:rPr lang="en-US" sz="1000" b="0" i="0" u="none" strike="noStrike" kern="1200" dirty="0">
                          <a:solidFill>
                            <a:srgbClr val="000000"/>
                          </a:solidFill>
                          <a:effectLst/>
                          <a:latin typeface="Arial"/>
                          <a:ea typeface="+mn-ea"/>
                          <a:cs typeface="+mn-cs"/>
                        </a:rPr>
                        <a:t>Communications</a:t>
                      </a:r>
                    </a:p>
                  </a:txBody>
                  <a:tcPr marL="9525" marR="9525" marT="9525" marB="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0971">
                <a:tc>
                  <a:txBody>
                    <a:bodyPr/>
                    <a:lstStyle/>
                    <a:p>
                      <a:pPr marL="0" algn="l" defTabSz="914400" rtl="0" eaLnBrk="1" fontAlgn="b" latinLnBrk="0" hangingPunct="1"/>
                      <a:r>
                        <a:rPr lang="en-US" sz="1000" b="0" i="0" u="none" strike="noStrike" kern="1200" dirty="0">
                          <a:solidFill>
                            <a:srgbClr val="000000"/>
                          </a:solidFill>
                          <a:effectLst/>
                          <a:latin typeface="Arial"/>
                          <a:ea typeface="+mn-ea"/>
                          <a:cs typeface="+mn-cs"/>
                        </a:rPr>
                        <a:t>Social activities</a:t>
                      </a:r>
                    </a:p>
                  </a:txBody>
                  <a:tcPr marL="9525" marR="9525" marT="9525" marB="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 </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6%</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7%</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40971">
                <a:tc>
                  <a:txBody>
                    <a:bodyPr/>
                    <a:lstStyle/>
                    <a:p>
                      <a:pPr marL="0" algn="l" defTabSz="914400" rtl="0" eaLnBrk="1" fontAlgn="b" latinLnBrk="0" hangingPunct="1"/>
                      <a:r>
                        <a:rPr lang="en-US" sz="1000" b="0" i="0" u="none" strike="noStrike" kern="1200" dirty="0">
                          <a:solidFill>
                            <a:srgbClr val="000000"/>
                          </a:solidFill>
                          <a:effectLst/>
                          <a:latin typeface="Arial"/>
                          <a:ea typeface="+mn-ea"/>
                          <a:cs typeface="+mn-cs"/>
                        </a:rPr>
                        <a:t>Management of the club</a:t>
                      </a:r>
                    </a:p>
                  </a:txBody>
                  <a:tcPr marL="9525" marR="9525" marT="9525" marB="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 </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DE6D2"/>
                    </a:solidFill>
                  </a:tcPr>
                </a:tc>
                <a:extLst>
                  <a:ext uri="{0D108BD9-81ED-4DB2-BD59-A6C34878D82A}">
                    <a16:rowId xmlns:a16="http://schemas.microsoft.com/office/drawing/2014/main" val="10008"/>
                  </a:ext>
                </a:extLst>
              </a:tr>
              <a:tr h="348683">
                <a:tc>
                  <a:txBody>
                    <a:bodyPr/>
                    <a:lstStyle/>
                    <a:p>
                      <a:pPr marL="0" algn="l" defTabSz="914400" rtl="0" eaLnBrk="1" fontAlgn="b" latinLnBrk="0" hangingPunct="1"/>
                      <a:r>
                        <a:rPr lang="en-US" sz="1000" b="0" i="0" u="none" strike="noStrike" kern="1200" dirty="0">
                          <a:solidFill>
                            <a:srgbClr val="000000"/>
                          </a:solidFill>
                          <a:effectLst/>
                          <a:latin typeface="Arial"/>
                          <a:ea typeface="+mn-ea"/>
                          <a:cs typeface="+mn-cs"/>
                        </a:rPr>
                        <a:t>Access to equipment</a:t>
                      </a:r>
                    </a:p>
                  </a:txBody>
                  <a:tcPr marL="9525" marR="9525" marT="9525" marB="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8%</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 </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 </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40971">
                <a:tc>
                  <a:txBody>
                    <a:bodyPr/>
                    <a:lstStyle/>
                    <a:p>
                      <a:pPr marL="0" algn="l" defTabSz="914400" rtl="0" eaLnBrk="1" fontAlgn="b" latinLnBrk="0" hangingPunct="1"/>
                      <a:r>
                        <a:rPr lang="en-US" sz="1000" b="0" i="0" u="none" strike="noStrike" kern="1200" dirty="0">
                          <a:solidFill>
                            <a:srgbClr val="000000"/>
                          </a:solidFill>
                          <a:effectLst/>
                          <a:latin typeface="Arial"/>
                          <a:ea typeface="+mn-ea"/>
                          <a:cs typeface="+mn-cs"/>
                        </a:rPr>
                        <a:t>Quality of officiating</a:t>
                      </a:r>
                    </a:p>
                  </a:txBody>
                  <a:tcPr marL="9525" marR="9525" marT="9525" marB="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 </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2%</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 </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 </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 </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4%</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extLst>
                  <a:ext uri="{0D108BD9-81ED-4DB2-BD59-A6C34878D82A}">
                    <a16:rowId xmlns:a16="http://schemas.microsoft.com/office/drawing/2014/main" val="2455531535"/>
                  </a:ext>
                </a:extLst>
              </a:tr>
              <a:tr h="340971">
                <a:tc>
                  <a:txBody>
                    <a:bodyPr/>
                    <a:lstStyle/>
                    <a:p>
                      <a:pPr marL="0" algn="l" defTabSz="914400" rtl="0" eaLnBrk="1" fontAlgn="b" latinLnBrk="0" hangingPunct="1"/>
                      <a:r>
                        <a:rPr lang="en-US" sz="1000" b="0" i="0" u="none" strike="noStrike" kern="1200" dirty="0">
                          <a:solidFill>
                            <a:srgbClr val="000000"/>
                          </a:solidFill>
                          <a:effectLst/>
                          <a:latin typeface="Arial"/>
                          <a:ea typeface="+mn-ea"/>
                          <a:cs typeface="+mn-cs"/>
                        </a:rPr>
                        <a:t>Other</a:t>
                      </a:r>
                    </a:p>
                  </a:txBody>
                  <a:tcPr marL="9525" marR="9525" marT="9525" marB="0"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00" b="1" i="0" u="none" strike="noStrike" kern="1200" dirty="0">
                          <a:solidFill>
                            <a:srgbClr val="000000"/>
                          </a:solidFill>
                          <a:effectLst/>
                          <a:latin typeface="Barlow"/>
                          <a:ea typeface="+mn-ea"/>
                          <a:cs typeface="+mn-cs"/>
                        </a:rPr>
                        <a:t>12%</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1" i="0" u="none" strike="noStrike" kern="1200" dirty="0">
                        <a:solidFill>
                          <a:srgbClr val="000000"/>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10%</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14%</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15%</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9%</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13%</a:t>
                      </a: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lumMod val="65000"/>
                              <a:lumOff val="35000"/>
                            </a:schemeClr>
                          </a:solidFill>
                          <a:effectLst/>
                          <a:latin typeface="Barlow"/>
                          <a:ea typeface="+mn-ea"/>
                          <a:cs typeface="+mn-cs"/>
                        </a:rPr>
                        <a:t>16%</a:t>
                      </a:r>
                      <a:r>
                        <a:rPr kumimoji="0" lang="en-NZ" sz="1000" b="0" i="0" u="none" strike="noStrike" kern="1200" cap="none" spc="0" normalizeH="0" baseline="0" noProof="0" dirty="0">
                          <a:ln>
                            <a:noFill/>
                          </a:ln>
                          <a:solidFill>
                            <a:srgbClr val="000000"/>
                          </a:solidFill>
                          <a:effectLst/>
                          <a:uLnTx/>
                          <a:uFillTx/>
                          <a:latin typeface="Barlow"/>
                          <a:ea typeface="+mn-ea"/>
                          <a:cs typeface="+mn-cs"/>
                          <a:sym typeface="Wingdings 3"/>
                        </a:rPr>
                        <a:t></a:t>
                      </a:r>
                      <a:endParaRPr lang="en-US" sz="1000" b="0" i="0" u="none" strike="noStrike" kern="1200" dirty="0">
                        <a:solidFill>
                          <a:schemeClr val="tx1">
                            <a:lumMod val="65000"/>
                            <a:lumOff val="35000"/>
                          </a:schemeClr>
                        </a:solidFill>
                        <a:effectLst/>
                        <a:latin typeface="Barlow"/>
                        <a:ea typeface="+mn-ea"/>
                        <a:cs typeface="+mn-cs"/>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C4DF9B"/>
                    </a:solidFill>
                  </a:tcPr>
                </a:tc>
                <a:extLst>
                  <a:ext uri="{0D108BD9-81ED-4DB2-BD59-A6C34878D82A}">
                    <a16:rowId xmlns:a16="http://schemas.microsoft.com/office/drawing/2014/main" val="3706742922"/>
                  </a:ext>
                </a:extLst>
              </a:tr>
            </a:tbl>
          </a:graphicData>
        </a:graphic>
      </p:graphicFrame>
      <p:sp>
        <p:nvSpPr>
          <p:cNvPr id="8" name="Footer Placeholder 5"/>
          <p:cNvSpPr txBox="1">
            <a:spLocks/>
          </p:cNvSpPr>
          <p:nvPr/>
        </p:nvSpPr>
        <p:spPr>
          <a:xfrm>
            <a:off x="499697" y="6299232"/>
            <a:ext cx="7196503" cy="534704"/>
          </a:xfrm>
          <a:prstGeom prst="rect">
            <a:avLst/>
          </a:prstGeom>
          <a:solidFill>
            <a:schemeClr val="bg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Base: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All respondents (Excluding Don't know/not applicable) (n=1,187)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Q14.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If your/ your child’s </a:t>
            </a:r>
            <a:r>
              <a:rPr lang="en-NZ" sz="800" dirty="0">
                <a:solidFill>
                  <a:srgbClr val="000000">
                    <a:lumMod val="65000"/>
                    <a:lumOff val="35000"/>
                  </a:srgbClr>
                </a:solidFill>
                <a:latin typeface="Barlow"/>
              </a:rPr>
              <a:t>athletics</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club </a:t>
            </a: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was going to focus on improving one of the following aspects, which would be the one thing you/ your child would like them to improve?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Note: Regions are based on the club selected at Q2a in the questionnaire</a:t>
            </a:r>
          </a:p>
        </p:txBody>
      </p:sp>
      <p:sp>
        <p:nvSpPr>
          <p:cNvPr id="9" name="Title 1"/>
          <p:cNvSpPr txBox="1">
            <a:spLocks/>
          </p:cNvSpPr>
          <p:nvPr/>
        </p:nvSpPr>
        <p:spPr>
          <a:xfrm>
            <a:off x="414217" y="15640"/>
            <a:ext cx="11464274"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a:ea typeface="Barlow Black" charset="0"/>
                <a:cs typeface="Arial" panose="020B0604020202020204" pitchFamily="34" charset="0"/>
              </a:rPr>
              <a:t>Focus for improvement</a:t>
            </a:r>
          </a:p>
        </p:txBody>
      </p:sp>
      <p:grpSp>
        <p:nvGrpSpPr>
          <p:cNvPr id="10" name="Group 9">
            <a:extLst>
              <a:ext uri="{FF2B5EF4-FFF2-40B4-BE49-F238E27FC236}">
                <a16:creationId xmlns:a16="http://schemas.microsoft.com/office/drawing/2014/main" id="{7C2B7629-5DE4-4D31-AE8A-55210EB36476}"/>
              </a:ext>
            </a:extLst>
          </p:cNvPr>
          <p:cNvGrpSpPr/>
          <p:nvPr/>
        </p:nvGrpSpPr>
        <p:grpSpPr>
          <a:xfrm>
            <a:off x="8483183" y="6321902"/>
            <a:ext cx="3073908" cy="338554"/>
            <a:chOff x="8798519" y="6289099"/>
            <a:chExt cx="3073908" cy="338554"/>
          </a:xfrm>
        </p:grpSpPr>
        <p:sp>
          <p:nvSpPr>
            <p:cNvPr id="16" name="TextBox 15">
              <a:extLst>
                <a:ext uri="{FF2B5EF4-FFF2-40B4-BE49-F238E27FC236}">
                  <a16:creationId xmlns:a16="http://schemas.microsoft.com/office/drawing/2014/main" id="{E040C030-F246-45DF-AA8C-8EB387FCD9A3}"/>
                </a:ext>
              </a:extLst>
            </p:cNvPr>
            <p:cNvSpPr txBox="1"/>
            <p:nvPr/>
          </p:nvSpPr>
          <p:spPr>
            <a:xfrm>
              <a:off x="8798519" y="6289099"/>
              <a:ext cx="3073908" cy="338554"/>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mn-cs"/>
                  <a:sym typeface="Wingdings 3"/>
                </a:rPr>
                <a:t>  </a:t>
              </a: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Significantly higher/lower than 2017 result</a:t>
              </a:r>
            </a:p>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sym typeface="Wingdings 3"/>
                </a:rPr>
                <a:t>          Significantly higher/lower than Total Athletics 2021</a:t>
              </a:r>
              <a:endPar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sp>
          <p:nvSpPr>
            <p:cNvPr id="17" name="Rectangle 16">
              <a:extLst>
                <a:ext uri="{FF2B5EF4-FFF2-40B4-BE49-F238E27FC236}">
                  <a16:creationId xmlns:a16="http://schemas.microsoft.com/office/drawing/2014/main" id="{AFCD269B-1848-4E0B-8B97-DAF6C029B217}"/>
                </a:ext>
              </a:extLst>
            </p:cNvPr>
            <p:cNvSpPr/>
            <p:nvPr/>
          </p:nvSpPr>
          <p:spPr>
            <a:xfrm>
              <a:off x="8885333" y="6488913"/>
              <a:ext cx="79185" cy="78191"/>
            </a:xfrm>
            <a:prstGeom prst="rect">
              <a:avLst/>
            </a:prstGeom>
            <a:solidFill>
              <a:srgbClr val="C4DF9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5F0B06E-13EB-4DDB-8998-56C23B3772EC}"/>
                </a:ext>
              </a:extLst>
            </p:cNvPr>
            <p:cNvSpPr/>
            <p:nvPr/>
          </p:nvSpPr>
          <p:spPr>
            <a:xfrm>
              <a:off x="8990722" y="6488913"/>
              <a:ext cx="79185" cy="78191"/>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73FB5AFD-1BD5-4576-8F9E-6CD3DBD7BD0E}"/>
              </a:ext>
            </a:extLst>
          </p:cNvPr>
          <p:cNvSpPr txBox="1"/>
          <p:nvPr/>
        </p:nvSpPr>
        <p:spPr>
          <a:xfrm>
            <a:off x="11020929" y="6003758"/>
            <a:ext cx="143175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*Small Base</a:t>
            </a:r>
          </a:p>
        </p:txBody>
      </p:sp>
    </p:spTree>
    <p:extLst>
      <p:ext uri="{BB962C8B-B14F-4D97-AF65-F5344CB8AC3E}">
        <p14:creationId xmlns:p14="http://schemas.microsoft.com/office/powerpoint/2010/main" val="24125166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9913954"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FFFFFF"/>
                </a:solidFill>
                <a:effectLst/>
                <a:uLnTx/>
                <a:uFillTx/>
                <a:latin typeface="Barlow"/>
                <a:ea typeface="Barlow Black" charset="0"/>
                <a:cs typeface="Arial" panose="020B0604020202020204" pitchFamily="34" charset="0"/>
              </a:rPr>
              <a:t>Sample profile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1406680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bl2"/>
          <p:cNvGraphicFramePr>
            <a:graphicFrameLocks noGrp="1"/>
          </p:cNvGraphicFramePr>
          <p:nvPr/>
        </p:nvGraphicFramePr>
        <p:xfrm>
          <a:off x="8148927" y="1826643"/>
          <a:ext cx="670560" cy="3867150"/>
        </p:xfrm>
        <a:graphic>
          <a:graphicData uri="http://schemas.openxmlformats.org/drawingml/2006/table">
            <a:tbl>
              <a:tblPr firstRow="1" bandRow="1">
                <a:tableStyleId>{5C22544A-7EE6-4342-B048-85BDC9FD1C3A}</a:tableStyleId>
              </a:tblPr>
              <a:tblGrid>
                <a:gridCol w="670560">
                  <a:extLst>
                    <a:ext uri="{9D8B030D-6E8A-4147-A177-3AD203B41FA5}">
                      <a16:colId xmlns:a16="http://schemas.microsoft.com/office/drawing/2014/main" val="20000"/>
                    </a:ext>
                  </a:extLst>
                </a:gridCol>
              </a:tblGrid>
              <a:tr h="386715">
                <a:tc>
                  <a:txBody>
                    <a:bodyPr/>
                    <a:lstStyle/>
                    <a:p>
                      <a:pPr algn="ctr" fontAlgn="b"/>
                      <a:r>
                        <a:rPr lang="en-NZ" sz="900" b="0" i="0" u="none" strike="noStrike" dirty="0">
                          <a:solidFill>
                            <a:srgbClr val="000000"/>
                          </a:solidFill>
                          <a:effectLst/>
                          <a:latin typeface="+mn-lt"/>
                        </a:rPr>
                        <a:t>65+</a:t>
                      </a:r>
                    </a:p>
                  </a:txBody>
                  <a:tcPr marL="9525" marR="9525" marT="9525" marB="0" anchor="ctr">
                    <a:noFill/>
                  </a:tcPr>
                </a:tc>
                <a:extLst>
                  <a:ext uri="{0D108BD9-81ED-4DB2-BD59-A6C34878D82A}">
                    <a16:rowId xmlns:a16="http://schemas.microsoft.com/office/drawing/2014/main" val="10000"/>
                  </a:ext>
                </a:extLst>
              </a:tr>
              <a:tr h="386715">
                <a:tc>
                  <a:txBody>
                    <a:bodyPr/>
                    <a:lstStyle/>
                    <a:p>
                      <a:pPr algn="ctr" fontAlgn="b"/>
                      <a:r>
                        <a:rPr lang="en-NZ" sz="900" b="0" i="0" u="none" strike="noStrike" dirty="0">
                          <a:solidFill>
                            <a:srgbClr val="000000"/>
                          </a:solidFill>
                          <a:effectLst/>
                          <a:latin typeface="+mn-lt"/>
                        </a:rPr>
                        <a:t>55-64</a:t>
                      </a:r>
                    </a:p>
                  </a:txBody>
                  <a:tcPr marL="9525" marR="9525" marT="9525" marB="0" anchor="ctr">
                    <a:noFill/>
                  </a:tcPr>
                </a:tc>
                <a:extLst>
                  <a:ext uri="{0D108BD9-81ED-4DB2-BD59-A6C34878D82A}">
                    <a16:rowId xmlns:a16="http://schemas.microsoft.com/office/drawing/2014/main" val="10001"/>
                  </a:ext>
                </a:extLst>
              </a:tr>
              <a:tr h="386715">
                <a:tc>
                  <a:txBody>
                    <a:bodyPr/>
                    <a:lstStyle/>
                    <a:p>
                      <a:pPr algn="ctr" fontAlgn="b"/>
                      <a:r>
                        <a:rPr lang="en-NZ" sz="900" b="0" i="0" u="none" strike="noStrike" dirty="0">
                          <a:solidFill>
                            <a:srgbClr val="000000"/>
                          </a:solidFill>
                          <a:effectLst/>
                          <a:latin typeface="+mn-lt"/>
                        </a:rPr>
                        <a:t>45-54</a:t>
                      </a:r>
                    </a:p>
                  </a:txBody>
                  <a:tcPr marL="9525" marR="9525" marT="9525" marB="0" anchor="ctr">
                    <a:noFill/>
                  </a:tcPr>
                </a:tc>
                <a:extLst>
                  <a:ext uri="{0D108BD9-81ED-4DB2-BD59-A6C34878D82A}">
                    <a16:rowId xmlns:a16="http://schemas.microsoft.com/office/drawing/2014/main" val="10002"/>
                  </a:ext>
                </a:extLst>
              </a:tr>
              <a:tr h="386715">
                <a:tc>
                  <a:txBody>
                    <a:bodyPr/>
                    <a:lstStyle/>
                    <a:p>
                      <a:pPr algn="ctr" fontAlgn="b"/>
                      <a:r>
                        <a:rPr lang="en-NZ" sz="900" b="0" i="0" u="none" strike="noStrike" dirty="0">
                          <a:solidFill>
                            <a:srgbClr val="000000"/>
                          </a:solidFill>
                          <a:effectLst/>
                          <a:latin typeface="+mn-lt"/>
                        </a:rPr>
                        <a:t>35-44</a:t>
                      </a:r>
                    </a:p>
                  </a:txBody>
                  <a:tcPr marL="9525" marR="9525" marT="9525" marB="0" anchor="ctr">
                    <a:noFill/>
                  </a:tcPr>
                </a:tc>
                <a:extLst>
                  <a:ext uri="{0D108BD9-81ED-4DB2-BD59-A6C34878D82A}">
                    <a16:rowId xmlns:a16="http://schemas.microsoft.com/office/drawing/2014/main" val="10003"/>
                  </a:ext>
                </a:extLst>
              </a:tr>
              <a:tr h="386715">
                <a:tc>
                  <a:txBody>
                    <a:bodyPr/>
                    <a:lstStyle/>
                    <a:p>
                      <a:pPr algn="ctr" fontAlgn="b"/>
                      <a:r>
                        <a:rPr lang="en-NZ" sz="900" b="0" i="0" u="none" strike="noStrike" dirty="0">
                          <a:solidFill>
                            <a:srgbClr val="000000"/>
                          </a:solidFill>
                          <a:effectLst/>
                          <a:latin typeface="+mn-lt"/>
                        </a:rPr>
                        <a:t>25-34</a:t>
                      </a:r>
                    </a:p>
                  </a:txBody>
                  <a:tcPr marL="9525" marR="9525" marT="9525" marB="0" anchor="ctr">
                    <a:noFill/>
                  </a:tcPr>
                </a:tc>
                <a:extLst>
                  <a:ext uri="{0D108BD9-81ED-4DB2-BD59-A6C34878D82A}">
                    <a16:rowId xmlns:a16="http://schemas.microsoft.com/office/drawing/2014/main" val="10004"/>
                  </a:ext>
                </a:extLst>
              </a:tr>
              <a:tr h="386715">
                <a:tc>
                  <a:txBody>
                    <a:bodyPr/>
                    <a:lstStyle/>
                    <a:p>
                      <a:pPr algn="ctr" fontAlgn="b"/>
                      <a:r>
                        <a:rPr lang="en-NZ" sz="900" b="0" i="0" u="none" strike="noStrike" dirty="0">
                          <a:solidFill>
                            <a:srgbClr val="000000"/>
                          </a:solidFill>
                          <a:effectLst/>
                          <a:latin typeface="+mn-lt"/>
                        </a:rPr>
                        <a:t>19-24</a:t>
                      </a:r>
                    </a:p>
                  </a:txBody>
                  <a:tcPr marL="9525" marR="9525" marT="9525" marB="0" anchor="ctr">
                    <a:noFill/>
                  </a:tcPr>
                </a:tc>
                <a:extLst>
                  <a:ext uri="{0D108BD9-81ED-4DB2-BD59-A6C34878D82A}">
                    <a16:rowId xmlns:a16="http://schemas.microsoft.com/office/drawing/2014/main" val="10005"/>
                  </a:ext>
                </a:extLst>
              </a:tr>
              <a:tr h="386715">
                <a:tc>
                  <a:txBody>
                    <a:bodyPr/>
                    <a:lstStyle/>
                    <a:p>
                      <a:pPr algn="ctr" fontAlgn="b"/>
                      <a:r>
                        <a:rPr lang="en-NZ" sz="900" b="0" i="0" u="none" strike="noStrike" dirty="0">
                          <a:solidFill>
                            <a:srgbClr val="000000"/>
                          </a:solidFill>
                          <a:effectLst/>
                          <a:latin typeface="+mn-lt"/>
                        </a:rPr>
                        <a:t>16-18</a:t>
                      </a:r>
                    </a:p>
                  </a:txBody>
                  <a:tcPr marL="9525" marR="9525" marT="9525" marB="0" anchor="ctr">
                    <a:noFill/>
                  </a:tcPr>
                </a:tc>
                <a:extLst>
                  <a:ext uri="{0D108BD9-81ED-4DB2-BD59-A6C34878D82A}">
                    <a16:rowId xmlns:a16="http://schemas.microsoft.com/office/drawing/2014/main" val="10006"/>
                  </a:ext>
                </a:extLst>
              </a:tr>
              <a:tr h="386715">
                <a:tc>
                  <a:txBody>
                    <a:bodyPr/>
                    <a:lstStyle/>
                    <a:p>
                      <a:pPr algn="ctr" fontAlgn="b"/>
                      <a:r>
                        <a:rPr lang="en-NZ" sz="900" b="0" i="0" u="none" strike="noStrike" dirty="0">
                          <a:solidFill>
                            <a:srgbClr val="000000"/>
                          </a:solidFill>
                          <a:effectLst/>
                          <a:latin typeface="+mn-lt"/>
                        </a:rPr>
                        <a:t>13-15</a:t>
                      </a:r>
                    </a:p>
                  </a:txBody>
                  <a:tcPr marL="9525" marR="9525" marT="9525" marB="0" anchor="ctr">
                    <a:noFill/>
                  </a:tcPr>
                </a:tc>
                <a:extLst>
                  <a:ext uri="{0D108BD9-81ED-4DB2-BD59-A6C34878D82A}">
                    <a16:rowId xmlns:a16="http://schemas.microsoft.com/office/drawing/2014/main" val="10007"/>
                  </a:ext>
                </a:extLst>
              </a:tr>
              <a:tr h="386715">
                <a:tc>
                  <a:txBody>
                    <a:bodyPr/>
                    <a:lstStyle/>
                    <a:p>
                      <a:pPr algn="ctr" fontAlgn="b"/>
                      <a:r>
                        <a:rPr lang="en-NZ" sz="900" b="0" i="0" u="none" strike="noStrike" dirty="0">
                          <a:solidFill>
                            <a:srgbClr val="000000"/>
                          </a:solidFill>
                          <a:effectLst/>
                          <a:latin typeface="+mn-lt"/>
                        </a:rPr>
                        <a:t>5-12</a:t>
                      </a:r>
                    </a:p>
                  </a:txBody>
                  <a:tcPr marL="9525" marR="9525" marT="9525" marB="0" anchor="ctr">
                    <a:noFill/>
                  </a:tcPr>
                </a:tc>
                <a:extLst>
                  <a:ext uri="{0D108BD9-81ED-4DB2-BD59-A6C34878D82A}">
                    <a16:rowId xmlns:a16="http://schemas.microsoft.com/office/drawing/2014/main" val="10008"/>
                  </a:ext>
                </a:extLst>
              </a:tr>
              <a:tr h="3867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NZ" sz="900" b="0" i="0" u="none" strike="noStrike" dirty="0">
                          <a:solidFill>
                            <a:srgbClr val="000000"/>
                          </a:solidFill>
                          <a:effectLst/>
                          <a:latin typeface="+mn-lt"/>
                        </a:rPr>
                        <a:t>&lt; 5</a:t>
                      </a:r>
                    </a:p>
                  </a:txBody>
                  <a:tcPr marL="9525" marR="9525" marT="9525" marB="0" anchor="ctr">
                    <a:noFill/>
                  </a:tcPr>
                </a:tc>
                <a:extLst>
                  <a:ext uri="{0D108BD9-81ED-4DB2-BD59-A6C34878D82A}">
                    <a16:rowId xmlns:a16="http://schemas.microsoft.com/office/drawing/2014/main" val="10009"/>
                  </a:ext>
                </a:extLst>
              </a:tr>
            </a:tbl>
          </a:graphicData>
        </a:graphic>
      </p:graphicFrame>
      <p:sp>
        <p:nvSpPr>
          <p:cNvPr id="2" name="Title 1"/>
          <p:cNvSpPr>
            <a:spLocks noGrp="1"/>
          </p:cNvSpPr>
          <p:nvPr>
            <p:ph type="ctrTitle"/>
          </p:nvPr>
        </p:nvSpPr>
        <p:spPr>
          <a:xfrm>
            <a:off x="518777" y="815381"/>
            <a:ext cx="5427064" cy="172245"/>
          </a:xfrm>
        </p:spPr>
        <p:txBody>
          <a:bodyPr>
            <a:noAutofit/>
          </a:bodyPr>
          <a:lstStyle/>
          <a:p>
            <a:pPr algn="l"/>
            <a:r>
              <a:rPr lang="en-NZ" sz="2800" dirty="0">
                <a:solidFill>
                  <a:schemeClr val="tx2"/>
                </a:solidFill>
              </a:rPr>
              <a:t>Age - gender distribution</a:t>
            </a:r>
          </a:p>
        </p:txBody>
      </p:sp>
      <p:graphicFrame>
        <p:nvGraphicFramePr>
          <p:cNvPr id="8" name="cht4"/>
          <p:cNvGraphicFramePr>
            <a:graphicFrameLocks/>
          </p:cNvGraphicFramePr>
          <p:nvPr/>
        </p:nvGraphicFramePr>
        <p:xfrm>
          <a:off x="8728262" y="1775164"/>
          <a:ext cx="1587500" cy="41588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t3"/>
          <p:cNvGraphicFramePr>
            <a:graphicFrameLocks/>
          </p:cNvGraphicFramePr>
          <p:nvPr/>
        </p:nvGraphicFramePr>
        <p:xfrm>
          <a:off x="6669988" y="1809190"/>
          <a:ext cx="1587500" cy="4123442"/>
        </p:xfrm>
        <a:graphic>
          <a:graphicData uri="http://schemas.openxmlformats.org/drawingml/2006/chart">
            <c:chart xmlns:c="http://schemas.openxmlformats.org/drawingml/2006/chart" xmlns:r="http://schemas.openxmlformats.org/officeDocument/2006/relationships" r:id="rId3"/>
          </a:graphicData>
        </a:graphic>
      </p:graphicFrame>
      <p:sp>
        <p:nvSpPr>
          <p:cNvPr id="63" name="TextBox 62"/>
          <p:cNvSpPr txBox="1"/>
          <p:nvPr/>
        </p:nvSpPr>
        <p:spPr>
          <a:xfrm>
            <a:off x="6615787" y="5927405"/>
            <a:ext cx="3699975"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dirty="0">
                <a:ln>
                  <a:noFill/>
                </a:ln>
                <a:solidFill>
                  <a:srgbClr val="000000"/>
                </a:solidFill>
                <a:effectLst/>
                <a:uLnTx/>
                <a:uFillTx/>
                <a:latin typeface="Barlow"/>
                <a:ea typeface="+mn-ea"/>
                <a:cs typeface="+mn-cs"/>
              </a:rPr>
              <a:t>Percentage in each age group</a:t>
            </a:r>
          </a:p>
        </p:txBody>
      </p:sp>
      <p:graphicFrame>
        <p:nvGraphicFramePr>
          <p:cNvPr id="68" name="tbl1"/>
          <p:cNvGraphicFramePr>
            <a:graphicFrameLocks/>
          </p:cNvGraphicFramePr>
          <p:nvPr>
            <p:extLst>
              <p:ext uri="{D42A27DB-BD31-4B8C-83A1-F6EECF244321}">
                <p14:modId xmlns:p14="http://schemas.microsoft.com/office/powerpoint/2010/main" val="544824475"/>
              </p:ext>
            </p:extLst>
          </p:nvPr>
        </p:nvGraphicFramePr>
        <p:xfrm>
          <a:off x="831168" y="4407510"/>
          <a:ext cx="4802281" cy="1286283"/>
        </p:xfrm>
        <a:graphic>
          <a:graphicData uri="http://schemas.openxmlformats.org/drawingml/2006/table">
            <a:tbl>
              <a:tblPr firstRow="1" firstCol="1" bandRow="1">
                <a:tableStyleId>{5C22544A-7EE6-4342-B048-85BDC9FD1C3A}</a:tableStyleId>
              </a:tblPr>
              <a:tblGrid>
                <a:gridCol w="1203993">
                  <a:extLst>
                    <a:ext uri="{9D8B030D-6E8A-4147-A177-3AD203B41FA5}">
                      <a16:colId xmlns:a16="http://schemas.microsoft.com/office/drawing/2014/main" val="20000"/>
                    </a:ext>
                  </a:extLst>
                </a:gridCol>
                <a:gridCol w="899572">
                  <a:extLst>
                    <a:ext uri="{9D8B030D-6E8A-4147-A177-3AD203B41FA5}">
                      <a16:colId xmlns:a16="http://schemas.microsoft.com/office/drawing/2014/main" val="20001"/>
                    </a:ext>
                  </a:extLst>
                </a:gridCol>
                <a:gridCol w="899572">
                  <a:extLst>
                    <a:ext uri="{9D8B030D-6E8A-4147-A177-3AD203B41FA5}">
                      <a16:colId xmlns:a16="http://schemas.microsoft.com/office/drawing/2014/main" val="20002"/>
                    </a:ext>
                  </a:extLst>
                </a:gridCol>
                <a:gridCol w="899572">
                  <a:extLst>
                    <a:ext uri="{9D8B030D-6E8A-4147-A177-3AD203B41FA5}">
                      <a16:colId xmlns:a16="http://schemas.microsoft.com/office/drawing/2014/main" val="20003"/>
                    </a:ext>
                  </a:extLst>
                </a:gridCol>
                <a:gridCol w="899572">
                  <a:extLst>
                    <a:ext uri="{9D8B030D-6E8A-4147-A177-3AD203B41FA5}">
                      <a16:colId xmlns:a16="http://schemas.microsoft.com/office/drawing/2014/main" val="553113687"/>
                    </a:ext>
                  </a:extLst>
                </a:gridCol>
              </a:tblGrid>
              <a:tr h="306817">
                <a:tc>
                  <a:txBody>
                    <a:bodyPr/>
                    <a:lstStyle/>
                    <a:p>
                      <a:pPr algn="l"/>
                      <a:r>
                        <a:rPr lang="en-US" sz="1000" b="1" cap="none" baseline="0" dirty="0">
                          <a:solidFill>
                            <a:srgbClr val="FFFFFF"/>
                          </a:solidFill>
                          <a:latin typeface="Barlow"/>
                        </a:rPr>
                        <a:t>GENDER (Q25)</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cap="none" baseline="0" dirty="0">
                          <a:solidFill>
                            <a:srgbClr val="FFFFFF"/>
                          </a:solidFill>
                          <a:latin typeface="Barlow"/>
                        </a:rPr>
                        <a:t>Total 2021 </a:t>
                      </a:r>
                    </a:p>
                    <a:p>
                      <a:pPr algn="ctr"/>
                      <a:r>
                        <a:rPr lang="en-US" sz="900" cap="none" baseline="0" dirty="0">
                          <a:solidFill>
                            <a:srgbClr val="FFFFFF"/>
                          </a:solidFill>
                          <a:latin typeface="Barlow"/>
                        </a:rPr>
                        <a:t>(n =1,622)</a:t>
                      </a:r>
                      <a:endParaRPr lang="en-US" sz="800" b="0" cap="none" baseline="0" dirty="0">
                        <a:solidFill>
                          <a:srgbClr val="FFFFFF"/>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cap="none" baseline="0" dirty="0">
                          <a:solidFill>
                            <a:srgbClr val="FFFFFF"/>
                          </a:solidFill>
                          <a:latin typeface="Barlow"/>
                        </a:rPr>
                        <a:t>PARTICIPANT (n =952)</a:t>
                      </a:r>
                      <a:endParaRPr lang="en-US" sz="800" b="0" cap="none" baseline="0" dirty="0">
                        <a:solidFill>
                          <a:srgbClr val="FFFFFF"/>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cap="none" baseline="0" dirty="0">
                          <a:solidFill>
                            <a:srgbClr val="FFFFFF"/>
                          </a:solidFill>
                          <a:latin typeface="Barlow"/>
                        </a:rPr>
                        <a:t>PARENT </a:t>
                      </a:r>
                    </a:p>
                    <a:p>
                      <a:pPr algn="ctr"/>
                      <a:r>
                        <a:rPr lang="en-US" sz="900" cap="none" baseline="0" dirty="0">
                          <a:solidFill>
                            <a:srgbClr val="FFFFFF"/>
                          </a:solidFill>
                          <a:latin typeface="Barlow"/>
                        </a:rPr>
                        <a:t>(n =670)</a:t>
                      </a:r>
                      <a:endParaRPr lang="en-US" sz="800" b="0" cap="none" baseline="0" dirty="0">
                        <a:solidFill>
                          <a:srgbClr val="FFFFFF"/>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b="1" kern="1200" cap="none" baseline="0" dirty="0">
                          <a:solidFill>
                            <a:srgbClr val="FFFFFF"/>
                          </a:solidFill>
                          <a:latin typeface="Barlow"/>
                          <a:ea typeface="+mn-ea"/>
                          <a:cs typeface="+mn-cs"/>
                        </a:rPr>
                        <a:t>Total 2017 </a:t>
                      </a:r>
                    </a:p>
                    <a:p>
                      <a:pPr algn="ctr"/>
                      <a:r>
                        <a:rPr lang="en-US" sz="900" b="1" kern="1200" cap="none" baseline="0" dirty="0">
                          <a:solidFill>
                            <a:srgbClr val="FFFFFF"/>
                          </a:solidFill>
                          <a:latin typeface="Barlow"/>
                          <a:ea typeface="+mn-ea"/>
                          <a:cs typeface="+mn-cs"/>
                        </a:rPr>
                        <a:t>(n =1,952)</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068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cap="none" baseline="0" dirty="0">
                          <a:solidFill>
                            <a:schemeClr val="tx2"/>
                          </a:solidFill>
                          <a:latin typeface="Barlow"/>
                        </a:rPr>
                        <a:t>Male</a:t>
                      </a:r>
                    </a:p>
                  </a:txBody>
                  <a:tcPr marL="84940" marR="84940" marT="45714" marB="45714"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IN" sz="1000" b="1" kern="1200" dirty="0">
                          <a:solidFill>
                            <a:schemeClr val="tx1"/>
                          </a:solidFill>
                          <a:latin typeface="Barlow"/>
                          <a:ea typeface="+mn-ea"/>
                          <a:cs typeface="+mn-cs"/>
                        </a:rPr>
                        <a:t>54%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456839" rtl="0" eaLnBrk="1" fontAlgn="b" latinLnBrk="0" hangingPunct="1"/>
                      <a:r>
                        <a:rPr lang="en-IN" sz="1000" b="0" kern="1200" dirty="0">
                          <a:solidFill>
                            <a:schemeClr val="tx1"/>
                          </a:solidFill>
                          <a:latin typeface="Barlow"/>
                          <a:ea typeface="+mn-ea"/>
                          <a:cs typeface="+mn-cs"/>
                        </a:rPr>
                        <a:t>56%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IN" sz="1000" b="0" kern="1200" dirty="0">
                          <a:solidFill>
                            <a:schemeClr val="tx1"/>
                          </a:solidFill>
                          <a:latin typeface="Barlow"/>
                          <a:ea typeface="+mn-ea"/>
                          <a:cs typeface="+mn-cs"/>
                        </a:rPr>
                        <a:t>50%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IN" sz="1000" b="0" kern="1200" dirty="0">
                          <a:solidFill>
                            <a:schemeClr val="tx1"/>
                          </a:solidFill>
                          <a:latin typeface="Barlow"/>
                          <a:ea typeface="+mn-ea"/>
                          <a:cs typeface="+mn-cs"/>
                        </a:rPr>
                        <a:t>51%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68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cap="none" baseline="0" dirty="0">
                          <a:solidFill>
                            <a:schemeClr val="tx2"/>
                          </a:solidFill>
                          <a:latin typeface="Barlow"/>
                        </a:rPr>
                        <a:t>Female</a:t>
                      </a: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IN" sz="1000" b="1" kern="1200" dirty="0">
                          <a:solidFill>
                            <a:schemeClr val="tx1"/>
                          </a:solidFill>
                          <a:latin typeface="Barlow"/>
                          <a:ea typeface="+mn-ea"/>
                          <a:cs typeface="+mn-cs"/>
                        </a:rPr>
                        <a:t>46%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456839" rtl="0" eaLnBrk="1" fontAlgn="b" latinLnBrk="0" hangingPunct="1"/>
                      <a:r>
                        <a:rPr lang="en-IN" sz="1000" b="0" kern="1200" dirty="0">
                          <a:solidFill>
                            <a:schemeClr val="tx1"/>
                          </a:solidFill>
                          <a:latin typeface="Barlow"/>
                          <a:ea typeface="+mn-ea"/>
                          <a:cs typeface="+mn-cs"/>
                        </a:rPr>
                        <a:t>43%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IN" sz="1000" b="0" kern="1200" dirty="0">
                          <a:solidFill>
                            <a:schemeClr val="tx1"/>
                          </a:solidFill>
                          <a:latin typeface="Barlow"/>
                          <a:ea typeface="+mn-ea"/>
                          <a:cs typeface="+mn-cs"/>
                        </a:rPr>
                        <a:t>49%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IN" sz="1000" b="0" kern="1200" dirty="0">
                          <a:solidFill>
                            <a:schemeClr val="tx1"/>
                          </a:solidFill>
                          <a:latin typeface="Barlow"/>
                          <a:ea typeface="+mn-ea"/>
                          <a:cs typeface="+mn-cs"/>
                        </a:rPr>
                        <a:t>48%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68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cap="none" baseline="0" dirty="0">
                          <a:solidFill>
                            <a:schemeClr val="tx2"/>
                          </a:solidFill>
                          <a:latin typeface="Barlow"/>
                        </a:rPr>
                        <a:t>Gender diverse</a:t>
                      </a: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1" kern="1200" dirty="0">
                          <a:solidFill>
                            <a:schemeClr val="tx1"/>
                          </a:solidFill>
                          <a:latin typeface="Barlow"/>
                          <a:ea typeface="+mn-ea"/>
                          <a:cs typeface="+mn-cs"/>
                        </a:rPr>
                        <a:t>&lt;1%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456839" rtl="0" eaLnBrk="1" fontAlgn="b" latinLnBrk="0" hangingPunct="1"/>
                      <a:r>
                        <a:rPr lang="en-US" sz="1000" b="0" kern="1200" dirty="0">
                          <a:solidFill>
                            <a:schemeClr val="tx1"/>
                          </a:solidFill>
                          <a:latin typeface="Barlow"/>
                          <a:ea typeface="+mn-ea"/>
                          <a:cs typeface="+mn-cs"/>
                        </a:rPr>
                        <a:t>&lt;1%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6839" rtl="0" eaLnBrk="1" fontAlgn="b" latinLnBrk="0" hangingPunct="1"/>
                      <a:r>
                        <a:rPr lang="en-US" sz="1000" b="0" kern="1200" dirty="0">
                          <a:solidFill>
                            <a:schemeClr val="tx1"/>
                          </a:solidFill>
                          <a:latin typeface="Barlow"/>
                          <a:ea typeface="+mn-ea"/>
                          <a:cs typeface="+mn-cs"/>
                        </a:rPr>
                        <a:t>&lt;1%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6839" rtl="0" eaLnBrk="1" fontAlgn="b" latinLnBrk="0" hangingPunct="1">
                        <a:lnSpc>
                          <a:spcPct val="100000"/>
                        </a:lnSpc>
                        <a:spcBef>
                          <a:spcPts val="0"/>
                        </a:spcBef>
                        <a:spcAft>
                          <a:spcPts val="0"/>
                        </a:spcAft>
                        <a:buClrTx/>
                        <a:buSzTx/>
                        <a:buFontTx/>
                        <a:buNone/>
                        <a:tabLst/>
                        <a:defRPr/>
                      </a:pPr>
                      <a:r>
                        <a:rPr lang="en-US" sz="1000" b="0" kern="1200" dirty="0">
                          <a:solidFill>
                            <a:schemeClr val="tx1"/>
                          </a:solidFill>
                          <a:latin typeface="Barlow"/>
                          <a:ea typeface="+mn-ea"/>
                          <a:cs typeface="+mn-cs"/>
                        </a:rPr>
                        <a:t>&lt;1%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22" name="Group 21"/>
          <p:cNvGrpSpPr/>
          <p:nvPr/>
        </p:nvGrpSpPr>
        <p:grpSpPr>
          <a:xfrm>
            <a:off x="3088673" y="1272340"/>
            <a:ext cx="2850077" cy="2675160"/>
            <a:chOff x="6298868" y="1640570"/>
            <a:chExt cx="2850077" cy="2675160"/>
          </a:xfrm>
        </p:grpSpPr>
        <p:grpSp>
          <p:nvGrpSpPr>
            <p:cNvPr id="72" name="Group 71"/>
            <p:cNvGrpSpPr/>
            <p:nvPr/>
          </p:nvGrpSpPr>
          <p:grpSpPr>
            <a:xfrm>
              <a:off x="6298868" y="1640570"/>
              <a:ext cx="2850077" cy="2675160"/>
              <a:chOff x="4454022" y="1640570"/>
              <a:chExt cx="2850077" cy="2675160"/>
            </a:xfrm>
          </p:grpSpPr>
          <p:graphicFrame>
            <p:nvGraphicFramePr>
              <p:cNvPr id="73" name="cht2"/>
              <p:cNvGraphicFramePr>
                <a:graphicFrameLocks/>
              </p:cNvGraphicFramePr>
              <p:nvPr/>
            </p:nvGraphicFramePr>
            <p:xfrm>
              <a:off x="4454022" y="1640570"/>
              <a:ext cx="2850077" cy="2675160"/>
            </p:xfrm>
            <a:graphic>
              <a:graphicData uri="http://schemas.openxmlformats.org/drawingml/2006/chart">
                <c:chart xmlns:c="http://schemas.openxmlformats.org/drawingml/2006/chart" xmlns:r="http://schemas.openxmlformats.org/officeDocument/2006/relationships" r:id="rId4"/>
              </a:graphicData>
            </a:graphic>
          </p:graphicFrame>
          <p:grpSp>
            <p:nvGrpSpPr>
              <p:cNvPr id="74" name="Group 73"/>
              <p:cNvGrpSpPr/>
              <p:nvPr/>
            </p:nvGrpSpPr>
            <p:grpSpPr>
              <a:xfrm>
                <a:off x="5744619" y="3682098"/>
                <a:ext cx="589249" cy="576000"/>
                <a:chOff x="5744619" y="3682098"/>
                <a:chExt cx="589249" cy="576000"/>
              </a:xfrm>
            </p:grpSpPr>
            <p:cxnSp>
              <p:nvCxnSpPr>
                <p:cNvPr id="75" name="Straight Connector 74"/>
                <p:cNvCxnSpPr/>
                <p:nvPr/>
              </p:nvCxnSpPr>
              <p:spPr>
                <a:xfrm>
                  <a:off x="6037072" y="3682098"/>
                  <a:ext cx="6541" cy="576000"/>
                </a:xfrm>
                <a:prstGeom prst="line">
                  <a:avLst/>
                </a:prstGeom>
                <a:ln w="2254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5744619" y="3982136"/>
                  <a:ext cx="589249" cy="0"/>
                </a:xfrm>
                <a:prstGeom prst="line">
                  <a:avLst/>
                </a:prstGeom>
                <a:ln w="2254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grpSp>
          <p:nvGrpSpPr>
            <p:cNvPr id="81" name="Grp_Female"/>
            <p:cNvGrpSpPr>
              <a:grpSpLocks noChangeAspect="1"/>
            </p:cNvGrpSpPr>
            <p:nvPr/>
          </p:nvGrpSpPr>
          <p:grpSpPr>
            <a:xfrm>
              <a:off x="7594465" y="2651486"/>
              <a:ext cx="640080" cy="640080"/>
              <a:chOff x="3604672" y="2640464"/>
              <a:chExt cx="822960" cy="822960"/>
            </a:xfrm>
            <a:solidFill>
              <a:srgbClr val="B523AE"/>
            </a:solidFill>
          </p:grpSpPr>
          <p:sp>
            <p:nvSpPr>
              <p:cNvPr id="82" name="Oval 81"/>
              <p:cNvSpPr>
                <a:spLocks noChangeAspect="1"/>
              </p:cNvSpPr>
              <p:nvPr/>
            </p:nvSpPr>
            <p:spPr>
              <a:xfrm>
                <a:off x="3604672" y="2640464"/>
                <a:ext cx="822960" cy="82296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83" name="Picture 82"/>
              <p:cNvPicPr>
                <a:picLocks noChangeAspect="1"/>
              </p:cNvPicPr>
              <p:nvPr/>
            </p:nvPicPr>
            <p:blipFill>
              <a:blip r:embed="rId5" cstate="print"/>
              <a:stretch>
                <a:fillRect/>
              </a:stretch>
            </p:blipFill>
            <p:spPr>
              <a:xfrm>
                <a:off x="3855156" y="2731904"/>
                <a:ext cx="321998" cy="640080"/>
              </a:xfrm>
              <a:prstGeom prst="rect">
                <a:avLst/>
              </a:prstGeom>
              <a:solidFill>
                <a:schemeClr val="accent6"/>
              </a:solidFill>
            </p:spPr>
          </p:pic>
        </p:grpSp>
      </p:grpSp>
      <p:cxnSp>
        <p:nvCxnSpPr>
          <p:cNvPr id="77" name="Straight Connector 76"/>
          <p:cNvCxnSpPr/>
          <p:nvPr/>
        </p:nvCxnSpPr>
        <p:spPr>
          <a:xfrm flipH="1">
            <a:off x="2574724" y="1863138"/>
            <a:ext cx="457200" cy="424817"/>
          </a:xfrm>
          <a:prstGeom prst="line">
            <a:avLst/>
          </a:prstGeom>
          <a:ln w="241300">
            <a:solidFill>
              <a:schemeClr val="accent1"/>
            </a:solidFill>
          </a:ln>
        </p:spPr>
        <p:style>
          <a:lnRef idx="2">
            <a:schemeClr val="accent1"/>
          </a:lnRef>
          <a:fillRef idx="0">
            <a:schemeClr val="accent1"/>
          </a:fillRef>
          <a:effectRef idx="1">
            <a:schemeClr val="accent1"/>
          </a:effectRef>
          <a:fontRef idx="minor">
            <a:schemeClr val="tx1"/>
          </a:fontRef>
        </p:style>
      </p:cxnSp>
      <p:grpSp>
        <p:nvGrpSpPr>
          <p:cNvPr id="78" name="Grp_Male"/>
          <p:cNvGrpSpPr>
            <a:grpSpLocks noChangeAspect="1"/>
          </p:cNvGrpSpPr>
          <p:nvPr/>
        </p:nvGrpSpPr>
        <p:grpSpPr>
          <a:xfrm>
            <a:off x="1736070" y="2398457"/>
            <a:ext cx="640080" cy="640080"/>
            <a:chOff x="2595825" y="2640464"/>
            <a:chExt cx="822960" cy="822960"/>
          </a:xfrm>
          <a:solidFill>
            <a:schemeClr val="accent1"/>
          </a:solidFill>
        </p:grpSpPr>
        <p:sp>
          <p:nvSpPr>
            <p:cNvPr id="79" name="Oval 78"/>
            <p:cNvSpPr>
              <a:spLocks noChangeAspect="1"/>
            </p:cNvSpPr>
            <p:nvPr/>
          </p:nvSpPr>
          <p:spPr>
            <a:xfrm>
              <a:off x="2595825" y="2640464"/>
              <a:ext cx="822960" cy="82296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80" name="Picture 79"/>
            <p:cNvPicPr>
              <a:picLocks noChangeAspect="1"/>
            </p:cNvPicPr>
            <p:nvPr/>
          </p:nvPicPr>
          <p:blipFill>
            <a:blip r:embed="rId6" cstate="print"/>
            <a:stretch>
              <a:fillRect/>
            </a:stretch>
          </p:blipFill>
          <p:spPr>
            <a:xfrm>
              <a:off x="2871485" y="2731904"/>
              <a:ext cx="271640" cy="640080"/>
            </a:xfrm>
            <a:prstGeom prst="rect">
              <a:avLst/>
            </a:prstGeom>
            <a:grpFill/>
          </p:spPr>
        </p:pic>
      </p:grpSp>
      <p:sp>
        <p:nvSpPr>
          <p:cNvPr id="84" name="Rectangle 83"/>
          <p:cNvSpPr/>
          <p:nvPr/>
        </p:nvSpPr>
        <p:spPr>
          <a:xfrm rot="20880000">
            <a:off x="2420280" y="1731599"/>
            <a:ext cx="193367" cy="274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5" name="Rectangle 84"/>
          <p:cNvSpPr/>
          <p:nvPr/>
        </p:nvSpPr>
        <p:spPr>
          <a:xfrm rot="6341683">
            <a:off x="2864396" y="2261242"/>
            <a:ext cx="193367" cy="274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6" name="Group 85"/>
          <p:cNvGrpSpPr/>
          <p:nvPr/>
        </p:nvGrpSpPr>
        <p:grpSpPr>
          <a:xfrm>
            <a:off x="452973" y="1411134"/>
            <a:ext cx="2886833" cy="2675160"/>
            <a:chOff x="-11736" y="2886756"/>
            <a:chExt cx="2886833" cy="2675160"/>
          </a:xfrm>
        </p:grpSpPr>
        <p:graphicFrame>
          <p:nvGraphicFramePr>
            <p:cNvPr id="87" name="cht1"/>
            <p:cNvGraphicFramePr>
              <a:graphicFrameLocks/>
            </p:cNvGraphicFramePr>
            <p:nvPr/>
          </p:nvGraphicFramePr>
          <p:xfrm>
            <a:off x="-11736" y="2886756"/>
            <a:ext cx="2850077" cy="2675160"/>
          </p:xfrm>
          <a:graphic>
            <a:graphicData uri="http://schemas.openxmlformats.org/drawingml/2006/chart">
              <c:chart xmlns:c="http://schemas.openxmlformats.org/drawingml/2006/chart" xmlns:r="http://schemas.openxmlformats.org/officeDocument/2006/relationships" r:id="rId7"/>
            </a:graphicData>
          </a:graphic>
        </p:graphicFrame>
        <p:grpSp>
          <p:nvGrpSpPr>
            <p:cNvPr id="88" name="Group 87"/>
            <p:cNvGrpSpPr/>
            <p:nvPr/>
          </p:nvGrpSpPr>
          <p:grpSpPr>
            <a:xfrm rot="2554437">
              <a:off x="2162727" y="3188096"/>
              <a:ext cx="712370" cy="457547"/>
              <a:chOff x="3326738" y="3622845"/>
              <a:chExt cx="712370" cy="457547"/>
            </a:xfrm>
          </p:grpSpPr>
          <p:cxnSp>
            <p:nvCxnSpPr>
              <p:cNvPr id="89" name="Straight Connector 88"/>
              <p:cNvCxnSpPr/>
              <p:nvPr/>
            </p:nvCxnSpPr>
            <p:spPr>
              <a:xfrm flipH="1">
                <a:off x="3326738" y="3622845"/>
                <a:ext cx="457200" cy="424817"/>
              </a:xfrm>
              <a:prstGeom prst="line">
                <a:avLst/>
              </a:prstGeom>
              <a:ln w="2413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16200000" flipH="1">
                <a:off x="3598100" y="3639383"/>
                <a:ext cx="457200" cy="424817"/>
              </a:xfrm>
              <a:prstGeom prst="line">
                <a:avLst/>
              </a:prstGeom>
              <a:ln w="241300">
                <a:solidFill>
                  <a:schemeClr val="accent1"/>
                </a:solidFill>
              </a:ln>
            </p:spPr>
            <p:style>
              <a:lnRef idx="2">
                <a:schemeClr val="accent1"/>
              </a:lnRef>
              <a:fillRef idx="0">
                <a:schemeClr val="accent1"/>
              </a:fillRef>
              <a:effectRef idx="1">
                <a:schemeClr val="accent1"/>
              </a:effectRef>
              <a:fontRef idx="minor">
                <a:schemeClr val="tx1"/>
              </a:fontRef>
            </p:style>
          </p:cxnSp>
        </p:grpSp>
      </p:grpSp>
      <p:sp>
        <p:nvSpPr>
          <p:cNvPr id="71" name="TextBox 70"/>
          <p:cNvSpPr txBox="1"/>
          <p:nvPr/>
        </p:nvSpPr>
        <p:spPr>
          <a:xfrm>
            <a:off x="7255268" y="1304100"/>
            <a:ext cx="829929"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srgbClr val="000000"/>
                </a:solidFill>
                <a:effectLst/>
                <a:uLnTx/>
                <a:uFillTx/>
                <a:latin typeface="Barlow"/>
                <a:ea typeface="+mn-ea"/>
                <a:cs typeface="+mn-cs"/>
              </a:rPr>
              <a:t>Male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mn-cs"/>
              </a:rPr>
              <a:t>(n=874)</a:t>
            </a:r>
          </a:p>
        </p:txBody>
      </p:sp>
      <p:sp>
        <p:nvSpPr>
          <p:cNvPr id="91" name="TextBox 90"/>
          <p:cNvSpPr txBox="1"/>
          <p:nvPr/>
        </p:nvSpPr>
        <p:spPr>
          <a:xfrm>
            <a:off x="8808352" y="1304100"/>
            <a:ext cx="829929"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srgbClr val="000000"/>
                </a:solidFill>
                <a:effectLst/>
                <a:uLnTx/>
                <a:uFillTx/>
                <a:latin typeface="Barlow"/>
                <a:ea typeface="+mn-ea"/>
                <a:cs typeface="+mn-cs"/>
              </a:rPr>
              <a:t>Female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solidFill>
                <a:effectLst/>
                <a:uLnTx/>
                <a:uFillTx/>
                <a:latin typeface="Barlow"/>
                <a:ea typeface="+mn-ea"/>
                <a:cs typeface="+mn-cs"/>
              </a:rPr>
              <a:t>(n=744)</a:t>
            </a:r>
          </a:p>
        </p:txBody>
      </p:sp>
    </p:spTree>
    <p:extLst>
      <p:ext uri="{BB962C8B-B14F-4D97-AF65-F5344CB8AC3E}">
        <p14:creationId xmlns:p14="http://schemas.microsoft.com/office/powerpoint/2010/main" val="6611247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bl1"/>
          <p:cNvGraphicFramePr>
            <a:graphicFrameLocks/>
          </p:cNvGraphicFramePr>
          <p:nvPr>
            <p:extLst>
              <p:ext uri="{D42A27DB-BD31-4B8C-83A1-F6EECF244321}">
                <p14:modId xmlns:p14="http://schemas.microsoft.com/office/powerpoint/2010/main" val="2490777183"/>
              </p:ext>
            </p:extLst>
          </p:nvPr>
        </p:nvGraphicFramePr>
        <p:xfrm>
          <a:off x="1185252" y="1154290"/>
          <a:ext cx="6379599" cy="4634983"/>
        </p:xfrm>
        <a:graphic>
          <a:graphicData uri="http://schemas.openxmlformats.org/drawingml/2006/table">
            <a:tbl>
              <a:tblPr firstRow="1" firstCol="1" bandRow="1">
                <a:tableStyleId>{5C22544A-7EE6-4342-B048-85BDC9FD1C3A}</a:tableStyleId>
              </a:tblPr>
              <a:tblGrid>
                <a:gridCol w="1944550">
                  <a:extLst>
                    <a:ext uri="{9D8B030D-6E8A-4147-A177-3AD203B41FA5}">
                      <a16:colId xmlns:a16="http://schemas.microsoft.com/office/drawing/2014/main" val="20000"/>
                    </a:ext>
                  </a:extLst>
                </a:gridCol>
                <a:gridCol w="1471331">
                  <a:extLst>
                    <a:ext uri="{9D8B030D-6E8A-4147-A177-3AD203B41FA5}">
                      <a16:colId xmlns:a16="http://schemas.microsoft.com/office/drawing/2014/main" val="2278977092"/>
                    </a:ext>
                  </a:extLst>
                </a:gridCol>
                <a:gridCol w="1497606">
                  <a:extLst>
                    <a:ext uri="{9D8B030D-6E8A-4147-A177-3AD203B41FA5}">
                      <a16:colId xmlns:a16="http://schemas.microsoft.com/office/drawing/2014/main" val="20002"/>
                    </a:ext>
                  </a:extLst>
                </a:gridCol>
                <a:gridCol w="1466112">
                  <a:extLst>
                    <a:ext uri="{9D8B030D-6E8A-4147-A177-3AD203B41FA5}">
                      <a16:colId xmlns:a16="http://schemas.microsoft.com/office/drawing/2014/main" val="20003"/>
                    </a:ext>
                  </a:extLst>
                </a:gridCol>
              </a:tblGrid>
              <a:tr h="608709">
                <a:tc>
                  <a:txBody>
                    <a:bodyPr/>
                    <a:lstStyle/>
                    <a:p>
                      <a:pPr algn="l"/>
                      <a:r>
                        <a:rPr lang="en-US" sz="1000" b="1" cap="none" baseline="0" dirty="0">
                          <a:solidFill>
                            <a:schemeClr val="tx2"/>
                          </a:solidFill>
                          <a:latin typeface="Barlow"/>
                        </a:rPr>
                        <a:t>AGE (Q22)</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cap="none" baseline="0" dirty="0">
                          <a:solidFill>
                            <a:srgbClr val="FFFFFF"/>
                          </a:solidFill>
                          <a:latin typeface="Barlow"/>
                        </a:rPr>
                        <a:t>Total 2021 (n =1,622)</a:t>
                      </a:r>
                      <a:endParaRPr lang="en-US" sz="1000" b="0" cap="none" baseline="0" dirty="0">
                        <a:solidFill>
                          <a:srgbClr val="FFFFFF"/>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cap="none" baseline="0" dirty="0">
                          <a:solidFill>
                            <a:srgbClr val="FFFFFF"/>
                          </a:solidFill>
                          <a:latin typeface="Barlow"/>
                        </a:rPr>
                        <a:t>Total 2017 (n =1,952)</a:t>
                      </a:r>
                      <a:endParaRPr lang="en-US" sz="800" b="0" cap="none" baseline="0" dirty="0">
                        <a:solidFill>
                          <a:srgbClr val="FFFFFF"/>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cap="none" baseline="0" dirty="0">
                          <a:solidFill>
                            <a:srgbClr val="FFFFFF"/>
                          </a:solidFill>
                          <a:latin typeface="Barlow"/>
                        </a:rPr>
                        <a:t>ALL SPORTS 2020/21 (n =27,813)</a:t>
                      </a:r>
                      <a:endParaRPr lang="en-US" sz="800" b="0" cap="none" baseline="0" dirty="0">
                        <a:solidFill>
                          <a:srgbClr val="FFFFFF"/>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83404">
                <a:tc>
                  <a:txBody>
                    <a:bodyPr/>
                    <a:lstStyle/>
                    <a:p>
                      <a:pPr algn="l">
                        <a:lnSpc>
                          <a:spcPct val="115000"/>
                        </a:lnSpc>
                        <a:spcAft>
                          <a:spcPts val="0"/>
                        </a:spcAft>
                        <a:tabLst>
                          <a:tab pos="5397500" algn="r"/>
                        </a:tabLst>
                      </a:pPr>
                      <a:r>
                        <a:rPr lang="x-none" sz="1000" b="0">
                          <a:solidFill>
                            <a:srgbClr val="000000"/>
                          </a:solidFill>
                          <a:effectLst/>
                          <a:latin typeface="Barlow"/>
                          <a:ea typeface="Times New Roman"/>
                        </a:rPr>
                        <a:t>Less than 5 years</a:t>
                      </a:r>
                      <a:r>
                        <a:rPr lang="x-none" sz="1200" b="0">
                          <a:effectLst/>
                          <a:latin typeface="Barlow"/>
                          <a:ea typeface="Times New Roman"/>
                        </a:rPr>
                        <a:t>	</a:t>
                      </a:r>
                      <a:endParaRPr lang="en-NZ" sz="1000" b="0" dirty="0">
                        <a:effectLst/>
                        <a:latin typeface="Barlow"/>
                        <a:ea typeface="Times New Roman"/>
                      </a:endParaRPr>
                    </a:p>
                  </a:txBody>
                  <a:tcPr marL="9525" marR="9525" marT="9525" marB="9525"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Barlow"/>
                        </a:rPr>
                        <a:t>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chemeClr val="tx1">
                              <a:lumMod val="65000"/>
                              <a:lumOff val="35000"/>
                            </a:schemeClr>
                          </a:solidFill>
                          <a:effectLst/>
                          <a:latin typeface="Barlow"/>
                        </a:rPr>
                        <a:t>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chemeClr val="tx1">
                              <a:lumMod val="65000"/>
                              <a:lumOff val="35000"/>
                            </a:schemeClr>
                          </a:solidFill>
                          <a:effectLst/>
                          <a:latin typeface="Barlow"/>
                        </a:rPr>
                        <a:t>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3404">
                <a:tc>
                  <a:txBody>
                    <a:bodyPr/>
                    <a:lstStyle/>
                    <a:p>
                      <a:pPr algn="l">
                        <a:lnSpc>
                          <a:spcPct val="115000"/>
                        </a:lnSpc>
                        <a:spcAft>
                          <a:spcPts val="0"/>
                        </a:spcAft>
                        <a:tabLst>
                          <a:tab pos="5397500" algn="r"/>
                        </a:tabLst>
                      </a:pPr>
                      <a:r>
                        <a:rPr lang="en-NZ" sz="1000" b="0" dirty="0">
                          <a:solidFill>
                            <a:srgbClr val="000000"/>
                          </a:solidFill>
                          <a:effectLst/>
                          <a:latin typeface="Barlow"/>
                          <a:ea typeface="Times New Roman"/>
                        </a:rPr>
                        <a:t>NET </a:t>
                      </a:r>
                      <a:r>
                        <a:rPr lang="x-none" sz="1000" b="0">
                          <a:solidFill>
                            <a:srgbClr val="000000"/>
                          </a:solidFill>
                          <a:effectLst/>
                          <a:latin typeface="Barlow"/>
                          <a:ea typeface="Times New Roman"/>
                        </a:rPr>
                        <a:t>5-</a:t>
                      </a:r>
                      <a:r>
                        <a:rPr lang="en-NZ" sz="1000" b="0" dirty="0">
                          <a:solidFill>
                            <a:srgbClr val="000000"/>
                          </a:solidFill>
                          <a:effectLst/>
                          <a:latin typeface="Barlow"/>
                          <a:ea typeface="Times New Roman"/>
                        </a:rPr>
                        <a:t>12</a:t>
                      </a:r>
                      <a:r>
                        <a:rPr lang="x-none" sz="1000" b="0">
                          <a:solidFill>
                            <a:srgbClr val="000000"/>
                          </a:solidFill>
                          <a:effectLst/>
                          <a:latin typeface="Barlow"/>
                          <a:ea typeface="Times New Roman"/>
                        </a:rPr>
                        <a:t> years</a:t>
                      </a:r>
                      <a:r>
                        <a:rPr lang="x-none" sz="1200" b="0">
                          <a:effectLst/>
                          <a:latin typeface="Barlow"/>
                          <a:ea typeface="Times New Roman"/>
                        </a:rPr>
                        <a:t>	</a:t>
                      </a:r>
                      <a:endParaRPr lang="en-NZ" sz="1000" b="0" dirty="0">
                        <a:effectLst/>
                        <a:latin typeface="Barlow"/>
                        <a:ea typeface="Times New Roman"/>
                      </a:endParaRPr>
                    </a:p>
                  </a:txBody>
                  <a:tcPr marL="9525" marR="9525" marT="9525" marB="9525"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1" i="0" u="none" strike="noStrike" kern="1200" dirty="0">
                          <a:solidFill>
                            <a:srgbClr val="000000"/>
                          </a:solidFill>
                          <a:effectLst/>
                          <a:latin typeface="Barlow"/>
                          <a:ea typeface="+mn-ea"/>
                          <a:cs typeface="+mn-cs"/>
                        </a:rPr>
                        <a:t>35%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chemeClr val="tx1">
                              <a:lumMod val="65000"/>
                              <a:lumOff val="35000"/>
                            </a:schemeClr>
                          </a:solidFill>
                          <a:effectLst/>
                          <a:latin typeface="Barlow"/>
                        </a:rPr>
                        <a:t>47%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28%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3404">
                <a:tc>
                  <a:txBody>
                    <a:bodyPr/>
                    <a:lstStyle/>
                    <a:p>
                      <a:pPr algn="l">
                        <a:lnSpc>
                          <a:spcPct val="115000"/>
                        </a:lnSpc>
                        <a:spcAft>
                          <a:spcPts val="0"/>
                        </a:spcAft>
                        <a:tabLst>
                          <a:tab pos="5397500" algn="r"/>
                        </a:tabLst>
                      </a:pPr>
                      <a:r>
                        <a:rPr lang="en-NZ" sz="1000" b="0" dirty="0">
                          <a:solidFill>
                            <a:srgbClr val="000000"/>
                          </a:solidFill>
                          <a:effectLst/>
                          <a:latin typeface="Barlow"/>
                          <a:ea typeface="Times New Roman"/>
                        </a:rPr>
                        <a:t>NET 13-18</a:t>
                      </a:r>
                      <a:r>
                        <a:rPr lang="x-none" sz="1000" b="0">
                          <a:solidFill>
                            <a:srgbClr val="000000"/>
                          </a:solidFill>
                          <a:effectLst/>
                          <a:latin typeface="Barlow"/>
                          <a:ea typeface="Times New Roman"/>
                        </a:rPr>
                        <a:t> years</a:t>
                      </a:r>
                      <a:r>
                        <a:rPr lang="x-none" sz="1200" b="0">
                          <a:effectLst/>
                          <a:latin typeface="Barlow"/>
                          <a:ea typeface="Times New Roman"/>
                        </a:rPr>
                        <a:t>	</a:t>
                      </a:r>
                      <a:endParaRPr lang="en-NZ" sz="1000" b="0" dirty="0">
                        <a:effectLst/>
                        <a:latin typeface="Barlow"/>
                        <a:ea typeface="Times New Roman"/>
                      </a:endParaRPr>
                    </a:p>
                  </a:txBody>
                  <a:tcPr marL="9525" marR="9525" marT="9525" marB="9525"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1" i="0" u="none" strike="noStrike" kern="1200" dirty="0">
                          <a:solidFill>
                            <a:srgbClr val="000000"/>
                          </a:solidFill>
                          <a:effectLst/>
                          <a:latin typeface="Barlow"/>
                          <a:ea typeface="+mn-ea"/>
                          <a:cs typeface="+mn-cs"/>
                        </a:rPr>
                        <a:t>15%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chemeClr val="tx1">
                              <a:lumMod val="65000"/>
                              <a:lumOff val="35000"/>
                            </a:schemeClr>
                          </a:solidFill>
                          <a:effectLst/>
                          <a:latin typeface="Barlow"/>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16%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3404">
                <a:tc>
                  <a:txBody>
                    <a:bodyPr/>
                    <a:lstStyle/>
                    <a:p>
                      <a:pPr algn="l">
                        <a:lnSpc>
                          <a:spcPct val="115000"/>
                        </a:lnSpc>
                        <a:spcAft>
                          <a:spcPts val="0"/>
                        </a:spcAft>
                        <a:tabLst>
                          <a:tab pos="5397500" algn="r"/>
                        </a:tabLst>
                      </a:pPr>
                      <a:r>
                        <a:rPr lang="en-NZ" sz="1000" b="0" dirty="0">
                          <a:solidFill>
                            <a:srgbClr val="000000"/>
                          </a:solidFill>
                          <a:effectLst/>
                          <a:latin typeface="Barlow"/>
                          <a:ea typeface="Times New Roman"/>
                        </a:rPr>
                        <a:t>NET 19-24 years</a:t>
                      </a:r>
                      <a:r>
                        <a:rPr lang="x-none" sz="1200" b="0">
                          <a:effectLst/>
                          <a:latin typeface="Barlow"/>
                          <a:ea typeface="Times New Roman"/>
                        </a:rPr>
                        <a:t>	</a:t>
                      </a:r>
                      <a:endParaRPr lang="en-NZ" sz="1000" b="0" dirty="0">
                        <a:effectLst/>
                        <a:latin typeface="Barlow"/>
                        <a:ea typeface="Times New Roman"/>
                      </a:endParaRPr>
                    </a:p>
                  </a:txBody>
                  <a:tcPr marL="9525" marR="9525" marT="9525" marB="9525"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1" i="0" u="none" strike="noStrike" kern="1200" dirty="0">
                          <a:solidFill>
                            <a:srgbClr val="000000"/>
                          </a:solidFill>
                          <a:effectLst/>
                          <a:latin typeface="Barlow"/>
                          <a:ea typeface="+mn-ea"/>
                          <a:cs typeface="+mn-cs"/>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chemeClr val="tx1">
                              <a:lumMod val="65000"/>
                              <a:lumOff val="35000"/>
                            </a:schemeClr>
                          </a:solidFill>
                          <a:effectLst/>
                          <a:latin typeface="Barlow"/>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6094">
                <a:tc>
                  <a:txBody>
                    <a:bodyPr/>
                    <a:lstStyle/>
                    <a:p>
                      <a:pPr algn="l">
                        <a:lnSpc>
                          <a:spcPct val="115000"/>
                        </a:lnSpc>
                        <a:spcAft>
                          <a:spcPts val="0"/>
                        </a:spcAft>
                        <a:tabLst>
                          <a:tab pos="5397500" algn="r"/>
                        </a:tabLst>
                      </a:pPr>
                      <a:r>
                        <a:rPr lang="en-NZ" sz="1000" b="0" dirty="0">
                          <a:solidFill>
                            <a:srgbClr val="000000"/>
                          </a:solidFill>
                          <a:effectLst/>
                          <a:latin typeface="Barlow"/>
                          <a:ea typeface="Times New Roman"/>
                        </a:rPr>
                        <a:t>25-34 years</a:t>
                      </a:r>
                      <a:endParaRPr lang="en-NZ" sz="1000" b="0" dirty="0">
                        <a:effectLst/>
                        <a:latin typeface="Barlow"/>
                        <a:ea typeface="Times New Roman"/>
                      </a:endParaRPr>
                    </a:p>
                  </a:txBody>
                  <a:tcPr marL="9525" marR="9525" marT="9525" marB="9525"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1" i="0" u="none" strike="noStrike" kern="1200" dirty="0">
                          <a:solidFill>
                            <a:srgbClr val="000000"/>
                          </a:solidFill>
                          <a:effectLst/>
                          <a:latin typeface="Barlow"/>
                          <a:ea typeface="+mn-ea"/>
                          <a:cs typeface="+mn-cs"/>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6094">
                <a:tc>
                  <a:txBody>
                    <a:bodyPr/>
                    <a:lstStyle/>
                    <a:p>
                      <a:pPr algn="l">
                        <a:lnSpc>
                          <a:spcPct val="115000"/>
                        </a:lnSpc>
                        <a:spcAft>
                          <a:spcPts val="0"/>
                        </a:spcAft>
                        <a:tabLst>
                          <a:tab pos="5397500" algn="r"/>
                        </a:tabLst>
                      </a:pPr>
                      <a:r>
                        <a:rPr lang="en-NZ" sz="1000" b="0" dirty="0">
                          <a:solidFill>
                            <a:schemeClr val="tx1"/>
                          </a:solidFill>
                          <a:effectLst/>
                          <a:latin typeface="Barlow"/>
                          <a:ea typeface="Times New Roman"/>
                        </a:rPr>
                        <a:t>NET 19-34 years</a:t>
                      </a:r>
                    </a:p>
                  </a:txBody>
                  <a:tcPr marL="9525" marR="9525" marT="9525" marB="9525"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1" i="0" u="none" strike="noStrike" kern="1200" dirty="0">
                          <a:solidFill>
                            <a:srgbClr val="000000"/>
                          </a:solidFill>
                          <a:effectLst/>
                          <a:latin typeface="Barlow"/>
                          <a:ea typeface="+mn-ea"/>
                          <a:cs typeface="+mn-cs"/>
                        </a:rPr>
                        <a:t>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11%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7020683"/>
                  </a:ext>
                </a:extLst>
              </a:tr>
              <a:tr h="356094">
                <a:tc>
                  <a:txBody>
                    <a:bodyPr/>
                    <a:lstStyle/>
                    <a:p>
                      <a:pPr algn="l">
                        <a:lnSpc>
                          <a:spcPct val="115000"/>
                        </a:lnSpc>
                        <a:spcAft>
                          <a:spcPts val="0"/>
                        </a:spcAft>
                        <a:tabLst>
                          <a:tab pos="5397500" algn="r"/>
                        </a:tabLst>
                      </a:pPr>
                      <a:r>
                        <a:rPr lang="en-NZ" sz="1000" b="0" dirty="0">
                          <a:solidFill>
                            <a:srgbClr val="000000"/>
                          </a:solidFill>
                          <a:effectLst/>
                          <a:latin typeface="Barlow"/>
                          <a:ea typeface="Times New Roman"/>
                        </a:rPr>
                        <a:t>35-44 years</a:t>
                      </a:r>
                      <a:endParaRPr lang="en-NZ" sz="1000" b="0" dirty="0">
                        <a:effectLst/>
                        <a:latin typeface="Barlow"/>
                        <a:ea typeface="Times New Roman"/>
                      </a:endParaRPr>
                    </a:p>
                  </a:txBody>
                  <a:tcPr marL="9525" marR="9525" marT="9525" marB="9525"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1" i="0" u="none" strike="noStrike" kern="1200" dirty="0">
                          <a:solidFill>
                            <a:srgbClr val="000000"/>
                          </a:solidFill>
                          <a:effectLst/>
                          <a:latin typeface="Barlow"/>
                          <a:ea typeface="+mn-ea"/>
                          <a:cs typeface="+mn-cs"/>
                        </a:rPr>
                        <a:t>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10%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6094">
                <a:tc>
                  <a:txBody>
                    <a:bodyPr/>
                    <a:lstStyle/>
                    <a:p>
                      <a:pPr algn="l">
                        <a:lnSpc>
                          <a:spcPct val="115000"/>
                        </a:lnSpc>
                        <a:spcAft>
                          <a:spcPts val="0"/>
                        </a:spcAft>
                        <a:tabLst>
                          <a:tab pos="5397500" algn="r"/>
                        </a:tabLst>
                      </a:pPr>
                      <a:r>
                        <a:rPr lang="en-NZ" sz="1000" b="0" dirty="0">
                          <a:solidFill>
                            <a:srgbClr val="000000"/>
                          </a:solidFill>
                          <a:effectLst/>
                          <a:latin typeface="Barlow"/>
                          <a:ea typeface="Times New Roman"/>
                        </a:rPr>
                        <a:t>45-54 years</a:t>
                      </a:r>
                      <a:endParaRPr lang="en-NZ" sz="1000" b="0" dirty="0">
                        <a:effectLst/>
                        <a:latin typeface="Barlow"/>
                        <a:ea typeface="Times New Roman"/>
                      </a:endParaRPr>
                    </a:p>
                  </a:txBody>
                  <a:tcPr marL="9525" marR="9525" marT="9525" marB="9525"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1" i="0" u="none" strike="noStrike" kern="1200" dirty="0">
                          <a:solidFill>
                            <a:srgbClr val="000000"/>
                          </a:solidFill>
                          <a:effectLst/>
                          <a:latin typeface="Barlow"/>
                          <a:ea typeface="+mn-ea"/>
                          <a:cs typeface="+mn-cs"/>
                        </a:rPr>
                        <a:t>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13%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6094">
                <a:tc>
                  <a:txBody>
                    <a:bodyPr/>
                    <a:lstStyle/>
                    <a:p>
                      <a:pPr algn="l">
                        <a:lnSpc>
                          <a:spcPct val="115000"/>
                        </a:lnSpc>
                        <a:spcAft>
                          <a:spcPts val="0"/>
                        </a:spcAft>
                        <a:tabLst>
                          <a:tab pos="5397500" algn="r"/>
                        </a:tabLst>
                      </a:pPr>
                      <a:r>
                        <a:rPr lang="en-NZ" sz="1000" b="0" dirty="0">
                          <a:solidFill>
                            <a:schemeClr val="tx1"/>
                          </a:solidFill>
                          <a:effectLst/>
                          <a:latin typeface="Barlow"/>
                          <a:ea typeface="Times New Roman"/>
                        </a:rPr>
                        <a:t>55-64</a:t>
                      </a:r>
                      <a:r>
                        <a:rPr lang="en-NZ" sz="1000" b="0" baseline="0" dirty="0">
                          <a:solidFill>
                            <a:schemeClr val="tx1"/>
                          </a:solidFill>
                          <a:effectLst/>
                          <a:latin typeface="Barlow"/>
                          <a:ea typeface="Times New Roman"/>
                        </a:rPr>
                        <a:t> years</a:t>
                      </a:r>
                      <a:endParaRPr lang="en-NZ" sz="1000" b="0" dirty="0">
                        <a:solidFill>
                          <a:schemeClr val="tx1"/>
                        </a:solidFill>
                        <a:effectLst/>
                        <a:latin typeface="Barlow"/>
                        <a:ea typeface="Times New Roman"/>
                      </a:endParaRPr>
                    </a:p>
                  </a:txBody>
                  <a:tcPr marL="9525" marR="9525" marT="9525" marB="9525"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1" i="0" u="none" strike="noStrike" kern="1200" dirty="0">
                          <a:solidFill>
                            <a:srgbClr val="000000"/>
                          </a:solidFill>
                          <a:effectLst/>
                          <a:latin typeface="Barlow"/>
                          <a:ea typeface="+mn-ea"/>
                          <a:cs typeface="+mn-cs"/>
                        </a:rPr>
                        <a:t>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10%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5068421"/>
                  </a:ext>
                </a:extLst>
              </a:tr>
              <a:tr h="356094">
                <a:tc>
                  <a:txBody>
                    <a:bodyPr/>
                    <a:lstStyle/>
                    <a:p>
                      <a:pPr algn="l">
                        <a:lnSpc>
                          <a:spcPct val="115000"/>
                        </a:lnSpc>
                        <a:spcAft>
                          <a:spcPts val="0"/>
                        </a:spcAft>
                        <a:tabLst>
                          <a:tab pos="5397500" algn="r"/>
                        </a:tabLst>
                      </a:pPr>
                      <a:r>
                        <a:rPr lang="en-NZ" sz="1000" b="0" dirty="0">
                          <a:solidFill>
                            <a:schemeClr val="tx1"/>
                          </a:solidFill>
                          <a:effectLst/>
                          <a:latin typeface="Barlow"/>
                          <a:ea typeface="Times New Roman"/>
                        </a:rPr>
                        <a:t>65+ years</a:t>
                      </a:r>
                    </a:p>
                  </a:txBody>
                  <a:tcPr marL="9525" marR="9525" marT="9525" marB="9525"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1" i="0" u="none" strike="noStrike" kern="1200" dirty="0">
                          <a:solidFill>
                            <a:srgbClr val="000000"/>
                          </a:solidFill>
                          <a:effectLst/>
                          <a:latin typeface="Barlow"/>
                          <a:ea typeface="+mn-ea"/>
                          <a:cs typeface="+mn-cs"/>
                        </a:rPr>
                        <a:t>11%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10%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2235439"/>
                  </a:ext>
                </a:extLst>
              </a:tr>
              <a:tr h="356094">
                <a:tc>
                  <a:txBody>
                    <a:bodyPr/>
                    <a:lstStyle/>
                    <a:p>
                      <a:pPr algn="l">
                        <a:lnSpc>
                          <a:spcPct val="115000"/>
                        </a:lnSpc>
                        <a:spcAft>
                          <a:spcPts val="0"/>
                        </a:spcAft>
                        <a:tabLst>
                          <a:tab pos="5397500" algn="r"/>
                        </a:tabLst>
                      </a:pPr>
                      <a:r>
                        <a:rPr lang="en-NZ" sz="1000" b="0" dirty="0">
                          <a:solidFill>
                            <a:schemeClr val="tx1"/>
                          </a:solidFill>
                          <a:effectLst/>
                          <a:latin typeface="Barlow"/>
                          <a:ea typeface="Times New Roman"/>
                        </a:rPr>
                        <a:t>NET 35+ years</a:t>
                      </a:r>
                    </a:p>
                  </a:txBody>
                  <a:tcPr marL="9525" marR="9525" marT="9525" marB="9525"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1" i="0" u="none" strike="noStrike" kern="1200" dirty="0">
                          <a:solidFill>
                            <a:srgbClr val="000000"/>
                          </a:solidFill>
                          <a:effectLst/>
                          <a:latin typeface="Barlow"/>
                          <a:ea typeface="+mn-ea"/>
                          <a:cs typeface="+mn-cs"/>
                        </a:rPr>
                        <a:t>36%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27%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43%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7759105"/>
                  </a:ext>
                </a:extLst>
              </a:tr>
            </a:tbl>
          </a:graphicData>
        </a:graphic>
      </p:graphicFrame>
      <p:sp>
        <p:nvSpPr>
          <p:cNvPr id="6" name="Title 2"/>
          <p:cNvSpPr txBox="1">
            <a:spLocks/>
          </p:cNvSpPr>
          <p:nvPr/>
        </p:nvSpPr>
        <p:spPr>
          <a:xfrm>
            <a:off x="775579" y="239857"/>
            <a:ext cx="8166672" cy="571500"/>
          </a:xfrm>
          <a:prstGeom prst="rect">
            <a:avLst/>
          </a:prstGeom>
        </p:spPr>
        <p:txBody>
          <a:bodyPr vert="horz" wrap="square" lIns="91440" tIns="0" rIns="91440" bIns="0" rtlCol="0" anchor="b" anchorCtr="0">
            <a:noAutofit/>
          </a:bodyPr>
          <a:lstStyle>
            <a:lvl1pPr algn="l" defTabSz="457200" rtl="0" eaLnBrk="1" fontAlgn="base" hangingPunct="1">
              <a:spcBef>
                <a:spcPct val="0"/>
              </a:spcBef>
              <a:spcAft>
                <a:spcPct val="0"/>
              </a:spcAft>
              <a:defRPr sz="2600" b="1" kern="1200" cap="all" baseline="0">
                <a:solidFill>
                  <a:schemeClr val="tx2"/>
                </a:solidFill>
                <a:latin typeface="+mj-lt"/>
                <a:ea typeface="ＭＳ Ｐゴシック" charset="0"/>
                <a:cs typeface="ＭＳ Ｐゴシック" charset="0"/>
              </a:defRPr>
            </a:lvl1pPr>
            <a:lvl2pPr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a:ea typeface="ＭＳ Ｐゴシック" charset="0"/>
              </a:rPr>
              <a:t>Age</a:t>
            </a:r>
            <a:endParaRPr kumimoji="0" lang="en-NZ" sz="3200" b="1" i="0" u="none" strike="noStrike" kern="1200" cap="none" spc="0" normalizeH="0" baseline="0" noProof="0" dirty="0">
              <a:ln>
                <a:noFill/>
              </a:ln>
              <a:solidFill>
                <a:srgbClr val="9C132A"/>
              </a:solidFill>
              <a:effectLst/>
              <a:uLnTx/>
              <a:uFillTx/>
              <a:latin typeface="Barlow"/>
              <a:ea typeface="ＭＳ Ｐゴシック" charset="0"/>
            </a:endParaRPr>
          </a:p>
        </p:txBody>
      </p:sp>
    </p:spTree>
    <p:extLst>
      <p:ext uri="{BB962C8B-B14F-4D97-AF65-F5344CB8AC3E}">
        <p14:creationId xmlns:p14="http://schemas.microsoft.com/office/powerpoint/2010/main" val="18090823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bl1"/>
          <p:cNvGraphicFramePr>
            <a:graphicFrameLocks/>
          </p:cNvGraphicFramePr>
          <p:nvPr/>
        </p:nvGraphicFramePr>
        <p:xfrm>
          <a:off x="1479883" y="1668065"/>
          <a:ext cx="6123897" cy="3597196"/>
        </p:xfrm>
        <a:graphic>
          <a:graphicData uri="http://schemas.openxmlformats.org/drawingml/2006/table">
            <a:tbl>
              <a:tblPr firstRow="1" firstCol="1" bandRow="1">
                <a:tableStyleId>{5C22544A-7EE6-4342-B048-85BDC9FD1C3A}</a:tableStyleId>
              </a:tblPr>
              <a:tblGrid>
                <a:gridCol w="1874330">
                  <a:extLst>
                    <a:ext uri="{9D8B030D-6E8A-4147-A177-3AD203B41FA5}">
                      <a16:colId xmlns:a16="http://schemas.microsoft.com/office/drawing/2014/main" val="20000"/>
                    </a:ext>
                  </a:extLst>
                </a:gridCol>
                <a:gridCol w="1418199">
                  <a:extLst>
                    <a:ext uri="{9D8B030D-6E8A-4147-A177-3AD203B41FA5}">
                      <a16:colId xmlns:a16="http://schemas.microsoft.com/office/drawing/2014/main" val="4294382247"/>
                    </a:ext>
                  </a:extLst>
                </a:gridCol>
                <a:gridCol w="1418199">
                  <a:extLst>
                    <a:ext uri="{9D8B030D-6E8A-4147-A177-3AD203B41FA5}">
                      <a16:colId xmlns:a16="http://schemas.microsoft.com/office/drawing/2014/main" val="20001"/>
                    </a:ext>
                  </a:extLst>
                </a:gridCol>
                <a:gridCol w="1413169">
                  <a:extLst>
                    <a:ext uri="{9D8B030D-6E8A-4147-A177-3AD203B41FA5}">
                      <a16:colId xmlns:a16="http://schemas.microsoft.com/office/drawing/2014/main" val="20003"/>
                    </a:ext>
                  </a:extLst>
                </a:gridCol>
              </a:tblGrid>
              <a:tr h="389334">
                <a:tc>
                  <a:txBody>
                    <a:bodyPr/>
                    <a:lstStyle/>
                    <a:p>
                      <a:pPr algn="l"/>
                      <a:r>
                        <a:rPr lang="en-US" sz="1050" b="1" cap="none" baseline="0" dirty="0">
                          <a:solidFill>
                            <a:schemeClr val="tx2"/>
                          </a:solidFill>
                          <a:latin typeface="Barlow"/>
                        </a:rPr>
                        <a:t>Ethnicity (Q34)</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cap="none" baseline="0" dirty="0">
                          <a:solidFill>
                            <a:srgbClr val="FFFFFF"/>
                          </a:solidFill>
                          <a:latin typeface="Barlow"/>
                        </a:rPr>
                        <a:t>Total 2021 (n =1,622)</a:t>
                      </a:r>
                      <a:endParaRPr lang="en-US" sz="1000" b="0" cap="none" baseline="0" dirty="0">
                        <a:solidFill>
                          <a:srgbClr val="FFFFFF"/>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cap="none" baseline="0" dirty="0">
                          <a:solidFill>
                            <a:srgbClr val="FFFFFF"/>
                          </a:solidFill>
                          <a:latin typeface="Barlow"/>
                        </a:rPr>
                        <a:t>Total 2017 (n =1,952)</a:t>
                      </a:r>
                      <a:endParaRPr lang="en-US" sz="800" b="0" cap="none" baseline="0" dirty="0">
                        <a:solidFill>
                          <a:srgbClr val="FFFFFF"/>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cap="none" baseline="0" dirty="0">
                          <a:solidFill>
                            <a:srgbClr val="FFFFFF"/>
                          </a:solidFill>
                          <a:latin typeface="Barlow"/>
                        </a:rPr>
                        <a:t>ALL SPORTS 2020/21 (n =27,813)</a:t>
                      </a:r>
                      <a:endParaRPr lang="en-US" sz="800" b="0" cap="none" baseline="0" dirty="0">
                        <a:solidFill>
                          <a:srgbClr val="FFFFFF"/>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00121">
                <a:tc>
                  <a:txBody>
                    <a:bodyPr/>
                    <a:lstStyle/>
                    <a:p>
                      <a:pPr algn="l" fontAlgn="b"/>
                      <a:r>
                        <a:rPr lang="en-US" sz="1050" b="1" i="0" u="none" strike="noStrike" dirty="0">
                          <a:solidFill>
                            <a:srgbClr val="000000"/>
                          </a:solidFill>
                          <a:effectLst/>
                          <a:latin typeface="Barlow"/>
                        </a:rPr>
                        <a:t>NET European/P</a:t>
                      </a:r>
                      <a:r>
                        <a:rPr lang="en-US" sz="1050" b="1" i="0" u="none" strike="noStrike" dirty="0">
                          <a:solidFill>
                            <a:srgbClr val="000000"/>
                          </a:solidFill>
                          <a:effectLst/>
                          <a:latin typeface="Arial" panose="020B0604020202020204" pitchFamily="34" charset="0"/>
                          <a:cs typeface="Arial" panose="020B0604020202020204" pitchFamily="34" charset="0"/>
                        </a:rPr>
                        <a:t>ā</a:t>
                      </a:r>
                      <a:r>
                        <a:rPr lang="en-US" sz="1050" b="1" i="0" u="none" strike="noStrike" dirty="0">
                          <a:solidFill>
                            <a:srgbClr val="000000"/>
                          </a:solidFill>
                          <a:effectLst/>
                          <a:latin typeface="Barlow"/>
                        </a:rPr>
                        <a:t>keh</a:t>
                      </a:r>
                      <a:r>
                        <a:rPr lang="en-US" sz="1050" b="1" i="0" u="none" strike="noStrike" dirty="0">
                          <a:solidFill>
                            <a:srgbClr val="000000"/>
                          </a:solidFill>
                          <a:effectLst/>
                          <a:latin typeface="Arial" panose="020B0604020202020204" pitchFamily="34" charset="0"/>
                          <a:cs typeface="Arial" panose="020B0604020202020204" pitchFamily="34" charset="0"/>
                        </a:rPr>
                        <a:t>ā</a:t>
                      </a:r>
                      <a:endParaRPr lang="en-US" sz="1050" b="1" i="0" u="none" strike="noStrike" dirty="0">
                        <a:solidFill>
                          <a:srgbClr val="000000"/>
                        </a:solidFill>
                        <a:effectLst/>
                        <a:latin typeface="Barlow"/>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1" i="0" u="none" strike="noStrike" kern="1200" dirty="0">
                          <a:solidFill>
                            <a:srgbClr val="000000"/>
                          </a:solidFill>
                          <a:effectLst/>
                          <a:latin typeface="Barlow"/>
                          <a:ea typeface="+mn-ea"/>
                          <a:cs typeface="+mn-cs"/>
                        </a:rPr>
                        <a:t>86%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chemeClr val="tx1">
                              <a:lumMod val="65000"/>
                              <a:lumOff val="35000"/>
                            </a:schemeClr>
                          </a:solidFill>
                          <a:effectLst/>
                          <a:latin typeface="Barlow"/>
                          <a:ea typeface="+mn-ea"/>
                          <a:cs typeface="+mn-cs"/>
                        </a:rPr>
                        <a:t>86%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chemeClr val="tx1">
                              <a:lumMod val="65000"/>
                              <a:lumOff val="35000"/>
                            </a:schemeClr>
                          </a:solidFill>
                          <a:effectLst/>
                          <a:latin typeface="Barlow"/>
                          <a:ea typeface="+mn-ea"/>
                          <a:cs typeface="+mn-cs"/>
                        </a:rPr>
                        <a:t>76%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0121">
                <a:tc>
                  <a:txBody>
                    <a:bodyPr/>
                    <a:lstStyle/>
                    <a:p>
                      <a:pPr algn="l" fontAlgn="b"/>
                      <a:r>
                        <a:rPr lang="en-US" sz="1050" b="1" i="0" u="none" strike="noStrike" dirty="0">
                          <a:solidFill>
                            <a:srgbClr val="000000"/>
                          </a:solidFill>
                          <a:effectLst/>
                          <a:latin typeface="Barlow"/>
                        </a:rPr>
                        <a:t>Māori</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0000"/>
                          </a:solidFill>
                          <a:effectLst/>
                          <a:uLnTx/>
                          <a:uFillTx/>
                          <a:latin typeface="Barlow"/>
                          <a:ea typeface="+mn-ea"/>
                          <a:cs typeface="+mn-cs"/>
                        </a:rPr>
                        <a:t>12%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chemeClr val="tx1">
                              <a:lumMod val="65000"/>
                              <a:lumOff val="35000"/>
                            </a:schemeClr>
                          </a:solidFill>
                          <a:effectLst/>
                          <a:latin typeface="Barlow"/>
                          <a:ea typeface="+mn-ea"/>
                          <a:cs typeface="+mn-cs"/>
                        </a:rPr>
                        <a:t>12%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chemeClr val="tx1">
                              <a:lumMod val="65000"/>
                              <a:lumOff val="35000"/>
                            </a:schemeClr>
                          </a:solidFill>
                          <a:effectLst/>
                          <a:latin typeface="Barlow"/>
                          <a:ea typeface="+mn-ea"/>
                          <a:cs typeface="+mn-cs"/>
                        </a:rPr>
                        <a:t>19%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121">
                <a:tc>
                  <a:txBody>
                    <a:bodyPr/>
                    <a:lstStyle/>
                    <a:p>
                      <a:pPr algn="l" fontAlgn="b"/>
                      <a:r>
                        <a:rPr lang="en-US" sz="1050" b="1" i="0" u="none" strike="noStrike" dirty="0">
                          <a:solidFill>
                            <a:srgbClr val="000000"/>
                          </a:solidFill>
                          <a:effectLst/>
                          <a:latin typeface="Barlow"/>
                        </a:rPr>
                        <a:t>NET Pasifika</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0000"/>
                          </a:solidFill>
                          <a:effectLst/>
                          <a:uLnTx/>
                          <a:uFillTx/>
                          <a:latin typeface="Barlow"/>
                          <a:ea typeface="+mn-ea"/>
                          <a:cs typeface="+mn-cs"/>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chemeClr val="tx1">
                              <a:lumMod val="65000"/>
                              <a:lumOff val="35000"/>
                            </a:schemeClr>
                          </a:solidFill>
                          <a:effectLst/>
                          <a:latin typeface="Barlow"/>
                          <a:ea typeface="+mn-ea"/>
                          <a:cs typeface="+mn-cs"/>
                        </a:rPr>
                        <a:t>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chemeClr val="tx1">
                              <a:lumMod val="65000"/>
                              <a:lumOff val="35000"/>
                            </a:schemeClr>
                          </a:solidFill>
                          <a:effectLst/>
                          <a:latin typeface="Barlow"/>
                          <a:ea typeface="+mn-ea"/>
                          <a:cs typeface="+mn-cs"/>
                        </a:rPr>
                        <a:t>10%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0121">
                <a:tc>
                  <a:txBody>
                    <a:bodyPr/>
                    <a:lstStyle/>
                    <a:p>
                      <a:pPr marL="457200" lvl="1" algn="l" defTabSz="457200" rtl="0" eaLnBrk="1" fontAlgn="b" latinLnBrk="0" hangingPunct="1"/>
                      <a:r>
                        <a:rPr lang="en-US" sz="1050" b="0" i="0" u="none" strike="noStrike" kern="1200" dirty="0">
                          <a:solidFill>
                            <a:srgbClr val="000000"/>
                          </a:solidFill>
                          <a:effectLst/>
                          <a:latin typeface="Barlow"/>
                          <a:ea typeface="+mn-ea"/>
                          <a:cs typeface="+mn-cs"/>
                        </a:rPr>
                        <a:t>Samoan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0000"/>
                          </a:solidFill>
                          <a:effectLst/>
                          <a:uLnTx/>
                          <a:uFillTx/>
                          <a:latin typeface="Barlow"/>
                          <a:ea typeface="+mn-ea"/>
                          <a:cs typeface="+mn-cs"/>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chemeClr val="tx1">
                              <a:lumMod val="65000"/>
                              <a:lumOff val="35000"/>
                            </a:schemeClr>
                          </a:solidFill>
                          <a:effectLst/>
                          <a:latin typeface="Barlow"/>
                          <a:ea typeface="+mn-ea"/>
                          <a:cs typeface="+mn-cs"/>
                        </a:rPr>
                        <a:t>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chemeClr val="tx1">
                              <a:lumMod val="65000"/>
                              <a:lumOff val="35000"/>
                            </a:schemeClr>
                          </a:solidFill>
                          <a:effectLst/>
                          <a:latin typeface="Barlow"/>
                          <a:ea typeface="+mn-ea"/>
                          <a:cs typeface="+mn-cs"/>
                        </a:rPr>
                        <a:t>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00121">
                <a:tc>
                  <a:txBody>
                    <a:bodyPr/>
                    <a:lstStyle/>
                    <a:p>
                      <a:pPr algn="l" fontAlgn="b"/>
                      <a:r>
                        <a:rPr lang="en-US" sz="1050" b="1" i="0" u="none" strike="noStrike" dirty="0">
                          <a:solidFill>
                            <a:srgbClr val="000000"/>
                          </a:solidFill>
                          <a:effectLst/>
                          <a:latin typeface="Barlow"/>
                        </a:rPr>
                        <a:t>NET Asian &amp; Indian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0000"/>
                          </a:solidFill>
                          <a:effectLst/>
                          <a:uLnTx/>
                          <a:uFillTx/>
                          <a:latin typeface="Barlow"/>
                          <a:ea typeface="+mn-ea"/>
                          <a:cs typeface="+mn-cs"/>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chemeClr val="tx1">
                              <a:lumMod val="65000"/>
                              <a:lumOff val="35000"/>
                            </a:schemeClr>
                          </a:solidFill>
                          <a:effectLst/>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chemeClr val="tx1">
                              <a:lumMod val="65000"/>
                              <a:lumOff val="35000"/>
                            </a:schemeClr>
                          </a:solidFill>
                          <a:effectLst/>
                          <a:latin typeface="Barlow"/>
                          <a:ea typeface="+mn-ea"/>
                          <a:cs typeface="+mn-cs"/>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0121">
                <a:tc>
                  <a:txBody>
                    <a:bodyPr/>
                    <a:lstStyle/>
                    <a:p>
                      <a:pPr lvl="1" algn="l" fontAlgn="b"/>
                      <a:r>
                        <a:rPr lang="en-US" sz="1050" b="0" i="0" u="none" strike="noStrike" dirty="0">
                          <a:solidFill>
                            <a:srgbClr val="000000"/>
                          </a:solidFill>
                          <a:effectLst/>
                          <a:latin typeface="Barlow"/>
                        </a:rPr>
                        <a:t>Chinese</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0000"/>
                          </a:solidFill>
                          <a:effectLst/>
                          <a:uLnTx/>
                          <a:uFillTx/>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chemeClr val="tx1">
                              <a:lumMod val="65000"/>
                              <a:lumOff val="35000"/>
                            </a:schemeClr>
                          </a:solidFill>
                          <a:effectLst/>
                          <a:latin typeface="Barlow"/>
                          <a:ea typeface="+mn-ea"/>
                          <a:cs typeface="+mn-cs"/>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chemeClr val="tx1">
                              <a:lumMod val="65000"/>
                              <a:lumOff val="35000"/>
                            </a:schemeClr>
                          </a:solidFill>
                          <a:effectLst/>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0121">
                <a:tc>
                  <a:txBody>
                    <a:bodyPr/>
                    <a:lstStyle/>
                    <a:p>
                      <a:pPr lvl="1" algn="l" fontAlgn="b"/>
                      <a:r>
                        <a:rPr lang="en-US" sz="1050" b="0" i="0" u="none" strike="noStrike" dirty="0">
                          <a:solidFill>
                            <a:srgbClr val="000000"/>
                          </a:solidFill>
                          <a:effectLst/>
                          <a:latin typeface="Barlow"/>
                        </a:rPr>
                        <a:t>Indian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0000"/>
                          </a:solidFill>
                          <a:effectLst/>
                          <a:uLnTx/>
                          <a:uFillTx/>
                          <a:latin typeface="Barlow"/>
                          <a:ea typeface="+mn-ea"/>
                          <a:cs typeface="+mn-cs"/>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chemeClr val="tx1">
                              <a:lumMod val="65000"/>
                              <a:lumOff val="35000"/>
                            </a:schemeClr>
                          </a:solidFill>
                          <a:effectLst/>
                          <a:latin typeface="Barlow"/>
                          <a:ea typeface="+mn-ea"/>
                          <a:cs typeface="+mn-cs"/>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chemeClr val="tx1">
                              <a:lumMod val="65000"/>
                              <a:lumOff val="35000"/>
                            </a:schemeClr>
                          </a:solidFill>
                          <a:effectLst/>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00121">
                <a:tc>
                  <a:txBody>
                    <a:bodyPr/>
                    <a:lstStyle/>
                    <a:p>
                      <a:pPr algn="l" fontAlgn="b"/>
                      <a:r>
                        <a:rPr lang="en-US" sz="1050" b="1" i="0" u="none" strike="noStrike" dirty="0">
                          <a:solidFill>
                            <a:srgbClr val="000000"/>
                          </a:solidFill>
                          <a:effectLst/>
                          <a:latin typeface="Barlow"/>
                        </a:rPr>
                        <a:t>Other</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0000"/>
                          </a:solidFill>
                          <a:effectLst/>
                          <a:uLnTx/>
                          <a:uFillTx/>
                          <a:latin typeface="Barlow"/>
                          <a:ea typeface="+mn-ea"/>
                          <a:cs typeface="+mn-cs"/>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chemeClr val="tx1">
                              <a:lumMod val="65000"/>
                              <a:lumOff val="35000"/>
                            </a:schemeClr>
                          </a:solidFill>
                          <a:effectLst/>
                          <a:latin typeface="Barlow"/>
                          <a:ea typeface="+mn-ea"/>
                          <a:cs typeface="+mn-cs"/>
                        </a:rPr>
                        <a:t>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i="0" u="none" strike="noStrike" kern="1200" dirty="0">
                          <a:solidFill>
                            <a:schemeClr val="tx1">
                              <a:lumMod val="65000"/>
                              <a:lumOff val="35000"/>
                            </a:schemeClr>
                          </a:solidFill>
                          <a:effectLst/>
                          <a:latin typeface="Barlow"/>
                          <a:ea typeface="+mn-ea"/>
                          <a:cs typeface="+mn-cs"/>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6" name="Title 2"/>
          <p:cNvSpPr txBox="1">
            <a:spLocks/>
          </p:cNvSpPr>
          <p:nvPr/>
        </p:nvSpPr>
        <p:spPr>
          <a:xfrm>
            <a:off x="817445" y="161784"/>
            <a:ext cx="8166672" cy="571500"/>
          </a:xfrm>
          <a:prstGeom prst="rect">
            <a:avLst/>
          </a:prstGeom>
        </p:spPr>
        <p:txBody>
          <a:bodyPr vert="horz" wrap="square" lIns="91440" tIns="0" rIns="91440" bIns="0" rtlCol="0" anchor="b" anchorCtr="0">
            <a:noAutofit/>
          </a:bodyPr>
          <a:lstStyle>
            <a:lvl1pPr algn="l" defTabSz="457200" rtl="0" eaLnBrk="1" fontAlgn="base" hangingPunct="1">
              <a:spcBef>
                <a:spcPct val="0"/>
              </a:spcBef>
              <a:spcAft>
                <a:spcPct val="0"/>
              </a:spcAft>
              <a:defRPr sz="2600" b="1" kern="1200" cap="all" baseline="0">
                <a:solidFill>
                  <a:schemeClr val="tx2"/>
                </a:solidFill>
                <a:latin typeface="+mj-lt"/>
                <a:ea typeface="ＭＳ Ｐゴシック" charset="0"/>
                <a:cs typeface="ＭＳ Ｐゴシック" charset="0"/>
              </a:defRPr>
            </a:lvl1pPr>
            <a:lvl2pPr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NZ" sz="2800" b="1" i="0" u="none" strike="noStrike" kern="1200" cap="none" spc="0" normalizeH="0" baseline="0" noProof="0" dirty="0">
                <a:ln>
                  <a:noFill/>
                </a:ln>
                <a:solidFill>
                  <a:srgbClr val="9C132A"/>
                </a:solidFill>
                <a:effectLst/>
                <a:uLnTx/>
                <a:uFillTx/>
                <a:latin typeface="Barlow"/>
                <a:ea typeface="ＭＳ Ｐゴシック" charset="0"/>
              </a:rPr>
              <a:t>Ethnicity</a:t>
            </a:r>
          </a:p>
        </p:txBody>
      </p:sp>
      <p:sp>
        <p:nvSpPr>
          <p:cNvPr id="8" name="Footer Placeholder 5"/>
          <p:cNvSpPr txBox="1">
            <a:spLocks/>
          </p:cNvSpPr>
          <p:nvPr/>
        </p:nvSpPr>
        <p:spPr>
          <a:xfrm>
            <a:off x="501651" y="6027808"/>
            <a:ext cx="5847520" cy="221810"/>
          </a:xfrm>
          <a:prstGeom prst="rect">
            <a:avLst/>
          </a:prstGeom>
        </p:spPr>
        <p:txBody>
          <a:bodyPr anchor="ctr"/>
          <a:lstStyle>
            <a:defPPr>
              <a:defRPr lang="en-US"/>
            </a:defPPr>
            <a:lvl1pPr marL="0" marR="0" indent="0" algn="l" defTabSz="914400" rtl="0" eaLnBrk="1" fontAlgn="base" latinLnBrk="0" hangingPunct="1">
              <a:lnSpc>
                <a:spcPct val="100000"/>
              </a:lnSpc>
              <a:spcBef>
                <a:spcPts val="60"/>
              </a:spcBef>
              <a:spcAft>
                <a:spcPct val="0"/>
              </a:spcAft>
              <a:buClrTx/>
              <a:buSzTx/>
              <a:buFontTx/>
              <a:buNone/>
              <a:tabLst/>
              <a:defRPr sz="800"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NZ" sz="800" b="0" i="0" u="none" strike="noStrike" kern="1200" cap="none" spc="0" normalizeH="0" baseline="0" noProof="0" dirty="0">
                <a:ln>
                  <a:noFill/>
                </a:ln>
                <a:solidFill>
                  <a:srgbClr val="000000"/>
                </a:solidFill>
                <a:effectLst/>
                <a:uLnTx/>
                <a:uFillTx/>
                <a:latin typeface="Barlow"/>
                <a:ea typeface="ＭＳ Ｐゴシック" charset="0"/>
              </a:rPr>
              <a:t>Note: Respondents can identify with more than one ethnicity. Only ethnicities greater than 1% are shown.</a:t>
            </a:r>
            <a:endParaRPr kumimoji="0" lang="en-US" sz="800" b="0" i="0" u="none" strike="noStrike" kern="1200" cap="none" spc="0" normalizeH="0" baseline="0" noProof="0" dirty="0">
              <a:ln>
                <a:noFill/>
              </a:ln>
              <a:solidFill>
                <a:srgbClr val="000000"/>
              </a:solidFill>
              <a:effectLst/>
              <a:uLnTx/>
              <a:uFillTx/>
              <a:latin typeface="Barlow"/>
              <a:ea typeface="ＭＳ Ｐゴシック" charset="0"/>
            </a:endParaRPr>
          </a:p>
        </p:txBody>
      </p:sp>
    </p:spTree>
    <p:extLst>
      <p:ext uri="{BB962C8B-B14F-4D97-AF65-F5344CB8AC3E}">
        <p14:creationId xmlns:p14="http://schemas.microsoft.com/office/powerpoint/2010/main" val="5313277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bl1"/>
          <p:cNvGraphicFramePr>
            <a:graphicFrameLocks/>
          </p:cNvGraphicFramePr>
          <p:nvPr/>
        </p:nvGraphicFramePr>
        <p:xfrm>
          <a:off x="1792705" y="1157614"/>
          <a:ext cx="5711852" cy="4915242"/>
        </p:xfrm>
        <a:graphic>
          <a:graphicData uri="http://schemas.openxmlformats.org/drawingml/2006/table">
            <a:tbl>
              <a:tblPr firstRow="1" firstCol="1" bandRow="1">
                <a:tableStyleId>{5C22544A-7EE6-4342-B048-85BDC9FD1C3A}</a:tableStyleId>
              </a:tblPr>
              <a:tblGrid>
                <a:gridCol w="1740593">
                  <a:extLst>
                    <a:ext uri="{9D8B030D-6E8A-4147-A177-3AD203B41FA5}">
                      <a16:colId xmlns:a16="http://schemas.microsoft.com/office/drawing/2014/main" val="20000"/>
                    </a:ext>
                  </a:extLst>
                </a:gridCol>
                <a:gridCol w="1323753">
                  <a:extLst>
                    <a:ext uri="{9D8B030D-6E8A-4147-A177-3AD203B41FA5}">
                      <a16:colId xmlns:a16="http://schemas.microsoft.com/office/drawing/2014/main" val="190414853"/>
                    </a:ext>
                  </a:extLst>
                </a:gridCol>
                <a:gridCol w="1323753">
                  <a:extLst>
                    <a:ext uri="{9D8B030D-6E8A-4147-A177-3AD203B41FA5}">
                      <a16:colId xmlns:a16="http://schemas.microsoft.com/office/drawing/2014/main" val="20001"/>
                    </a:ext>
                  </a:extLst>
                </a:gridCol>
                <a:gridCol w="1323753">
                  <a:extLst>
                    <a:ext uri="{9D8B030D-6E8A-4147-A177-3AD203B41FA5}">
                      <a16:colId xmlns:a16="http://schemas.microsoft.com/office/drawing/2014/main" val="20003"/>
                    </a:ext>
                  </a:extLst>
                </a:gridCol>
              </a:tblGrid>
              <a:tr h="465732">
                <a:tc>
                  <a:txBody>
                    <a:bodyPr/>
                    <a:lstStyle/>
                    <a:p>
                      <a:pPr algn="l"/>
                      <a:r>
                        <a:rPr lang="en-US" sz="1000" b="1" cap="none" baseline="0" dirty="0">
                          <a:solidFill>
                            <a:schemeClr val="tx2"/>
                          </a:solidFill>
                          <a:latin typeface="Barlow"/>
                        </a:rPr>
                        <a:t>Region (Q23)</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cap="none" baseline="0" dirty="0">
                          <a:solidFill>
                            <a:srgbClr val="FFFFFF"/>
                          </a:solidFill>
                          <a:latin typeface="Barlow"/>
                        </a:rPr>
                        <a:t>Total 2021 (n =1,622)</a:t>
                      </a:r>
                      <a:endParaRPr lang="en-US" sz="1000" b="0" cap="none" baseline="0" dirty="0">
                        <a:solidFill>
                          <a:srgbClr val="FFFFFF"/>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cap="none" baseline="0" dirty="0">
                          <a:solidFill>
                            <a:srgbClr val="FFFFFF"/>
                          </a:solidFill>
                          <a:latin typeface="Barlow"/>
                        </a:rPr>
                        <a:t>Total 2017 (n =1,952)</a:t>
                      </a:r>
                      <a:endParaRPr lang="en-US" sz="800" b="0" cap="none" baseline="0" dirty="0">
                        <a:solidFill>
                          <a:srgbClr val="FFFFFF"/>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cap="none" baseline="0" dirty="0">
                          <a:solidFill>
                            <a:srgbClr val="FFFFFF"/>
                          </a:solidFill>
                          <a:latin typeface="Barlow"/>
                        </a:rPr>
                        <a:t>ALL SPORTS 2020/21 (n =27,813)</a:t>
                      </a:r>
                      <a:endParaRPr lang="en-US" sz="800" b="0" cap="none" baseline="0" dirty="0">
                        <a:solidFill>
                          <a:srgbClr val="FFFFFF"/>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47195">
                <a:tc>
                  <a:txBody>
                    <a:bodyPr/>
                    <a:lstStyle/>
                    <a:p>
                      <a:pPr algn="l" fontAlgn="b"/>
                      <a:r>
                        <a:rPr lang="en-US" sz="1000" b="0" i="0" u="none" strike="noStrike" dirty="0">
                          <a:solidFill>
                            <a:srgbClr val="000000"/>
                          </a:solidFill>
                          <a:effectLst/>
                          <a:latin typeface="Barlow"/>
                        </a:rPr>
                        <a:t>Northland</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1" i="0" u="none" strike="noStrike" kern="1200" dirty="0">
                          <a:solidFill>
                            <a:srgbClr val="000000"/>
                          </a:solidFill>
                          <a:effectLst/>
                          <a:latin typeface="Barlow"/>
                          <a:ea typeface="+mn-ea"/>
                          <a:cs typeface="+mn-cs"/>
                        </a:rPr>
                        <a:t>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2%</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7195">
                <a:tc>
                  <a:txBody>
                    <a:bodyPr/>
                    <a:lstStyle/>
                    <a:p>
                      <a:pPr algn="l" fontAlgn="b"/>
                      <a:r>
                        <a:rPr lang="en-US" sz="1000" b="0" i="0" u="none" strike="noStrike" dirty="0">
                          <a:solidFill>
                            <a:srgbClr val="000000"/>
                          </a:solidFill>
                          <a:effectLst/>
                          <a:latin typeface="Barlow"/>
                        </a:rPr>
                        <a:t>Auckland</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Barlow"/>
                          <a:ea typeface="+mn-ea"/>
                          <a:cs typeface="+mn-cs"/>
                        </a:rPr>
                        <a:t>29%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32%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32%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7195">
                <a:tc>
                  <a:txBody>
                    <a:bodyPr/>
                    <a:lstStyle/>
                    <a:p>
                      <a:pPr algn="l" fontAlgn="b"/>
                      <a:r>
                        <a:rPr lang="en-US" sz="1000" b="0" i="0" u="none" strike="noStrike" dirty="0">
                          <a:solidFill>
                            <a:srgbClr val="000000"/>
                          </a:solidFill>
                          <a:effectLst/>
                          <a:latin typeface="Barlow"/>
                        </a:rPr>
                        <a:t>Waikato</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Barlow"/>
                          <a:ea typeface="+mn-ea"/>
                          <a:cs typeface="+mn-cs"/>
                        </a:rPr>
                        <a:t>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7195">
                <a:tc>
                  <a:txBody>
                    <a:bodyPr/>
                    <a:lstStyle/>
                    <a:p>
                      <a:pPr algn="l" fontAlgn="b"/>
                      <a:r>
                        <a:rPr lang="en-US" sz="1000" b="0" i="0" u="none" strike="noStrike" dirty="0">
                          <a:solidFill>
                            <a:srgbClr val="000000"/>
                          </a:solidFill>
                          <a:effectLst/>
                          <a:latin typeface="Barlow"/>
                        </a:rPr>
                        <a:t>Bay of Plenty</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Barlow"/>
                          <a:ea typeface="+mn-ea"/>
                          <a:cs typeface="+mn-cs"/>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7195">
                <a:tc>
                  <a:txBody>
                    <a:bodyPr/>
                    <a:lstStyle/>
                    <a:p>
                      <a:pPr algn="l" fontAlgn="b"/>
                      <a:r>
                        <a:rPr lang="en-US" sz="1000" b="0" i="0" u="none" strike="noStrike" dirty="0">
                          <a:solidFill>
                            <a:srgbClr val="000000"/>
                          </a:solidFill>
                          <a:effectLst/>
                          <a:latin typeface="Barlow"/>
                        </a:rPr>
                        <a:t>Gisborne</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Barlow"/>
                          <a:ea typeface="+mn-ea"/>
                          <a:cs typeface="+mn-cs"/>
                        </a:rPr>
                        <a:t>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7195">
                <a:tc>
                  <a:txBody>
                    <a:bodyPr/>
                    <a:lstStyle/>
                    <a:p>
                      <a:pPr algn="l" fontAlgn="b"/>
                      <a:r>
                        <a:rPr lang="en-US" sz="1000" b="0" i="0" u="none" strike="noStrike" dirty="0">
                          <a:solidFill>
                            <a:srgbClr val="000000"/>
                          </a:solidFill>
                          <a:effectLst/>
                          <a:latin typeface="Barlow"/>
                        </a:rPr>
                        <a:t>Hawkes Bay</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7195">
                <a:tc>
                  <a:txBody>
                    <a:bodyPr/>
                    <a:lstStyle/>
                    <a:p>
                      <a:pPr algn="l" fontAlgn="b"/>
                      <a:r>
                        <a:rPr lang="en-US" sz="1000" b="0" i="0" u="none" strike="noStrike" dirty="0">
                          <a:solidFill>
                            <a:srgbClr val="000000"/>
                          </a:solidFill>
                          <a:effectLst/>
                          <a:latin typeface="Barlow"/>
                        </a:rPr>
                        <a:t>Taranaki</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Barlow"/>
                          <a:ea typeface="+mn-ea"/>
                          <a:cs typeface="+mn-cs"/>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47195">
                <a:tc>
                  <a:txBody>
                    <a:bodyPr/>
                    <a:lstStyle/>
                    <a:p>
                      <a:pPr algn="l" fontAlgn="b"/>
                      <a:r>
                        <a:rPr lang="en-NZ" sz="1000" b="0" kern="1200" dirty="0">
                          <a:solidFill>
                            <a:schemeClr val="tx1"/>
                          </a:solidFill>
                          <a:latin typeface="Barlow"/>
                          <a:ea typeface="+mn-ea"/>
                          <a:cs typeface="+mn-cs"/>
                        </a:rPr>
                        <a:t>Manawatu</a:t>
                      </a:r>
                      <a:endParaRPr lang="en-US" sz="1000" b="0" i="0" u="none" strike="noStrike" dirty="0">
                        <a:solidFill>
                          <a:srgbClr val="000000"/>
                        </a:solidFill>
                        <a:effectLst/>
                        <a:latin typeface="Barlow"/>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Barlow"/>
                          <a:ea typeface="+mn-ea"/>
                          <a:cs typeface="+mn-cs"/>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7195">
                <a:tc>
                  <a:txBody>
                    <a:bodyPr/>
                    <a:lstStyle/>
                    <a:p>
                      <a:pPr algn="l" fontAlgn="b"/>
                      <a:r>
                        <a:rPr lang="en-US" sz="1000" b="0" i="0" u="none" strike="noStrike" dirty="0">
                          <a:solidFill>
                            <a:srgbClr val="000000"/>
                          </a:solidFill>
                          <a:effectLst/>
                          <a:latin typeface="Barlow"/>
                        </a:rPr>
                        <a:t>Whanganui</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Barlow"/>
                          <a:ea typeface="+mn-ea"/>
                          <a:cs typeface="+mn-cs"/>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 </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7195">
                <a:tc>
                  <a:txBody>
                    <a:bodyPr/>
                    <a:lstStyle/>
                    <a:p>
                      <a:pPr algn="l" fontAlgn="b"/>
                      <a:r>
                        <a:rPr lang="en-US" sz="1000" b="0" i="0" u="none" strike="noStrike" dirty="0">
                          <a:solidFill>
                            <a:srgbClr val="000000"/>
                          </a:solidFill>
                          <a:effectLst/>
                          <a:latin typeface="Barlow"/>
                        </a:rPr>
                        <a:t>Wellington-Wairarapa</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Barlow"/>
                          <a:ea typeface="+mn-ea"/>
                          <a:cs typeface="+mn-cs"/>
                        </a:rPr>
                        <a:t>16%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18%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13%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7195">
                <a:tc>
                  <a:txBody>
                    <a:bodyPr/>
                    <a:lstStyle/>
                    <a:p>
                      <a:pPr algn="l" fontAlgn="b"/>
                      <a:r>
                        <a:rPr lang="en-US" sz="1000" b="0" i="0" u="none" strike="noStrike" dirty="0">
                          <a:solidFill>
                            <a:srgbClr val="000000"/>
                          </a:solidFill>
                          <a:effectLst/>
                          <a:latin typeface="Barlow"/>
                        </a:rPr>
                        <a:t>Tasman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Barlow"/>
                          <a:ea typeface="+mn-ea"/>
                          <a:cs typeface="+mn-cs"/>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47195">
                <a:tc>
                  <a:txBody>
                    <a:bodyPr/>
                    <a:lstStyle/>
                    <a:p>
                      <a:pPr algn="l" fontAlgn="b"/>
                      <a:r>
                        <a:rPr lang="en-US" sz="1000" b="0" i="0" u="none" strike="noStrike" dirty="0">
                          <a:solidFill>
                            <a:srgbClr val="000000"/>
                          </a:solidFill>
                          <a:effectLst/>
                          <a:latin typeface="Barlow"/>
                        </a:rPr>
                        <a:t>Nelson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Barlow"/>
                          <a:ea typeface="+mn-ea"/>
                          <a:cs typeface="+mn-cs"/>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7195">
                <a:tc>
                  <a:txBody>
                    <a:bodyPr/>
                    <a:lstStyle/>
                    <a:p>
                      <a:pPr algn="l" fontAlgn="b"/>
                      <a:r>
                        <a:rPr lang="en-US" sz="1000" b="0" i="0" u="none" strike="noStrike" dirty="0">
                          <a:solidFill>
                            <a:srgbClr val="000000"/>
                          </a:solidFill>
                          <a:effectLst/>
                          <a:latin typeface="Barlow"/>
                        </a:rPr>
                        <a:t>Marlborough</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Barlow"/>
                          <a:ea typeface="+mn-ea"/>
                          <a:cs typeface="+mn-cs"/>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47195">
                <a:tc>
                  <a:txBody>
                    <a:bodyPr/>
                    <a:lstStyle/>
                    <a:p>
                      <a:pPr algn="l" fontAlgn="b"/>
                      <a:r>
                        <a:rPr lang="en-US" sz="1000" b="0" i="0" u="none" strike="noStrike" dirty="0">
                          <a:solidFill>
                            <a:srgbClr val="000000"/>
                          </a:solidFill>
                          <a:effectLst/>
                          <a:latin typeface="Barlow"/>
                        </a:rPr>
                        <a:t>West Coast</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Barlow"/>
                          <a:ea typeface="+mn-ea"/>
                          <a:cs typeface="+mn-cs"/>
                        </a:rPr>
                        <a:t>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47195">
                <a:tc>
                  <a:txBody>
                    <a:bodyPr/>
                    <a:lstStyle/>
                    <a:p>
                      <a:pPr algn="l" fontAlgn="b"/>
                      <a:r>
                        <a:rPr lang="en-US" sz="1000" b="0" i="0" u="none" strike="noStrike" dirty="0">
                          <a:solidFill>
                            <a:srgbClr val="000000"/>
                          </a:solidFill>
                          <a:effectLst/>
                          <a:latin typeface="Barlow"/>
                        </a:rPr>
                        <a:t>Canterbury</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Barlow"/>
                          <a:ea typeface="+mn-ea"/>
                          <a:cs typeface="+mn-cs"/>
                        </a:rPr>
                        <a:t>13%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14%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15%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47195">
                <a:tc>
                  <a:txBody>
                    <a:bodyPr/>
                    <a:lstStyle/>
                    <a:p>
                      <a:pPr algn="l" fontAlgn="b"/>
                      <a:r>
                        <a:rPr lang="en-US" sz="1000" b="0" i="0" u="none" strike="noStrike" dirty="0">
                          <a:solidFill>
                            <a:srgbClr val="000000"/>
                          </a:solidFill>
                          <a:effectLst/>
                          <a:latin typeface="Barlow"/>
                        </a:rPr>
                        <a:t>Otago</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Barlow"/>
                          <a:ea typeface="+mn-ea"/>
                          <a:cs typeface="+mn-cs"/>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47195">
                <a:tc>
                  <a:txBody>
                    <a:bodyPr/>
                    <a:lstStyle/>
                    <a:p>
                      <a:pPr algn="l" fontAlgn="b"/>
                      <a:r>
                        <a:rPr lang="en-US" sz="1000" b="0" i="0" u="none" strike="noStrike" dirty="0">
                          <a:solidFill>
                            <a:srgbClr val="000000"/>
                          </a:solidFill>
                          <a:effectLst/>
                          <a:latin typeface="Barlow"/>
                        </a:rPr>
                        <a:t>Southland</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47195">
                <a:tc>
                  <a:txBody>
                    <a:bodyPr/>
                    <a:lstStyle/>
                    <a:p>
                      <a:pPr algn="l" fontAlgn="b"/>
                      <a:r>
                        <a:rPr lang="en-US" sz="1000" b="0" i="0" u="none" strike="noStrike" dirty="0">
                          <a:solidFill>
                            <a:srgbClr val="000000"/>
                          </a:solidFill>
                          <a:effectLst/>
                          <a:latin typeface="Barlow"/>
                        </a:rPr>
                        <a:t>Outside of New Zealand</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Barlow"/>
                          <a:ea typeface="+mn-ea"/>
                          <a:cs typeface="+mn-cs"/>
                        </a:rPr>
                        <a:t>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00" b="0" i="0" u="none" strike="noStrike" kern="1200" dirty="0">
                          <a:solidFill>
                            <a:schemeClr val="tx1">
                              <a:lumMod val="65000"/>
                              <a:lumOff val="35000"/>
                            </a:schemeClr>
                          </a:solidFill>
                          <a:effectLst/>
                          <a:latin typeface="Barlow"/>
                          <a:ea typeface="+mn-ea"/>
                          <a:cs typeface="+mn-cs"/>
                        </a:rPr>
                        <a:t>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3" name="Title 2"/>
          <p:cNvSpPr>
            <a:spLocks noGrp="1"/>
          </p:cNvSpPr>
          <p:nvPr>
            <p:ph type="ctrTitle"/>
          </p:nvPr>
        </p:nvSpPr>
        <p:spPr>
          <a:xfrm>
            <a:off x="504825" y="287984"/>
            <a:ext cx="9144000" cy="569266"/>
          </a:xfrm>
        </p:spPr>
        <p:txBody>
          <a:bodyPr>
            <a:normAutofit/>
          </a:bodyPr>
          <a:lstStyle/>
          <a:p>
            <a:pPr algn="l"/>
            <a:r>
              <a:rPr lang="en-NZ" sz="2800" dirty="0">
                <a:solidFill>
                  <a:schemeClr val="tx2"/>
                </a:solidFill>
              </a:rPr>
              <a:t>Region of residence</a:t>
            </a:r>
          </a:p>
        </p:txBody>
      </p:sp>
    </p:spTree>
    <p:extLst>
      <p:ext uri="{BB962C8B-B14F-4D97-AF65-F5344CB8AC3E}">
        <p14:creationId xmlns:p14="http://schemas.microsoft.com/office/powerpoint/2010/main" val="13479420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8625" y="187694"/>
            <a:ext cx="9144000" cy="612406"/>
          </a:xfrm>
        </p:spPr>
        <p:txBody>
          <a:bodyPr>
            <a:noAutofit/>
          </a:bodyPr>
          <a:lstStyle/>
          <a:p>
            <a:pPr algn="l"/>
            <a:r>
              <a:rPr lang="en-NZ" sz="2800" dirty="0">
                <a:solidFill>
                  <a:schemeClr val="tx2"/>
                </a:solidFill>
              </a:rPr>
              <a:t>Role at club &amp; membership tenure</a:t>
            </a:r>
          </a:p>
        </p:txBody>
      </p:sp>
      <p:sp>
        <p:nvSpPr>
          <p:cNvPr id="8" name="Footer Placeholder 5"/>
          <p:cNvSpPr>
            <a:spLocks noGrp="1"/>
          </p:cNvSpPr>
          <p:nvPr>
            <p:ph type="ftr" sz="quarter" idx="4294967295"/>
          </p:nvPr>
        </p:nvSpPr>
        <p:spPr>
          <a:xfrm>
            <a:off x="522701" y="5907046"/>
            <a:ext cx="3641725" cy="349250"/>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Barlow"/>
                <a:ea typeface="+mn-ea"/>
                <a:cs typeface="+mn-cs"/>
              </a:rPr>
              <a:t>^ Asked only of those who are members</a:t>
            </a:r>
          </a:p>
        </p:txBody>
      </p:sp>
      <p:graphicFrame>
        <p:nvGraphicFramePr>
          <p:cNvPr id="6" name="tbl1"/>
          <p:cNvGraphicFramePr>
            <a:graphicFrameLocks/>
          </p:cNvGraphicFramePr>
          <p:nvPr/>
        </p:nvGraphicFramePr>
        <p:xfrm>
          <a:off x="2103851" y="1381494"/>
          <a:ext cx="5856115" cy="4557937"/>
        </p:xfrm>
        <a:graphic>
          <a:graphicData uri="http://schemas.openxmlformats.org/drawingml/2006/table">
            <a:tbl>
              <a:tblPr firstRow="1" firstCol="1" bandRow="1">
                <a:tableStyleId>{5C22544A-7EE6-4342-B048-85BDC9FD1C3A}</a:tableStyleId>
              </a:tblPr>
              <a:tblGrid>
                <a:gridCol w="2311423">
                  <a:extLst>
                    <a:ext uri="{9D8B030D-6E8A-4147-A177-3AD203B41FA5}">
                      <a16:colId xmlns:a16="http://schemas.microsoft.com/office/drawing/2014/main" val="20000"/>
                    </a:ext>
                  </a:extLst>
                </a:gridCol>
                <a:gridCol w="1181564">
                  <a:extLst>
                    <a:ext uri="{9D8B030D-6E8A-4147-A177-3AD203B41FA5}">
                      <a16:colId xmlns:a16="http://schemas.microsoft.com/office/drawing/2014/main" val="3760372422"/>
                    </a:ext>
                  </a:extLst>
                </a:gridCol>
                <a:gridCol w="1181564">
                  <a:extLst>
                    <a:ext uri="{9D8B030D-6E8A-4147-A177-3AD203B41FA5}">
                      <a16:colId xmlns:a16="http://schemas.microsoft.com/office/drawing/2014/main" val="20001"/>
                    </a:ext>
                  </a:extLst>
                </a:gridCol>
                <a:gridCol w="1181564">
                  <a:extLst>
                    <a:ext uri="{9D8B030D-6E8A-4147-A177-3AD203B41FA5}">
                      <a16:colId xmlns:a16="http://schemas.microsoft.com/office/drawing/2014/main" val="20003"/>
                    </a:ext>
                  </a:extLst>
                </a:gridCol>
              </a:tblGrid>
              <a:tr h="463908">
                <a:tc>
                  <a:txBody>
                    <a:bodyPr/>
                    <a:lstStyle/>
                    <a:p>
                      <a:pPr algn="l"/>
                      <a:r>
                        <a:rPr lang="en-US" sz="1050" b="1" cap="none" baseline="0" dirty="0">
                          <a:solidFill>
                            <a:schemeClr val="tx2"/>
                          </a:solidFill>
                          <a:latin typeface="Barlow"/>
                        </a:rPr>
                        <a:t>Role (Q67)</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cap="none" baseline="0" dirty="0">
                          <a:solidFill>
                            <a:srgbClr val="FFFFFF"/>
                          </a:solidFill>
                          <a:latin typeface="Barlow"/>
                        </a:rPr>
                        <a:t>Total 2021 </a:t>
                      </a:r>
                    </a:p>
                    <a:p>
                      <a:pPr algn="ctr"/>
                      <a:r>
                        <a:rPr lang="en-US" sz="1000" cap="none" baseline="0" dirty="0">
                          <a:solidFill>
                            <a:srgbClr val="FFFFFF"/>
                          </a:solidFill>
                          <a:latin typeface="Barlow"/>
                        </a:rPr>
                        <a:t>(n =1,622)</a:t>
                      </a:r>
                      <a:endParaRPr lang="en-US" sz="1000" b="0" cap="none" baseline="0" dirty="0">
                        <a:solidFill>
                          <a:srgbClr val="FFFFFF"/>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cap="none" baseline="0" dirty="0">
                          <a:solidFill>
                            <a:srgbClr val="FFFFFF"/>
                          </a:solidFill>
                          <a:latin typeface="Barlow"/>
                        </a:rPr>
                        <a:t>Total 2017 </a:t>
                      </a:r>
                    </a:p>
                    <a:p>
                      <a:pPr algn="ctr"/>
                      <a:r>
                        <a:rPr lang="en-US" sz="1000" cap="none" baseline="0" dirty="0">
                          <a:solidFill>
                            <a:srgbClr val="FFFFFF"/>
                          </a:solidFill>
                          <a:latin typeface="Barlow"/>
                        </a:rPr>
                        <a:t>(n =1,952)</a:t>
                      </a:r>
                      <a:endParaRPr lang="en-US" sz="800" b="0" cap="none" baseline="0" dirty="0">
                        <a:solidFill>
                          <a:srgbClr val="FFFFFF"/>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cap="none" baseline="0" dirty="0">
                          <a:solidFill>
                            <a:srgbClr val="FFFFFF"/>
                          </a:solidFill>
                          <a:latin typeface="Barlow"/>
                        </a:rPr>
                        <a:t>ALL SPORTS 2020/21 </a:t>
                      </a:r>
                    </a:p>
                    <a:p>
                      <a:pPr algn="ctr"/>
                      <a:r>
                        <a:rPr lang="en-US" sz="1000" cap="none" baseline="0" dirty="0">
                          <a:solidFill>
                            <a:srgbClr val="FFFFFF"/>
                          </a:solidFill>
                          <a:latin typeface="Barlow"/>
                        </a:rPr>
                        <a:t>(n =27,813)</a:t>
                      </a:r>
                      <a:endParaRPr lang="en-US" sz="800" b="0" cap="none" baseline="0" dirty="0">
                        <a:solidFill>
                          <a:srgbClr val="FFFFFF"/>
                        </a:solidFill>
                        <a:latin typeface="Barlow"/>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22315">
                <a:tc>
                  <a:txBody>
                    <a:bodyPr/>
                    <a:lstStyle/>
                    <a:p>
                      <a:pPr marL="0" algn="l" defTabSz="457200" rtl="0" eaLnBrk="1" fontAlgn="b" latinLnBrk="0" hangingPunct="1"/>
                      <a:r>
                        <a:rPr lang="en-IN" sz="1050" b="0" kern="1200" dirty="0">
                          <a:solidFill>
                            <a:schemeClr val="tx1"/>
                          </a:solidFill>
                          <a:latin typeface="Barlow"/>
                          <a:ea typeface="+mn-ea"/>
                          <a:cs typeface="+mn-cs"/>
                        </a:rPr>
                        <a:t>Playing member</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1" kern="1200" dirty="0">
                          <a:solidFill>
                            <a:schemeClr val="tx1"/>
                          </a:solidFill>
                          <a:latin typeface="Barlow"/>
                          <a:ea typeface="+mn-ea"/>
                          <a:cs typeface="+mn-cs"/>
                        </a:rPr>
                        <a:t>89%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kern="1200" dirty="0">
                          <a:solidFill>
                            <a:schemeClr val="tx1">
                              <a:lumMod val="65000"/>
                              <a:lumOff val="35000"/>
                            </a:schemeClr>
                          </a:solidFill>
                          <a:latin typeface="Barlow"/>
                          <a:ea typeface="+mn-ea"/>
                          <a:cs typeface="+mn-cs"/>
                        </a:rPr>
                        <a:t>90%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kern="1200" dirty="0">
                          <a:solidFill>
                            <a:schemeClr val="tx1">
                              <a:lumMod val="65000"/>
                              <a:lumOff val="35000"/>
                            </a:schemeClr>
                          </a:solidFill>
                          <a:latin typeface="Barlow"/>
                          <a:ea typeface="+mn-ea"/>
                          <a:cs typeface="+mn-cs"/>
                        </a:rPr>
                        <a:t>88%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2315">
                <a:tc>
                  <a:txBody>
                    <a:bodyPr/>
                    <a:lstStyle/>
                    <a:p>
                      <a:pPr marL="0" algn="l" defTabSz="457200" rtl="0" eaLnBrk="1" fontAlgn="b" latinLnBrk="0" hangingPunct="1"/>
                      <a:r>
                        <a:rPr lang="en-IN" sz="1050" b="0" kern="1200" dirty="0">
                          <a:solidFill>
                            <a:schemeClr val="tx1"/>
                          </a:solidFill>
                          <a:latin typeface="Barlow"/>
                          <a:ea typeface="+mn-ea"/>
                          <a:cs typeface="+mn-cs"/>
                        </a:rPr>
                        <a:t>Non-playing member</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0000"/>
                          </a:solidFill>
                          <a:effectLst/>
                          <a:uLnTx/>
                          <a:uFillTx/>
                          <a:latin typeface="Barlow"/>
                          <a:ea typeface="+mn-ea"/>
                          <a:cs typeface="+mn-cs"/>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kern="1200" dirty="0">
                          <a:solidFill>
                            <a:schemeClr val="tx1">
                              <a:lumMod val="65000"/>
                              <a:lumOff val="35000"/>
                            </a:schemeClr>
                          </a:solidFill>
                          <a:latin typeface="Barlow"/>
                          <a:ea typeface="+mn-ea"/>
                          <a:cs typeface="+mn-cs"/>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kern="1200" dirty="0">
                          <a:solidFill>
                            <a:schemeClr val="tx1">
                              <a:lumMod val="65000"/>
                              <a:lumOff val="35000"/>
                            </a:schemeClr>
                          </a:solidFill>
                          <a:latin typeface="Barlow"/>
                          <a:ea typeface="+mn-ea"/>
                          <a:cs typeface="+mn-cs"/>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2315">
                <a:tc>
                  <a:txBody>
                    <a:bodyPr/>
                    <a:lstStyle/>
                    <a:p>
                      <a:pPr marL="0" algn="l" defTabSz="457200" rtl="0" eaLnBrk="1" fontAlgn="b" latinLnBrk="0" hangingPunct="1"/>
                      <a:r>
                        <a:rPr lang="en-IN" sz="1050" b="0" kern="1200" dirty="0">
                          <a:solidFill>
                            <a:schemeClr val="tx1"/>
                          </a:solidFill>
                          <a:latin typeface="Barlow"/>
                          <a:ea typeface="+mn-ea"/>
                          <a:cs typeface="+mn-cs"/>
                        </a:rPr>
                        <a:t>Casual player</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0000"/>
                          </a:solidFill>
                          <a:effectLst/>
                          <a:uLnTx/>
                          <a:uFillTx/>
                          <a:latin typeface="Barlow"/>
                          <a:ea typeface="+mn-ea"/>
                          <a:cs typeface="+mn-cs"/>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kern="1200" dirty="0">
                          <a:solidFill>
                            <a:schemeClr val="tx1">
                              <a:lumMod val="65000"/>
                              <a:lumOff val="35000"/>
                            </a:schemeClr>
                          </a:solidFill>
                          <a:latin typeface="Barlow"/>
                          <a:ea typeface="+mn-ea"/>
                          <a:cs typeface="+mn-cs"/>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kern="1200" dirty="0">
                          <a:solidFill>
                            <a:schemeClr val="tx1">
                              <a:lumMod val="65000"/>
                              <a:lumOff val="35000"/>
                            </a:schemeClr>
                          </a:solidFill>
                          <a:latin typeface="Barlow"/>
                          <a:ea typeface="+mn-ea"/>
                          <a:cs typeface="+mn-cs"/>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2315">
                <a:tc>
                  <a:txBody>
                    <a:bodyPr/>
                    <a:lstStyle/>
                    <a:p>
                      <a:pPr marL="0" algn="l" defTabSz="457200" rtl="0" eaLnBrk="1" fontAlgn="b" latinLnBrk="0" hangingPunct="1"/>
                      <a:r>
                        <a:rPr lang="en-IN" sz="1050" b="0" kern="1200" dirty="0">
                          <a:solidFill>
                            <a:schemeClr val="tx1"/>
                          </a:solidFill>
                          <a:latin typeface="Barlow"/>
                          <a:ea typeface="+mn-ea"/>
                          <a:cs typeface="+mn-cs"/>
                        </a:rPr>
                        <a:t>Play at events only</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0000"/>
                          </a:solidFill>
                          <a:effectLst/>
                          <a:uLnTx/>
                          <a:uFillTx/>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kern="1200" dirty="0">
                          <a:solidFill>
                            <a:schemeClr val="tx1">
                              <a:lumMod val="65000"/>
                              <a:lumOff val="35000"/>
                            </a:schemeClr>
                          </a:solidFill>
                          <a:latin typeface="Barlow"/>
                          <a:ea typeface="+mn-ea"/>
                          <a:cs typeface="+mn-cs"/>
                        </a:rPr>
                        <a:t>- </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kern="1200" dirty="0">
                          <a:solidFill>
                            <a:schemeClr val="tx1">
                              <a:lumMod val="65000"/>
                              <a:lumOff val="35000"/>
                            </a:schemeClr>
                          </a:solidFill>
                          <a:latin typeface="Barlow"/>
                          <a:ea typeface="+mn-ea"/>
                          <a:cs typeface="+mn-cs"/>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2315">
                <a:tc>
                  <a:txBody>
                    <a:bodyPr/>
                    <a:lstStyle/>
                    <a:p>
                      <a:pPr marL="0" algn="l" defTabSz="457200" rtl="0" eaLnBrk="1" fontAlgn="b" latinLnBrk="0" hangingPunct="1"/>
                      <a:r>
                        <a:rPr lang="en-IN" sz="1050" b="0" kern="1200" dirty="0">
                          <a:solidFill>
                            <a:schemeClr val="tx1"/>
                          </a:solidFill>
                          <a:latin typeface="Barlow"/>
                          <a:ea typeface="+mn-ea"/>
                          <a:cs typeface="+mn-cs"/>
                        </a:rPr>
                        <a:t>Other</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0000"/>
                          </a:solidFill>
                          <a:effectLst/>
                          <a:uLnTx/>
                          <a:uFillTx/>
                          <a:latin typeface="Barlow"/>
                          <a:ea typeface="+mn-ea"/>
                          <a:cs typeface="+mn-cs"/>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kern="1200" dirty="0">
                          <a:solidFill>
                            <a:schemeClr val="tx1">
                              <a:lumMod val="65000"/>
                              <a:lumOff val="35000"/>
                            </a:schemeClr>
                          </a:solidFill>
                          <a:latin typeface="Barlow"/>
                          <a:ea typeface="+mn-ea"/>
                          <a:cs typeface="+mn-cs"/>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050" b="0" kern="1200" dirty="0">
                          <a:solidFill>
                            <a:schemeClr val="tx1">
                              <a:lumMod val="65000"/>
                              <a:lumOff val="35000"/>
                            </a:schemeClr>
                          </a:solidFill>
                          <a:latin typeface="Barlow"/>
                          <a:ea typeface="+mn-ea"/>
                          <a:cs typeface="+mn-cs"/>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4671">
                <a:tc>
                  <a:txBody>
                    <a:bodyPr/>
                    <a:lstStyle/>
                    <a:p>
                      <a:pPr marL="0" algn="l" defTabSz="457200" rtl="0" eaLnBrk="1" fontAlgn="b" latinLnBrk="0" hangingPunct="1"/>
                      <a:endParaRPr lang="en-NZ" sz="1050" b="0" kern="1200" dirty="0">
                        <a:solidFill>
                          <a:schemeClr val="tx1"/>
                        </a:solidFill>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endParaRPr lang="en-IN" sz="1050" b="1" i="0" u="none" strike="noStrike" kern="1200" dirty="0">
                        <a:solidFill>
                          <a:srgbClr val="000000"/>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endParaRPr lang="en-IN" sz="1050" b="1" i="0" u="none" strike="noStrike" kern="1200" dirty="0">
                        <a:solidFill>
                          <a:srgbClr val="000000"/>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endParaRPr lang="en-IN" sz="1050" b="0" i="0" u="none" strike="noStrike" kern="1200" dirty="0">
                        <a:solidFill>
                          <a:srgbClr val="000000"/>
                        </a:solidFill>
                        <a:effectLst/>
                        <a:latin typeface="Barlow"/>
                        <a:ea typeface="+mn-ea"/>
                        <a:cs typeface="+mn-cs"/>
                      </a:endParaRP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63908">
                <a:tc>
                  <a:txBody>
                    <a:bodyPr/>
                    <a:lstStyle/>
                    <a:p>
                      <a:pPr algn="l"/>
                      <a:r>
                        <a:rPr lang="en-US" sz="1050" b="1" cap="none" baseline="0" dirty="0">
                          <a:solidFill>
                            <a:schemeClr val="tx2"/>
                          </a:solidFill>
                          <a:latin typeface="Barlow"/>
                        </a:rPr>
                        <a:t>Membership tenure^ (Q3)</a:t>
                      </a: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cap="none" baseline="0" dirty="0">
                          <a:solidFill>
                            <a:srgbClr val="FFFFFF"/>
                          </a:solidFill>
                          <a:latin typeface="Barlow"/>
                        </a:rPr>
                        <a:t>Total 2021</a:t>
                      </a:r>
                    </a:p>
                    <a:p>
                      <a:pPr algn="ctr"/>
                      <a:r>
                        <a:rPr lang="en-US" sz="1050" b="1" cap="none" baseline="0" dirty="0">
                          <a:solidFill>
                            <a:srgbClr val="FFFFFF"/>
                          </a:solidFill>
                          <a:latin typeface="Barlow"/>
                        </a:rPr>
                        <a:t>(n =1505)</a:t>
                      </a:r>
                      <a:endParaRPr lang="en-US" sz="900" b="1" cap="none" baseline="0" dirty="0">
                        <a:solidFill>
                          <a:srgbClr val="FFFFFF"/>
                        </a:solidFill>
                        <a:latin typeface="Barlow"/>
                      </a:endParaRP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b="1" cap="none" baseline="0" dirty="0">
                          <a:solidFill>
                            <a:srgbClr val="FFFFFF"/>
                          </a:solidFill>
                          <a:latin typeface="Barlow"/>
                        </a:rPr>
                        <a:t>Total 2017</a:t>
                      </a:r>
                    </a:p>
                    <a:p>
                      <a:pPr algn="ctr"/>
                      <a:r>
                        <a:rPr lang="en-US" sz="1050" b="1" cap="none" baseline="0" dirty="0">
                          <a:solidFill>
                            <a:srgbClr val="FFFFFF"/>
                          </a:solidFill>
                          <a:latin typeface="Barlow"/>
                        </a:rPr>
                        <a:t>(n =1901)</a:t>
                      </a:r>
                      <a:endParaRPr lang="en-US" sz="900" b="1" cap="none" baseline="0" dirty="0">
                        <a:solidFill>
                          <a:srgbClr val="FFFFFF"/>
                        </a:solidFill>
                        <a:latin typeface="Barlow"/>
                      </a:endParaRP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b="1" cap="none" baseline="0" dirty="0">
                          <a:solidFill>
                            <a:srgbClr val="FFFFFF"/>
                          </a:solidFill>
                          <a:latin typeface="Barlow"/>
                        </a:rPr>
                        <a:t>ALL SPORTS 2020/21 </a:t>
                      </a:r>
                    </a:p>
                    <a:p>
                      <a:pPr algn="ctr"/>
                      <a:r>
                        <a:rPr lang="en-US" sz="1050" b="1" cap="none" baseline="0" dirty="0">
                          <a:solidFill>
                            <a:srgbClr val="FFFFFF"/>
                          </a:solidFill>
                          <a:latin typeface="Barlow"/>
                        </a:rPr>
                        <a:t>(n =26125)</a:t>
                      </a:r>
                      <a:endParaRPr lang="en-US" sz="900" b="1" cap="none" baseline="0" dirty="0">
                        <a:solidFill>
                          <a:srgbClr val="FFFFFF"/>
                        </a:solidFill>
                        <a:latin typeface="Barlow"/>
                      </a:endParaRP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7"/>
                  </a:ext>
                </a:extLst>
              </a:tr>
              <a:tr h="322315">
                <a:tc>
                  <a:txBody>
                    <a:bodyPr/>
                    <a:lstStyle/>
                    <a:p>
                      <a:pPr marL="0" algn="l" defTabSz="457200" rtl="0" eaLnBrk="1" fontAlgn="b" latinLnBrk="0" hangingPunct="1"/>
                      <a:r>
                        <a:rPr lang="en-NZ" sz="1050" b="0" kern="1200" dirty="0">
                          <a:solidFill>
                            <a:schemeClr val="tx1"/>
                          </a:solidFill>
                          <a:latin typeface="Barlow"/>
                          <a:ea typeface="+mn-ea"/>
                          <a:cs typeface="+mn-cs"/>
                        </a:rPr>
                        <a:t>Less than 1 year</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0000"/>
                          </a:solidFill>
                          <a:effectLst/>
                          <a:uLnTx/>
                          <a:uFillTx/>
                          <a:latin typeface="Barlow"/>
                          <a:ea typeface="+mn-ea"/>
                          <a:cs typeface="+mn-cs"/>
                        </a:rPr>
                        <a:t>16%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200" b="0" i="0" u="none" strike="noStrike" kern="1200" dirty="0">
                          <a:solidFill>
                            <a:schemeClr val="tx1">
                              <a:lumMod val="65000"/>
                              <a:lumOff val="35000"/>
                            </a:schemeClr>
                          </a:solidFill>
                          <a:effectLst/>
                          <a:latin typeface="Barlow"/>
                          <a:ea typeface="+mn-ea"/>
                          <a:cs typeface="+mn-cs"/>
                        </a:rPr>
                        <a:t>27%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200" b="0" i="0" u="none" strike="noStrike" kern="1200" dirty="0">
                          <a:solidFill>
                            <a:schemeClr val="tx1">
                              <a:lumMod val="65000"/>
                              <a:lumOff val="35000"/>
                            </a:schemeClr>
                          </a:solidFill>
                          <a:effectLst/>
                          <a:latin typeface="Barlow"/>
                          <a:ea typeface="+mn-ea"/>
                          <a:cs typeface="+mn-cs"/>
                        </a:rPr>
                        <a:t>18%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2315">
                <a:tc>
                  <a:txBody>
                    <a:bodyPr/>
                    <a:lstStyle/>
                    <a:p>
                      <a:pPr marL="0" algn="l" defTabSz="457200" rtl="0" eaLnBrk="1" fontAlgn="b" latinLnBrk="0" hangingPunct="1"/>
                      <a:r>
                        <a:rPr lang="en-NZ" sz="1050" b="0" kern="1200" dirty="0">
                          <a:solidFill>
                            <a:schemeClr val="tx1"/>
                          </a:solidFill>
                          <a:latin typeface="Barlow"/>
                          <a:ea typeface="+mn-ea"/>
                          <a:cs typeface="+mn-cs"/>
                        </a:rPr>
                        <a:t>1-2 years</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0000"/>
                          </a:solidFill>
                          <a:effectLst/>
                          <a:uLnTx/>
                          <a:uFillTx/>
                          <a:latin typeface="Barlow"/>
                          <a:ea typeface="+mn-ea"/>
                          <a:cs typeface="+mn-cs"/>
                        </a:rPr>
                        <a:t>25%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200" b="0" i="0" u="none" strike="noStrike" kern="1200" dirty="0">
                          <a:solidFill>
                            <a:schemeClr val="tx1">
                              <a:lumMod val="65000"/>
                              <a:lumOff val="35000"/>
                            </a:schemeClr>
                          </a:solidFill>
                          <a:effectLst/>
                          <a:latin typeface="Barlow"/>
                          <a:ea typeface="+mn-ea"/>
                          <a:cs typeface="+mn-cs"/>
                        </a:rPr>
                        <a:t>21%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200" b="0" i="0" u="none" strike="noStrike" kern="1200" dirty="0">
                          <a:solidFill>
                            <a:schemeClr val="tx1">
                              <a:lumMod val="65000"/>
                              <a:lumOff val="35000"/>
                            </a:schemeClr>
                          </a:solidFill>
                          <a:effectLst/>
                          <a:latin typeface="Barlow"/>
                          <a:ea typeface="+mn-ea"/>
                          <a:cs typeface="+mn-cs"/>
                        </a:rPr>
                        <a:t>19%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22315">
                <a:tc>
                  <a:txBody>
                    <a:bodyPr/>
                    <a:lstStyle/>
                    <a:p>
                      <a:pPr marL="0" algn="l" defTabSz="457200" rtl="0" eaLnBrk="1" fontAlgn="b" latinLnBrk="0" hangingPunct="1"/>
                      <a:r>
                        <a:rPr lang="en-NZ" sz="1050" b="0" kern="1200" dirty="0">
                          <a:solidFill>
                            <a:schemeClr val="tx1"/>
                          </a:solidFill>
                          <a:latin typeface="Barlow"/>
                          <a:ea typeface="+mn-ea"/>
                          <a:cs typeface="+mn-cs"/>
                        </a:rPr>
                        <a:t>3-5 years</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0000"/>
                          </a:solidFill>
                          <a:effectLst/>
                          <a:uLnTx/>
                          <a:uFillTx/>
                          <a:latin typeface="Barlow"/>
                          <a:ea typeface="+mn-ea"/>
                          <a:cs typeface="+mn-cs"/>
                        </a:rPr>
                        <a:t>27%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200" b="0" i="0" u="none" strike="noStrike" kern="1200" dirty="0">
                          <a:solidFill>
                            <a:schemeClr val="tx1">
                              <a:lumMod val="65000"/>
                              <a:lumOff val="35000"/>
                            </a:schemeClr>
                          </a:solidFill>
                          <a:effectLst/>
                          <a:latin typeface="Barlow"/>
                          <a:ea typeface="+mn-ea"/>
                          <a:cs typeface="+mn-cs"/>
                        </a:rPr>
                        <a:t>26%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200" b="0" i="0" u="none" strike="noStrike" kern="1200" dirty="0">
                          <a:solidFill>
                            <a:schemeClr val="tx1">
                              <a:lumMod val="65000"/>
                              <a:lumOff val="35000"/>
                            </a:schemeClr>
                          </a:solidFill>
                          <a:effectLst/>
                          <a:latin typeface="Barlow"/>
                          <a:ea typeface="+mn-ea"/>
                          <a:cs typeface="+mn-cs"/>
                        </a:rPr>
                        <a:t>27%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2315">
                <a:tc>
                  <a:txBody>
                    <a:bodyPr/>
                    <a:lstStyle/>
                    <a:p>
                      <a:pPr marL="0" algn="l" defTabSz="457200" rtl="0" eaLnBrk="1" fontAlgn="b" latinLnBrk="0" hangingPunct="1"/>
                      <a:r>
                        <a:rPr lang="en-NZ" sz="1050" b="0" kern="1200" dirty="0">
                          <a:solidFill>
                            <a:schemeClr val="tx1"/>
                          </a:solidFill>
                          <a:latin typeface="Barlow"/>
                          <a:ea typeface="+mn-ea"/>
                          <a:cs typeface="+mn-cs"/>
                        </a:rPr>
                        <a:t>6-10 years</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0000"/>
                          </a:solidFill>
                          <a:effectLst/>
                          <a:uLnTx/>
                          <a:uFillTx/>
                          <a:latin typeface="Barlow"/>
                          <a:ea typeface="+mn-ea"/>
                          <a:cs typeface="+mn-cs"/>
                        </a:rPr>
                        <a:t>13%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200" b="0" i="0" u="none" strike="noStrike" kern="1200" dirty="0">
                          <a:solidFill>
                            <a:schemeClr val="tx1">
                              <a:lumMod val="65000"/>
                              <a:lumOff val="35000"/>
                            </a:schemeClr>
                          </a:solidFill>
                          <a:effectLst/>
                          <a:latin typeface="Barlow"/>
                          <a:ea typeface="+mn-ea"/>
                          <a:cs typeface="+mn-cs"/>
                        </a:rPr>
                        <a:t>12%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200" b="0" i="0" u="none" strike="noStrike" kern="1200" dirty="0">
                          <a:solidFill>
                            <a:schemeClr val="tx1">
                              <a:lumMod val="65000"/>
                              <a:lumOff val="35000"/>
                            </a:schemeClr>
                          </a:solidFill>
                          <a:effectLst/>
                          <a:latin typeface="Barlow"/>
                          <a:ea typeface="+mn-ea"/>
                          <a:cs typeface="+mn-cs"/>
                        </a:rPr>
                        <a:t>15%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22315">
                <a:tc>
                  <a:txBody>
                    <a:bodyPr/>
                    <a:lstStyle/>
                    <a:p>
                      <a:pPr marL="0" algn="l" defTabSz="457200" rtl="0" eaLnBrk="1" fontAlgn="b" latinLnBrk="0" hangingPunct="1"/>
                      <a:r>
                        <a:rPr lang="en-NZ" sz="1050" b="0" kern="1200" dirty="0">
                          <a:solidFill>
                            <a:schemeClr val="tx1"/>
                          </a:solidFill>
                          <a:latin typeface="Barlow"/>
                          <a:ea typeface="+mn-ea"/>
                          <a:cs typeface="+mn-cs"/>
                        </a:rPr>
                        <a:t>More than 10 years</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0000"/>
                          </a:solidFill>
                          <a:effectLst/>
                          <a:uLnTx/>
                          <a:uFillTx/>
                          <a:latin typeface="Barlow"/>
                          <a:ea typeface="+mn-ea"/>
                          <a:cs typeface="+mn-cs"/>
                        </a:rPr>
                        <a:t>19%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200" b="0" i="0" u="none" strike="noStrike" kern="1200" dirty="0">
                          <a:solidFill>
                            <a:schemeClr val="tx1">
                              <a:lumMod val="65000"/>
                              <a:lumOff val="35000"/>
                            </a:schemeClr>
                          </a:solidFill>
                          <a:effectLst/>
                          <a:latin typeface="Barlow"/>
                          <a:ea typeface="+mn-ea"/>
                          <a:cs typeface="+mn-cs"/>
                        </a:rPr>
                        <a:t>14%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IN" sz="1200" b="0" i="0" u="none" strike="noStrike" kern="1200" dirty="0">
                          <a:solidFill>
                            <a:schemeClr val="tx1">
                              <a:lumMod val="65000"/>
                              <a:lumOff val="35000"/>
                            </a:schemeClr>
                          </a:solidFill>
                          <a:effectLst/>
                          <a:latin typeface="Barlow"/>
                          <a:ea typeface="+mn-ea"/>
                          <a:cs typeface="+mn-cs"/>
                        </a:rPr>
                        <a:t>22%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41784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70" y="2338503"/>
            <a:ext cx="6358762"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solidFill>
                  <a:schemeClr val="bg1"/>
                </a:solidFill>
                <a:latin typeface="Barlow"/>
                <a:ea typeface="Barlow Black" charset="0"/>
                <a:cs typeface="Arial" panose="020B0604020202020204" pitchFamily="34" charset="0"/>
              </a:rPr>
              <a:t>Key results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2999220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bl1"/>
          <p:cNvGraphicFramePr>
            <a:graphicFrameLocks/>
          </p:cNvGraphicFramePr>
          <p:nvPr>
            <p:extLst>
              <p:ext uri="{D42A27DB-BD31-4B8C-83A1-F6EECF244321}">
                <p14:modId xmlns:p14="http://schemas.microsoft.com/office/powerpoint/2010/main" val="1177043498"/>
              </p:ext>
            </p:extLst>
          </p:nvPr>
        </p:nvGraphicFramePr>
        <p:xfrm>
          <a:off x="1359565" y="1649102"/>
          <a:ext cx="8243257" cy="1210828"/>
        </p:xfrm>
        <a:graphic>
          <a:graphicData uri="http://schemas.openxmlformats.org/drawingml/2006/table">
            <a:tbl>
              <a:tblPr firstRow="1" firstCol="1" bandRow="1">
                <a:tableStyleId>{5C22544A-7EE6-4342-B048-85BDC9FD1C3A}</a:tableStyleId>
              </a:tblPr>
              <a:tblGrid>
                <a:gridCol w="3085940">
                  <a:extLst>
                    <a:ext uri="{9D8B030D-6E8A-4147-A177-3AD203B41FA5}">
                      <a16:colId xmlns:a16="http://schemas.microsoft.com/office/drawing/2014/main" val="20000"/>
                    </a:ext>
                  </a:extLst>
                </a:gridCol>
                <a:gridCol w="1141374">
                  <a:extLst>
                    <a:ext uri="{9D8B030D-6E8A-4147-A177-3AD203B41FA5}">
                      <a16:colId xmlns:a16="http://schemas.microsoft.com/office/drawing/2014/main" val="3586233338"/>
                    </a:ext>
                  </a:extLst>
                </a:gridCol>
                <a:gridCol w="1248003">
                  <a:extLst>
                    <a:ext uri="{9D8B030D-6E8A-4147-A177-3AD203B41FA5}">
                      <a16:colId xmlns:a16="http://schemas.microsoft.com/office/drawing/2014/main" val="20001"/>
                    </a:ext>
                  </a:extLst>
                </a:gridCol>
                <a:gridCol w="1383970">
                  <a:extLst>
                    <a:ext uri="{9D8B030D-6E8A-4147-A177-3AD203B41FA5}">
                      <a16:colId xmlns:a16="http://schemas.microsoft.com/office/drawing/2014/main" val="20002"/>
                    </a:ext>
                  </a:extLst>
                </a:gridCol>
                <a:gridCol w="1383970">
                  <a:extLst>
                    <a:ext uri="{9D8B030D-6E8A-4147-A177-3AD203B41FA5}">
                      <a16:colId xmlns:a16="http://schemas.microsoft.com/office/drawing/2014/main" val="20003"/>
                    </a:ext>
                  </a:extLst>
                </a:gridCol>
              </a:tblGrid>
              <a:tr h="476552">
                <a:tc>
                  <a:txBody>
                    <a:bodyPr/>
                    <a:lstStyle/>
                    <a:p>
                      <a:pPr algn="l"/>
                      <a:r>
                        <a:rPr lang="en-NZ" sz="1050" b="1" cap="none" baseline="0" dirty="0">
                          <a:solidFill>
                            <a:schemeClr val="tx2"/>
                          </a:solidFill>
                          <a:latin typeface="Barlow"/>
                        </a:rPr>
                        <a:t>Hours spent training or competing during a typical week </a:t>
                      </a:r>
                      <a:r>
                        <a:rPr lang="en-US" sz="1050" b="1" cap="none" baseline="0" dirty="0">
                          <a:solidFill>
                            <a:schemeClr val="tx2"/>
                          </a:solidFill>
                          <a:latin typeface="Barlow"/>
                        </a:rPr>
                        <a:t>(Q5)</a:t>
                      </a: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cap="none" baseline="0" dirty="0">
                          <a:solidFill>
                            <a:srgbClr val="FFFFFF"/>
                          </a:solidFill>
                          <a:latin typeface="Barlow"/>
                        </a:rPr>
                        <a:t>TOTAL</a:t>
                      </a:r>
                    </a:p>
                    <a:p>
                      <a:pPr algn="ctr"/>
                      <a:r>
                        <a:rPr lang="en-US" sz="1050" b="1" cap="none" baseline="0" dirty="0">
                          <a:solidFill>
                            <a:srgbClr val="FFFFFF"/>
                          </a:solidFill>
                          <a:latin typeface="Barlow"/>
                        </a:rPr>
                        <a:t>2021</a:t>
                      </a:r>
                    </a:p>
                    <a:p>
                      <a:pPr marL="0" algn="ctr" defTabSz="914400" rtl="0" eaLnBrk="1" latinLnBrk="0" hangingPunct="1"/>
                      <a:r>
                        <a:rPr lang="en-US" sz="900" b="0" kern="1200" cap="none" baseline="0" dirty="0">
                          <a:solidFill>
                            <a:srgbClr val="FFFFFF"/>
                          </a:solidFill>
                          <a:latin typeface="Barlow"/>
                          <a:ea typeface="+mn-ea"/>
                          <a:cs typeface="+mn-cs"/>
                        </a:rPr>
                        <a:t>(n=624)</a:t>
                      </a: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b="1" cap="none" baseline="0" dirty="0">
                          <a:solidFill>
                            <a:srgbClr val="FFFFFF"/>
                          </a:solidFill>
                          <a:latin typeface="Barlow"/>
                        </a:rPr>
                        <a:t>TOTAL</a:t>
                      </a:r>
                    </a:p>
                    <a:p>
                      <a:pPr algn="ctr"/>
                      <a:r>
                        <a:rPr lang="en-US" sz="1050" b="1" cap="none" baseline="0" dirty="0">
                          <a:solidFill>
                            <a:srgbClr val="FFFFFF"/>
                          </a:solidFill>
                          <a:latin typeface="Barlow"/>
                        </a:rPr>
                        <a:t>2019</a:t>
                      </a: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b="1" cap="none" baseline="0" dirty="0">
                          <a:solidFill>
                            <a:srgbClr val="FFFFFF"/>
                          </a:solidFill>
                          <a:latin typeface="Barlow"/>
                        </a:rPr>
                        <a:t>TOTAL</a:t>
                      </a:r>
                    </a:p>
                    <a:p>
                      <a:pPr algn="ctr"/>
                      <a:r>
                        <a:rPr lang="en-US" sz="1050" b="1" cap="none" baseline="0" dirty="0">
                          <a:solidFill>
                            <a:srgbClr val="FFFFFF"/>
                          </a:solidFill>
                          <a:latin typeface="Barlow"/>
                        </a:rPr>
                        <a:t>2018</a:t>
                      </a: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b="1" cap="none" baseline="0" dirty="0">
                          <a:solidFill>
                            <a:srgbClr val="FFFFFF"/>
                          </a:solidFill>
                          <a:latin typeface="Barlow"/>
                        </a:rPr>
                        <a:t>ALL SPORTS</a:t>
                      </a:r>
                    </a:p>
                    <a:p>
                      <a:pPr algn="ctr"/>
                      <a:r>
                        <a:rPr lang="en-US" sz="1050" b="1" cap="none" baseline="0" dirty="0">
                          <a:solidFill>
                            <a:srgbClr val="FFFFFF"/>
                          </a:solidFill>
                          <a:latin typeface="Barlow"/>
                        </a:rPr>
                        <a:t>2018/19</a:t>
                      </a:r>
                    </a:p>
                  </a:txBody>
                  <a:tcPr marL="84940" marR="84940" marT="45714" marB="45714"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7"/>
                  </a:ext>
                </a:extLst>
              </a:tr>
              <a:tr h="33110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50" b="0" kern="1200" dirty="0">
                          <a:solidFill>
                            <a:schemeClr val="tx1"/>
                          </a:solidFill>
                          <a:latin typeface="Barlow"/>
                          <a:ea typeface="+mn-ea"/>
                          <a:cs typeface="+mn-cs"/>
                        </a:rPr>
                        <a:t>NET Doesn't meet guidelines</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0000"/>
                          </a:solidFill>
                          <a:effectLst/>
                          <a:uLnTx/>
                          <a:uFillTx/>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0" i="0" u="none" strike="noStrike" kern="1200" cap="none" spc="0" normalizeH="0" baseline="0" noProof="0" dirty="0">
                          <a:ln>
                            <a:noFill/>
                          </a:ln>
                          <a:solidFill>
                            <a:srgbClr val="000000">
                              <a:lumMod val="65000"/>
                              <a:lumOff val="35000"/>
                            </a:srgbClr>
                          </a:solidFill>
                          <a:effectLst/>
                          <a:uLnTx/>
                          <a:uFillTx/>
                          <a:latin typeface="Barlow"/>
                          <a:ea typeface="+mn-ea"/>
                          <a:cs typeface="+mn-cs"/>
                        </a:rPr>
                        <a:t>n/a</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0" i="0" u="none" strike="noStrike" kern="1200" cap="none" spc="0" normalizeH="0" baseline="0" noProof="0" dirty="0">
                          <a:ln>
                            <a:noFill/>
                          </a:ln>
                          <a:solidFill>
                            <a:srgbClr val="000000">
                              <a:lumMod val="65000"/>
                              <a:lumOff val="35000"/>
                            </a:srgbClr>
                          </a:solidFill>
                          <a:effectLst/>
                          <a:uLnTx/>
                          <a:uFillTx/>
                          <a:latin typeface="Barlow"/>
                          <a:ea typeface="+mn-ea"/>
                          <a:cs typeface="+mn-cs"/>
                        </a:rPr>
                        <a:t>n/a</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0" i="0" u="none" strike="noStrike" kern="1200" cap="none" spc="0" normalizeH="0" baseline="0" noProof="0" dirty="0">
                          <a:ln>
                            <a:noFill/>
                          </a:ln>
                          <a:solidFill>
                            <a:srgbClr val="000000">
                              <a:lumMod val="65000"/>
                              <a:lumOff val="35000"/>
                            </a:srgbClr>
                          </a:solidFill>
                          <a:effectLst/>
                          <a:uLnTx/>
                          <a:uFillTx/>
                          <a:latin typeface="Barlow"/>
                          <a:ea typeface="+mn-ea"/>
                          <a:cs typeface="+mn-cs"/>
                        </a:rPr>
                        <a:t>n/a</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3110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50" b="0" kern="1200" dirty="0">
                          <a:solidFill>
                            <a:schemeClr val="tx1"/>
                          </a:solidFill>
                          <a:latin typeface="Barlow"/>
                          <a:ea typeface="+mn-ea"/>
                          <a:cs typeface="+mn-cs"/>
                        </a:rPr>
                        <a:t>NET Meets guidelines</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dirty="0">
                          <a:ln>
                            <a:noFill/>
                          </a:ln>
                          <a:solidFill>
                            <a:srgbClr val="000000"/>
                          </a:solidFill>
                          <a:effectLst/>
                          <a:uLnTx/>
                          <a:uFillTx/>
                          <a:latin typeface="Barlow"/>
                          <a:ea typeface="+mn-ea"/>
                          <a:cs typeface="+mn-cs"/>
                        </a:rPr>
                        <a:t>98%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0" i="0" u="none" strike="noStrike" kern="1200" cap="none" spc="0" normalizeH="0" baseline="0" noProof="0" dirty="0">
                          <a:ln>
                            <a:noFill/>
                          </a:ln>
                          <a:solidFill>
                            <a:srgbClr val="000000">
                              <a:lumMod val="65000"/>
                              <a:lumOff val="35000"/>
                            </a:srgbClr>
                          </a:solidFill>
                          <a:effectLst/>
                          <a:uLnTx/>
                          <a:uFillTx/>
                          <a:latin typeface="Barlow"/>
                          <a:ea typeface="+mn-ea"/>
                          <a:cs typeface="+mn-cs"/>
                        </a:rPr>
                        <a:t>n/a</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0" i="0" u="none" strike="noStrike" kern="1200" cap="none" spc="0" normalizeH="0" baseline="0" noProof="0" dirty="0">
                          <a:ln>
                            <a:noFill/>
                          </a:ln>
                          <a:solidFill>
                            <a:srgbClr val="000000">
                              <a:lumMod val="65000"/>
                              <a:lumOff val="35000"/>
                            </a:srgbClr>
                          </a:solidFill>
                          <a:effectLst/>
                          <a:uLnTx/>
                          <a:uFillTx/>
                          <a:latin typeface="Barlow"/>
                          <a:ea typeface="+mn-ea"/>
                          <a:cs typeface="+mn-cs"/>
                        </a:rPr>
                        <a:t>n/a</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IN" sz="1050" b="0" i="0" u="none" strike="noStrike" kern="1200" cap="none" spc="0" normalizeH="0" baseline="0" noProof="0" dirty="0">
                          <a:ln>
                            <a:noFill/>
                          </a:ln>
                          <a:solidFill>
                            <a:srgbClr val="000000">
                              <a:lumMod val="65000"/>
                              <a:lumOff val="35000"/>
                            </a:srgbClr>
                          </a:solidFill>
                          <a:effectLst/>
                          <a:uLnTx/>
                          <a:uFillTx/>
                          <a:latin typeface="Barlow"/>
                          <a:ea typeface="+mn-ea"/>
                          <a:cs typeface="+mn-cs"/>
                        </a:rPr>
                        <a:t>n/a</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 name="Title 2"/>
          <p:cNvSpPr>
            <a:spLocks noGrp="1"/>
          </p:cNvSpPr>
          <p:nvPr>
            <p:ph type="ctrTitle"/>
          </p:nvPr>
        </p:nvSpPr>
        <p:spPr>
          <a:xfrm>
            <a:off x="447675" y="198438"/>
            <a:ext cx="10457748" cy="573087"/>
          </a:xfrm>
        </p:spPr>
        <p:txBody>
          <a:bodyPr>
            <a:normAutofit/>
          </a:bodyPr>
          <a:lstStyle/>
          <a:p>
            <a:pPr algn="l"/>
            <a:r>
              <a:rPr lang="en-NZ" sz="2800" dirty="0">
                <a:solidFill>
                  <a:schemeClr val="tx2"/>
                </a:solidFill>
              </a:rPr>
              <a:t>Hour spent training or competing each week (8-18 year olds)</a:t>
            </a:r>
          </a:p>
        </p:txBody>
      </p:sp>
    </p:spTree>
    <p:extLst>
      <p:ext uri="{BB962C8B-B14F-4D97-AF65-F5344CB8AC3E}">
        <p14:creationId xmlns:p14="http://schemas.microsoft.com/office/powerpoint/2010/main" val="36925293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bl1"/>
          <p:cNvGraphicFramePr>
            <a:graphicFrameLocks/>
          </p:cNvGraphicFramePr>
          <p:nvPr>
            <p:extLst>
              <p:ext uri="{D42A27DB-BD31-4B8C-83A1-F6EECF244321}">
                <p14:modId xmlns:p14="http://schemas.microsoft.com/office/powerpoint/2010/main" val="4148512763"/>
              </p:ext>
            </p:extLst>
          </p:nvPr>
        </p:nvGraphicFramePr>
        <p:xfrm>
          <a:off x="2001386" y="1944786"/>
          <a:ext cx="4838211" cy="2711063"/>
        </p:xfrm>
        <a:graphic>
          <a:graphicData uri="http://schemas.openxmlformats.org/drawingml/2006/table">
            <a:tbl>
              <a:tblPr firstRow="1" firstCol="1" bandRow="1">
                <a:tableStyleId>{5C22544A-7EE6-4342-B048-85BDC9FD1C3A}</a:tableStyleId>
              </a:tblPr>
              <a:tblGrid>
                <a:gridCol w="1904895">
                  <a:extLst>
                    <a:ext uri="{9D8B030D-6E8A-4147-A177-3AD203B41FA5}">
                      <a16:colId xmlns:a16="http://schemas.microsoft.com/office/drawing/2014/main" val="20000"/>
                    </a:ext>
                  </a:extLst>
                </a:gridCol>
                <a:gridCol w="977772">
                  <a:extLst>
                    <a:ext uri="{9D8B030D-6E8A-4147-A177-3AD203B41FA5}">
                      <a16:colId xmlns:a16="http://schemas.microsoft.com/office/drawing/2014/main" val="20004"/>
                    </a:ext>
                  </a:extLst>
                </a:gridCol>
                <a:gridCol w="977772">
                  <a:extLst>
                    <a:ext uri="{9D8B030D-6E8A-4147-A177-3AD203B41FA5}">
                      <a16:colId xmlns:a16="http://schemas.microsoft.com/office/drawing/2014/main" val="1323505668"/>
                    </a:ext>
                  </a:extLst>
                </a:gridCol>
                <a:gridCol w="977772">
                  <a:extLst>
                    <a:ext uri="{9D8B030D-6E8A-4147-A177-3AD203B41FA5}">
                      <a16:colId xmlns:a16="http://schemas.microsoft.com/office/drawing/2014/main" val="3456481016"/>
                    </a:ext>
                  </a:extLst>
                </a:gridCol>
              </a:tblGrid>
              <a:tr h="464779">
                <a:tc>
                  <a:txBody>
                    <a:bodyPr/>
                    <a:lstStyle/>
                    <a:p>
                      <a:pPr algn="l"/>
                      <a:r>
                        <a:rPr lang="en-NZ" sz="1050" b="1" cap="none" baseline="0" dirty="0">
                          <a:solidFill>
                            <a:schemeClr val="tx2"/>
                          </a:solidFill>
                          <a:latin typeface="Barlow"/>
                        </a:rPr>
                        <a:t>Region</a:t>
                      </a:r>
                      <a:endParaRPr lang="en-US" sz="1050" b="1" kern="1200" cap="none" baseline="0" dirty="0">
                        <a:solidFill>
                          <a:schemeClr val="tx2"/>
                        </a:solidFill>
                        <a:latin typeface="Barlow"/>
                        <a:ea typeface="+mn-ea"/>
                        <a:cs typeface="+mn-cs"/>
                      </a:endParaRP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kern="1200" cap="none" baseline="0" dirty="0">
                          <a:solidFill>
                            <a:schemeClr val="bg1"/>
                          </a:solidFill>
                          <a:latin typeface="Barlow"/>
                          <a:ea typeface="+mn-ea"/>
                          <a:cs typeface="+mn-cs"/>
                        </a:rPr>
                        <a:t>N=</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cap="none" baseline="0" dirty="0">
                          <a:solidFill>
                            <a:srgbClr val="FFFFFF"/>
                          </a:solidFill>
                          <a:latin typeface="Barlow"/>
                        </a:rPr>
                        <a:t>TOTAL</a:t>
                      </a:r>
                    </a:p>
                    <a:p>
                      <a:pPr algn="ctr"/>
                      <a:r>
                        <a:rPr lang="en-US" sz="1050" cap="none" baseline="0" dirty="0">
                          <a:solidFill>
                            <a:srgbClr val="FFFFFF"/>
                          </a:solidFill>
                          <a:latin typeface="Barlow"/>
                        </a:rPr>
                        <a:t>2021</a:t>
                      </a:r>
                    </a:p>
                    <a:p>
                      <a:pPr algn="ctr"/>
                      <a:r>
                        <a:rPr lang="en-US" sz="900" b="0" cap="none" baseline="0" dirty="0">
                          <a:solidFill>
                            <a:srgbClr val="FFFFFF"/>
                          </a:solidFill>
                          <a:latin typeface="Barlow"/>
                        </a:rPr>
                        <a:t>(n=1,575)</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50" cap="none" baseline="0" dirty="0">
                          <a:solidFill>
                            <a:srgbClr val="FFFFFF"/>
                          </a:solidFill>
                          <a:latin typeface="Barlow"/>
                        </a:rPr>
                        <a:t>TOTAL</a:t>
                      </a:r>
                    </a:p>
                    <a:p>
                      <a:pPr algn="ctr"/>
                      <a:r>
                        <a:rPr lang="en-US" sz="1050" cap="none" baseline="0" dirty="0">
                          <a:solidFill>
                            <a:srgbClr val="FFFFFF"/>
                          </a:solidFill>
                          <a:latin typeface="Barlow"/>
                        </a:rPr>
                        <a:t>2017</a:t>
                      </a:r>
                    </a:p>
                    <a:p>
                      <a:pPr algn="ctr"/>
                      <a:r>
                        <a:rPr lang="en-US" sz="900" b="0" cap="none" baseline="0" dirty="0">
                          <a:solidFill>
                            <a:srgbClr val="FFFFFF"/>
                          </a:solidFill>
                          <a:latin typeface="Barlow"/>
                        </a:rPr>
                        <a:t>(n=1,902)</a:t>
                      </a:r>
                    </a:p>
                  </a:txBody>
                  <a:tcPr marL="84940" marR="84940" marT="45714" marB="4571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96585">
                <a:tc>
                  <a:txBody>
                    <a:bodyPr/>
                    <a:lstStyle/>
                    <a:p>
                      <a:pPr marL="0" algn="l" defTabSz="914400" rtl="0" eaLnBrk="1" fontAlgn="b" latinLnBrk="0" hangingPunct="1"/>
                      <a:r>
                        <a:rPr lang="en-US" sz="1050" b="1" i="0" u="none" strike="noStrike" kern="1200" dirty="0">
                          <a:solidFill>
                            <a:srgbClr val="000000"/>
                          </a:solidFill>
                          <a:effectLst/>
                          <a:latin typeface="Barlow"/>
                          <a:ea typeface="+mn-ea"/>
                          <a:cs typeface="+mn-cs"/>
                        </a:rPr>
                        <a:t>Auckland</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452</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1" i="0" u="none" strike="noStrike" kern="1200" dirty="0">
                          <a:solidFill>
                            <a:srgbClr val="000000"/>
                          </a:solidFill>
                          <a:effectLst/>
                          <a:latin typeface="Barlow"/>
                          <a:ea typeface="+mn-ea"/>
                          <a:cs typeface="+mn-cs"/>
                        </a:rPr>
                        <a:t>29%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33%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6585">
                <a:tc>
                  <a:txBody>
                    <a:bodyPr/>
                    <a:lstStyle/>
                    <a:p>
                      <a:pPr marL="0" algn="l" defTabSz="914400" rtl="0" eaLnBrk="1" fontAlgn="b" latinLnBrk="0" hangingPunct="1"/>
                      <a:r>
                        <a:rPr lang="en-US" sz="1050" b="1" i="0" u="none" strike="noStrike" kern="1200" dirty="0">
                          <a:solidFill>
                            <a:srgbClr val="000000"/>
                          </a:solidFill>
                          <a:effectLst/>
                          <a:latin typeface="Barlow"/>
                          <a:ea typeface="+mn-ea"/>
                          <a:cs typeface="+mn-cs"/>
                        </a:rPr>
                        <a:t>Canterbury</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206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1" i="0" u="none" strike="noStrike" kern="1200" dirty="0">
                          <a:solidFill>
                            <a:srgbClr val="000000"/>
                          </a:solidFill>
                          <a:effectLst/>
                          <a:latin typeface="Barlow"/>
                          <a:ea typeface="+mn-ea"/>
                          <a:cs typeface="+mn-cs"/>
                        </a:rPr>
                        <a:t>13%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15%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6585">
                <a:tc>
                  <a:txBody>
                    <a:bodyPr/>
                    <a:lstStyle/>
                    <a:p>
                      <a:pPr marL="0" algn="l" defTabSz="914400" rtl="0" eaLnBrk="1" fontAlgn="b" latinLnBrk="0" hangingPunct="1"/>
                      <a:r>
                        <a:rPr lang="en-US" sz="1050" b="1" i="0" u="none" strike="noStrike" kern="1200" dirty="0">
                          <a:solidFill>
                            <a:srgbClr val="000000"/>
                          </a:solidFill>
                          <a:effectLst/>
                          <a:latin typeface="Barlow"/>
                          <a:ea typeface="+mn-ea"/>
                          <a:cs typeface="+mn-cs"/>
                        </a:rPr>
                        <a:t>Hawkes Bay Gisborne</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42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1" i="0" u="none" strike="noStrike" kern="1200" dirty="0">
                          <a:solidFill>
                            <a:srgbClr val="000000"/>
                          </a:solidFill>
                          <a:effectLst/>
                          <a:latin typeface="Barlow"/>
                          <a:ea typeface="+mn-ea"/>
                          <a:cs typeface="+mn-cs"/>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6585">
                <a:tc>
                  <a:txBody>
                    <a:bodyPr/>
                    <a:lstStyle/>
                    <a:p>
                      <a:pPr marL="0" algn="l" defTabSz="914400" rtl="0" eaLnBrk="1" fontAlgn="b" latinLnBrk="0" hangingPunct="1"/>
                      <a:r>
                        <a:rPr lang="en-US" sz="1050" b="1" i="0" u="none" strike="noStrike" kern="1200" dirty="0">
                          <a:solidFill>
                            <a:srgbClr val="000000"/>
                          </a:solidFill>
                          <a:effectLst/>
                          <a:latin typeface="Barlow"/>
                          <a:ea typeface="+mn-ea"/>
                          <a:cs typeface="+mn-cs"/>
                        </a:rPr>
                        <a:t>Manawatu Wanganui</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79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1" i="0" u="none" strike="noStrike" kern="1200" dirty="0">
                          <a:solidFill>
                            <a:srgbClr val="000000"/>
                          </a:solidFill>
                          <a:effectLst/>
                          <a:latin typeface="Barlow"/>
                          <a:ea typeface="+mn-ea"/>
                          <a:cs typeface="+mn-cs"/>
                        </a:rPr>
                        <a:t>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6585">
                <a:tc>
                  <a:txBody>
                    <a:bodyPr/>
                    <a:lstStyle/>
                    <a:p>
                      <a:pPr marL="0" algn="l" defTabSz="914400" rtl="0" eaLnBrk="1" fontAlgn="b" latinLnBrk="0" hangingPunct="1"/>
                      <a:r>
                        <a:rPr lang="en-US" sz="1050" b="1" i="0" u="none" strike="noStrike" kern="1200" dirty="0">
                          <a:solidFill>
                            <a:srgbClr val="000000"/>
                          </a:solidFill>
                          <a:effectLst/>
                          <a:latin typeface="Barlow"/>
                          <a:ea typeface="+mn-ea"/>
                          <a:cs typeface="+mn-cs"/>
                        </a:rPr>
                        <a:t>Northland</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40</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1" i="0" u="none" strike="noStrike" kern="1200" dirty="0">
                          <a:solidFill>
                            <a:srgbClr val="000000"/>
                          </a:solidFill>
                          <a:effectLst/>
                          <a:latin typeface="Barlow"/>
                          <a:ea typeface="+mn-ea"/>
                          <a:cs typeface="+mn-cs"/>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6585">
                <a:tc>
                  <a:txBody>
                    <a:bodyPr/>
                    <a:lstStyle/>
                    <a:p>
                      <a:pPr marL="0" algn="l" defTabSz="914400" rtl="0" eaLnBrk="1" fontAlgn="b" latinLnBrk="0" hangingPunct="1"/>
                      <a:r>
                        <a:rPr lang="en-US" sz="1050" b="1" i="0" u="none" strike="noStrike" kern="1200" dirty="0">
                          <a:solidFill>
                            <a:srgbClr val="000000"/>
                          </a:solidFill>
                          <a:effectLst/>
                          <a:latin typeface="Barlow"/>
                          <a:ea typeface="+mn-ea"/>
                          <a:cs typeface="+mn-cs"/>
                        </a:rPr>
                        <a:t>Otago</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113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1" i="0" u="none" strike="noStrike" kern="1200" dirty="0">
                          <a:solidFill>
                            <a:srgbClr val="000000"/>
                          </a:solidFill>
                          <a:effectLst/>
                          <a:latin typeface="Barlow"/>
                          <a:ea typeface="+mn-ea"/>
                          <a:cs typeface="+mn-cs"/>
                        </a:rPr>
                        <a:t>7%</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6585">
                <a:tc>
                  <a:txBody>
                    <a:bodyPr/>
                    <a:lstStyle/>
                    <a:p>
                      <a:pPr marL="0" algn="l" defTabSz="914400" rtl="0" eaLnBrk="1" fontAlgn="b" latinLnBrk="0" hangingPunct="1"/>
                      <a:r>
                        <a:rPr lang="en-US" sz="1050" b="1" i="0" u="none" strike="noStrike" kern="1200" dirty="0">
                          <a:solidFill>
                            <a:srgbClr val="000000"/>
                          </a:solidFill>
                          <a:effectLst/>
                          <a:latin typeface="Barlow"/>
                          <a:ea typeface="+mn-ea"/>
                          <a:cs typeface="+mn-cs"/>
                        </a:rPr>
                        <a:t>Southland</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39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1" i="0" u="none" strike="noStrike" kern="1200" dirty="0">
                          <a:solidFill>
                            <a:srgbClr val="000000"/>
                          </a:solidFill>
                          <a:effectLst/>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6585">
                <a:tc>
                  <a:txBody>
                    <a:bodyPr/>
                    <a:lstStyle/>
                    <a:p>
                      <a:pPr marL="0" algn="l" defTabSz="914400" rtl="0" eaLnBrk="1" fontAlgn="b" latinLnBrk="0" hangingPunct="1"/>
                      <a:r>
                        <a:rPr lang="en-US" sz="1050" b="1" i="0" u="none" strike="noStrike" kern="1200" dirty="0">
                          <a:solidFill>
                            <a:srgbClr val="000000"/>
                          </a:solidFill>
                          <a:effectLst/>
                          <a:latin typeface="Barlow"/>
                          <a:ea typeface="+mn-ea"/>
                          <a:cs typeface="+mn-cs"/>
                        </a:rPr>
                        <a:t>Taranaki</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59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1" i="0" u="none" strike="noStrike" kern="1200" dirty="0">
                          <a:solidFill>
                            <a:srgbClr val="000000"/>
                          </a:solidFill>
                          <a:effectLst/>
                          <a:latin typeface="Barlow"/>
                          <a:ea typeface="+mn-ea"/>
                          <a:cs typeface="+mn-cs"/>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4%</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3981897"/>
                  </a:ext>
                </a:extLst>
              </a:tr>
              <a:tr h="196585">
                <a:tc>
                  <a:txBody>
                    <a:bodyPr/>
                    <a:lstStyle/>
                    <a:p>
                      <a:pPr marL="0" algn="l" defTabSz="914400" rtl="0" eaLnBrk="1" fontAlgn="b" latinLnBrk="0" hangingPunct="1"/>
                      <a:r>
                        <a:rPr lang="en-US" sz="1050" b="1" i="0" u="none" strike="noStrike" kern="1200" dirty="0">
                          <a:solidFill>
                            <a:srgbClr val="000000"/>
                          </a:solidFill>
                          <a:effectLst/>
                          <a:latin typeface="Barlow"/>
                          <a:ea typeface="+mn-ea"/>
                          <a:cs typeface="+mn-cs"/>
                        </a:rPr>
                        <a:t>Tasman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41</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1" i="0" u="none" strike="noStrike" kern="1200" dirty="0">
                          <a:solidFill>
                            <a:srgbClr val="000000"/>
                          </a:solidFill>
                          <a:effectLst/>
                          <a:latin typeface="Barlow"/>
                          <a:ea typeface="+mn-ea"/>
                          <a:cs typeface="+mn-cs"/>
                        </a:rPr>
                        <a:t>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2%</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1545643"/>
                  </a:ext>
                </a:extLst>
              </a:tr>
              <a:tr h="196585">
                <a:tc>
                  <a:txBody>
                    <a:bodyPr/>
                    <a:lstStyle/>
                    <a:p>
                      <a:pPr marL="0" algn="l" defTabSz="914400" rtl="0" eaLnBrk="1" fontAlgn="b" latinLnBrk="0" hangingPunct="1"/>
                      <a:r>
                        <a:rPr lang="en-US" sz="1050" b="1" i="0" u="none" strike="noStrike" kern="1200" dirty="0">
                          <a:solidFill>
                            <a:srgbClr val="000000"/>
                          </a:solidFill>
                          <a:effectLst/>
                          <a:latin typeface="Barlow"/>
                          <a:ea typeface="+mn-ea"/>
                          <a:cs typeface="+mn-cs"/>
                        </a:rPr>
                        <a:t>Waikato Bay of Plenty</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249</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1" i="0" u="none" strike="noStrike" kern="1200" dirty="0">
                          <a:solidFill>
                            <a:srgbClr val="000000"/>
                          </a:solidFill>
                          <a:effectLst/>
                          <a:latin typeface="Barlow"/>
                          <a:ea typeface="+mn-ea"/>
                          <a:cs typeface="+mn-cs"/>
                        </a:rPr>
                        <a:t>16%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13%</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5198324"/>
                  </a:ext>
                </a:extLst>
              </a:tr>
              <a:tr h="196585">
                <a:tc>
                  <a:txBody>
                    <a:bodyPr/>
                    <a:lstStyle/>
                    <a:p>
                      <a:pPr marL="0" algn="l" defTabSz="914400" rtl="0" eaLnBrk="1" fontAlgn="b" latinLnBrk="0" hangingPunct="1"/>
                      <a:r>
                        <a:rPr lang="en-US" sz="1050" b="1" i="0" u="none" strike="noStrike" kern="1200" dirty="0">
                          <a:solidFill>
                            <a:srgbClr val="000000"/>
                          </a:solidFill>
                          <a:effectLst/>
                          <a:latin typeface="Barlow"/>
                          <a:ea typeface="+mn-ea"/>
                          <a:cs typeface="+mn-cs"/>
                        </a:rPr>
                        <a:t>Wellington</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255</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1" i="0" u="none" strike="noStrike" kern="1200" dirty="0">
                          <a:solidFill>
                            <a:srgbClr val="000000"/>
                          </a:solidFill>
                          <a:effectLst/>
                          <a:latin typeface="Barlow"/>
                          <a:ea typeface="+mn-ea"/>
                          <a:cs typeface="+mn-cs"/>
                        </a:rPr>
                        <a:t>16%</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US" sz="1050" b="0" i="0" u="none" strike="noStrike" kern="1200" dirty="0">
                          <a:solidFill>
                            <a:srgbClr val="000000"/>
                          </a:solidFill>
                          <a:effectLst/>
                          <a:latin typeface="Barlow"/>
                          <a:ea typeface="+mn-ea"/>
                          <a:cs typeface="+mn-cs"/>
                        </a:rPr>
                        <a:t>18%</a:t>
                      </a:r>
                    </a:p>
                  </a:txBody>
                  <a:tcPr marL="9525" marR="9525" marT="9525" marB="0" anchor="ctr">
                    <a:lnL w="12700" cmpd="sng">
                      <a:noFill/>
                    </a:lnL>
                    <a:lnR w="12700" cmpd="sng">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7146467"/>
                  </a:ext>
                </a:extLst>
              </a:tr>
            </a:tbl>
          </a:graphicData>
        </a:graphic>
      </p:graphicFrame>
      <p:sp>
        <p:nvSpPr>
          <p:cNvPr id="3" name="Title 2"/>
          <p:cNvSpPr>
            <a:spLocks noGrp="1"/>
          </p:cNvSpPr>
          <p:nvPr>
            <p:ph type="ctrTitle"/>
          </p:nvPr>
        </p:nvSpPr>
        <p:spPr>
          <a:xfrm>
            <a:off x="469231" y="208527"/>
            <a:ext cx="9144000" cy="601098"/>
          </a:xfrm>
        </p:spPr>
        <p:txBody>
          <a:bodyPr>
            <a:normAutofit/>
          </a:bodyPr>
          <a:lstStyle/>
          <a:p>
            <a:pPr algn="l"/>
            <a:r>
              <a:rPr lang="en-NZ" sz="2800" dirty="0">
                <a:solidFill>
                  <a:schemeClr val="tx2"/>
                </a:solidFill>
              </a:rPr>
              <a:t>Region</a:t>
            </a:r>
          </a:p>
        </p:txBody>
      </p:sp>
      <p:sp>
        <p:nvSpPr>
          <p:cNvPr id="6" name="Footer Placeholder 5"/>
          <p:cNvSpPr>
            <a:spLocks noGrp="1"/>
          </p:cNvSpPr>
          <p:nvPr>
            <p:ph type="ftr" sz="quarter" idx="4294967295"/>
          </p:nvPr>
        </p:nvSpPr>
        <p:spPr>
          <a:xfrm>
            <a:off x="2001386" y="4784246"/>
            <a:ext cx="5270500" cy="231775"/>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Barlow"/>
                <a:ea typeface="+mn-ea"/>
                <a:cs typeface="+mn-cs"/>
              </a:rPr>
              <a:t>Note: Regions are based on the club selected at Q2a in the questionnaire</a:t>
            </a:r>
          </a:p>
        </p:txBody>
      </p:sp>
    </p:spTree>
    <p:extLst>
      <p:ext uri="{BB962C8B-B14F-4D97-AF65-F5344CB8AC3E}">
        <p14:creationId xmlns:p14="http://schemas.microsoft.com/office/powerpoint/2010/main" val="4362284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39869" y="2338503"/>
            <a:ext cx="6790075" cy="21809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FFFFFF"/>
                </a:solidFill>
                <a:effectLst/>
                <a:uLnTx/>
                <a:uFillTx/>
                <a:latin typeface="Barlow"/>
                <a:ea typeface="Barlow Black" charset="0"/>
                <a:cs typeface="Arial" panose="020B0604020202020204" pitchFamily="34" charset="0"/>
              </a:rPr>
              <a:t>Appendices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130" y="201230"/>
            <a:ext cx="939350" cy="1128393"/>
          </a:xfrm>
          <a:prstGeom prst="rect">
            <a:avLst/>
          </a:prstGeom>
        </p:spPr>
      </p:pic>
    </p:spTree>
    <p:extLst>
      <p:ext uri="{BB962C8B-B14F-4D97-AF65-F5344CB8AC3E}">
        <p14:creationId xmlns:p14="http://schemas.microsoft.com/office/powerpoint/2010/main" val="39480868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8227" y="278672"/>
            <a:ext cx="9144000" cy="560059"/>
          </a:xfrm>
        </p:spPr>
        <p:txBody>
          <a:bodyPr>
            <a:normAutofit/>
          </a:bodyPr>
          <a:lstStyle/>
          <a:p>
            <a:pPr algn="l"/>
            <a:r>
              <a:rPr lang="en-NZ" sz="2800" dirty="0">
                <a:solidFill>
                  <a:schemeClr val="tx2"/>
                </a:solidFill>
              </a:rPr>
              <a:t>Methodology of VOP Athletics survey 2021</a:t>
            </a:r>
          </a:p>
        </p:txBody>
      </p:sp>
      <p:grpSp>
        <p:nvGrpSpPr>
          <p:cNvPr id="23" name="Group 22"/>
          <p:cNvGrpSpPr/>
          <p:nvPr/>
        </p:nvGrpSpPr>
        <p:grpSpPr>
          <a:xfrm>
            <a:off x="4000848" y="1583107"/>
            <a:ext cx="239058" cy="2930317"/>
            <a:chOff x="3583749" y="1961170"/>
            <a:chExt cx="239058" cy="3659682"/>
          </a:xfrm>
          <a:solidFill>
            <a:schemeClr val="accent1"/>
          </a:solidFill>
        </p:grpSpPr>
        <p:cxnSp>
          <p:nvCxnSpPr>
            <p:cNvPr id="24" name="Straight Connector 23"/>
            <p:cNvCxnSpPr/>
            <p:nvPr/>
          </p:nvCxnSpPr>
          <p:spPr>
            <a:xfrm>
              <a:off x="3598759" y="4127346"/>
              <a:ext cx="0" cy="1493506"/>
            </a:xfrm>
            <a:prstGeom prst="line">
              <a:avLst/>
            </a:prstGeom>
            <a:grpFill/>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25" name="Isosceles Triangle 24"/>
            <p:cNvSpPr/>
            <p:nvPr/>
          </p:nvSpPr>
          <p:spPr>
            <a:xfrm rot="5400000">
              <a:off x="3564624" y="3671482"/>
              <a:ext cx="277307" cy="23905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6" name="Straight Connector 25"/>
            <p:cNvCxnSpPr/>
            <p:nvPr/>
          </p:nvCxnSpPr>
          <p:spPr>
            <a:xfrm>
              <a:off x="3598759" y="1961170"/>
              <a:ext cx="0" cy="1493506"/>
            </a:xfrm>
            <a:prstGeom prst="line">
              <a:avLst/>
            </a:prstGeom>
            <a:grpFill/>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6082729" y="1583107"/>
            <a:ext cx="239058" cy="2930317"/>
            <a:chOff x="3583749" y="1961170"/>
            <a:chExt cx="239058" cy="3659682"/>
          </a:xfrm>
          <a:solidFill>
            <a:schemeClr val="accent1"/>
          </a:solidFill>
        </p:grpSpPr>
        <p:cxnSp>
          <p:nvCxnSpPr>
            <p:cNvPr id="30" name="Straight Connector 29"/>
            <p:cNvCxnSpPr/>
            <p:nvPr/>
          </p:nvCxnSpPr>
          <p:spPr>
            <a:xfrm>
              <a:off x="3598759" y="4127346"/>
              <a:ext cx="0" cy="1493506"/>
            </a:xfrm>
            <a:prstGeom prst="line">
              <a:avLst/>
            </a:prstGeom>
            <a:grpFill/>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31" name="Isosceles Triangle 30"/>
            <p:cNvSpPr/>
            <p:nvPr/>
          </p:nvSpPr>
          <p:spPr>
            <a:xfrm rot="5400000">
              <a:off x="3564624" y="3671482"/>
              <a:ext cx="277307" cy="23905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32" name="Straight Connector 31"/>
            <p:cNvCxnSpPr/>
            <p:nvPr/>
          </p:nvCxnSpPr>
          <p:spPr>
            <a:xfrm>
              <a:off x="3598759" y="1961170"/>
              <a:ext cx="0" cy="1493506"/>
            </a:xfrm>
            <a:prstGeom prst="line">
              <a:avLst/>
            </a:prstGeom>
            <a:grpFill/>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grpSp>
        <p:nvGrpSpPr>
          <p:cNvPr id="49" name="Group 48"/>
          <p:cNvGrpSpPr/>
          <p:nvPr/>
        </p:nvGrpSpPr>
        <p:grpSpPr>
          <a:xfrm>
            <a:off x="6192611" y="1572384"/>
            <a:ext cx="1800000" cy="1334688"/>
            <a:chOff x="2659143" y="3133109"/>
            <a:chExt cx="1800000" cy="1334688"/>
          </a:xfrm>
        </p:grpSpPr>
        <p:sp>
          <p:nvSpPr>
            <p:cNvPr id="7" name="TextBox 6"/>
            <p:cNvSpPr txBox="1"/>
            <p:nvPr/>
          </p:nvSpPr>
          <p:spPr>
            <a:xfrm>
              <a:off x="2659143" y="3133109"/>
              <a:ext cx="18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Barlow"/>
                  <a:ea typeface="+mn-ea"/>
                  <a:cs typeface="Arial"/>
                </a:rPr>
                <a:t>FIELDWORK</a:t>
              </a:r>
              <a:endParaRPr kumimoji="0" lang="en-US" sz="1600" b="0" i="0" u="none" strike="noStrike" kern="1200" cap="none" spc="0" normalizeH="0" baseline="0" noProof="0" dirty="0">
                <a:ln>
                  <a:noFill/>
                </a:ln>
                <a:solidFill>
                  <a:srgbClr val="F5821F"/>
                </a:solidFill>
                <a:effectLst/>
                <a:uLnTx/>
                <a:uFillTx/>
                <a:latin typeface="Barlow"/>
                <a:ea typeface="+mn-ea"/>
                <a:cs typeface="Arial"/>
              </a:endParaRPr>
            </a:p>
          </p:txBody>
        </p:sp>
        <p:pic>
          <p:nvPicPr>
            <p:cNvPr id="45" name="Picture 44"/>
            <p:cNvPicPr>
              <a:picLocks noChangeAspect="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144412" y="3747797"/>
              <a:ext cx="829461" cy="720000"/>
            </a:xfrm>
            <a:prstGeom prst="rect">
              <a:avLst/>
            </a:prstGeom>
          </p:spPr>
        </p:pic>
      </p:grpSp>
      <p:grpSp>
        <p:nvGrpSpPr>
          <p:cNvPr id="2" name="Group 1"/>
          <p:cNvGrpSpPr/>
          <p:nvPr/>
        </p:nvGrpSpPr>
        <p:grpSpPr>
          <a:xfrm>
            <a:off x="8155085" y="1572384"/>
            <a:ext cx="2064520" cy="3688112"/>
            <a:chOff x="6631085" y="3133109"/>
            <a:chExt cx="2064520" cy="3688112"/>
          </a:xfrm>
        </p:grpSpPr>
        <p:grpSp>
          <p:nvGrpSpPr>
            <p:cNvPr id="35" name="Group 34"/>
            <p:cNvGrpSpPr/>
            <p:nvPr/>
          </p:nvGrpSpPr>
          <p:grpSpPr>
            <a:xfrm>
              <a:off x="6631085" y="3143832"/>
              <a:ext cx="239058" cy="2930317"/>
              <a:chOff x="3583749" y="1961170"/>
              <a:chExt cx="239058" cy="3659682"/>
            </a:xfrm>
          </p:grpSpPr>
          <p:cxnSp>
            <p:nvCxnSpPr>
              <p:cNvPr id="36" name="Straight Connector 35"/>
              <p:cNvCxnSpPr/>
              <p:nvPr/>
            </p:nvCxnSpPr>
            <p:spPr>
              <a:xfrm>
                <a:off x="3598759" y="4127346"/>
                <a:ext cx="0" cy="1493506"/>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37" name="Isosceles Triangle 36"/>
              <p:cNvSpPr/>
              <p:nvPr/>
            </p:nvSpPr>
            <p:spPr>
              <a:xfrm rot="5400000">
                <a:off x="3564624" y="3671482"/>
                <a:ext cx="277307" cy="239058"/>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38" name="Straight Connector 37"/>
              <p:cNvCxnSpPr/>
              <p:nvPr/>
            </p:nvCxnSpPr>
            <p:spPr>
              <a:xfrm>
                <a:off x="3598759" y="1961170"/>
                <a:ext cx="0" cy="1493506"/>
              </a:xfrm>
              <a:prstGeom prst="line">
                <a:avLst/>
              </a:prstGeom>
              <a:ln w="3175"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sp>
          <p:nvSpPr>
            <p:cNvPr id="39" name="TextBox 38"/>
            <p:cNvSpPr txBox="1"/>
            <p:nvPr/>
          </p:nvSpPr>
          <p:spPr>
            <a:xfrm>
              <a:off x="6788713" y="3133109"/>
              <a:ext cx="18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Barlow"/>
                  <a:ea typeface="+mn-ea"/>
                  <a:cs typeface="Arial"/>
                </a:rPr>
                <a:t>RESULT</a:t>
              </a:r>
              <a:endParaRPr kumimoji="0" lang="en-US" sz="1600" b="0" i="0" u="none" strike="noStrike" kern="1200" cap="none" spc="0" normalizeH="0" baseline="0" noProof="0" dirty="0">
                <a:ln>
                  <a:noFill/>
                </a:ln>
                <a:solidFill>
                  <a:srgbClr val="F5821F"/>
                </a:solidFill>
                <a:effectLst/>
                <a:uLnTx/>
                <a:uFillTx/>
                <a:latin typeface="Barlow"/>
                <a:ea typeface="+mn-ea"/>
                <a:cs typeface="Arial"/>
              </a:endParaRPr>
            </a:p>
          </p:txBody>
        </p:sp>
        <p:sp>
          <p:nvSpPr>
            <p:cNvPr id="44" name="TextBox 43"/>
            <p:cNvSpPr txBox="1"/>
            <p:nvPr/>
          </p:nvSpPr>
          <p:spPr>
            <a:xfrm>
              <a:off x="6715605" y="4866840"/>
              <a:ext cx="1980000" cy="19543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DB813"/>
                </a:buClr>
                <a:buSzTx/>
                <a:buFontTx/>
                <a:buNone/>
                <a:tabLst/>
                <a:defRPr/>
              </a:pPr>
              <a:r>
                <a:rPr kumimoji="0" lang="en-NZ" sz="1100" b="0" i="0"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rPr>
                <a:t>A total of 1,622 Athletics respondents nationwide completed the survey, consisting of 952 participants and 670 parents of players/children under the age of 14.</a:t>
              </a:r>
            </a:p>
            <a:p>
              <a:pPr marL="0" marR="0" lvl="0" indent="0" algn="l" defTabSz="914400" rtl="0" eaLnBrk="1" fontAlgn="auto" latinLnBrk="0" hangingPunct="1">
                <a:lnSpc>
                  <a:spcPct val="100000"/>
                </a:lnSpc>
                <a:spcBef>
                  <a:spcPts val="0"/>
                </a:spcBef>
                <a:spcAft>
                  <a:spcPts val="0"/>
                </a:spcAft>
                <a:buClr>
                  <a:srgbClr val="FDB813"/>
                </a:buClr>
                <a:buSzTx/>
                <a:buFontTx/>
                <a:buNone/>
                <a:tabLst/>
                <a:defRPr/>
              </a:pPr>
              <a:endParaRPr kumimoji="0" lang="en-NZ" sz="1100" b="0" i="0"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DB813"/>
                </a:buClr>
                <a:buSzTx/>
                <a:buFontTx/>
                <a:buNone/>
                <a:tabLst/>
                <a:defRPr/>
              </a:pPr>
              <a:r>
                <a:rPr kumimoji="0" lang="en-NZ" sz="1100" b="0" i="0"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rPr>
                <a:t>This gave a maximum margin of error on the Total Athletics result of ±2.4%. </a:t>
              </a:r>
              <a:endParaRPr kumimoji="0" lang="en-US" sz="1100" b="0" i="0"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endParaRPr>
            </a:p>
          </p:txBody>
        </p:sp>
        <p:pic>
          <p:nvPicPr>
            <p:cNvPr id="47" name="Picture 46"/>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00547" y="3669922"/>
              <a:ext cx="576331" cy="900000"/>
            </a:xfrm>
            <a:prstGeom prst="rect">
              <a:avLst/>
            </a:prstGeom>
          </p:spPr>
        </p:pic>
      </p:grpSp>
      <p:grpSp>
        <p:nvGrpSpPr>
          <p:cNvPr id="4" name="Group 3"/>
          <p:cNvGrpSpPr/>
          <p:nvPr/>
        </p:nvGrpSpPr>
        <p:grpSpPr>
          <a:xfrm>
            <a:off x="2009812" y="1572384"/>
            <a:ext cx="1980000" cy="2672450"/>
            <a:chOff x="2709605" y="1950208"/>
            <a:chExt cx="1980000" cy="2672450"/>
          </a:xfrm>
        </p:grpSpPr>
        <p:grpSp>
          <p:nvGrpSpPr>
            <p:cNvPr id="48" name="Group 47"/>
            <p:cNvGrpSpPr/>
            <p:nvPr/>
          </p:nvGrpSpPr>
          <p:grpSpPr>
            <a:xfrm>
              <a:off x="2709605" y="1950208"/>
              <a:ext cx="1980000" cy="2672450"/>
              <a:chOff x="4649790" y="3133109"/>
              <a:chExt cx="1980000" cy="2672450"/>
            </a:xfrm>
          </p:grpSpPr>
          <p:sp>
            <p:nvSpPr>
              <p:cNvPr id="8" name="TextBox 7"/>
              <p:cNvSpPr txBox="1"/>
              <p:nvPr/>
            </p:nvSpPr>
            <p:spPr>
              <a:xfrm>
                <a:off x="4723928" y="3133109"/>
                <a:ext cx="18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Barlow"/>
                    <a:ea typeface="+mn-ea"/>
                    <a:cs typeface="Arial"/>
                  </a:rPr>
                  <a:t>SAMPLE</a:t>
                </a:r>
                <a:endParaRPr kumimoji="0" lang="en-US" sz="1600" b="0" i="0" u="none" strike="noStrike" kern="1200" cap="none" spc="0" normalizeH="0" baseline="0" noProof="0" dirty="0">
                  <a:ln>
                    <a:noFill/>
                  </a:ln>
                  <a:solidFill>
                    <a:srgbClr val="F5821F"/>
                  </a:solidFill>
                  <a:effectLst/>
                  <a:uLnTx/>
                  <a:uFillTx/>
                  <a:latin typeface="Barlow"/>
                  <a:ea typeface="+mn-ea"/>
                  <a:cs typeface="Arial"/>
                </a:endParaRPr>
              </a:p>
            </p:txBody>
          </p:sp>
          <p:sp>
            <p:nvSpPr>
              <p:cNvPr id="43" name="TextBox 42"/>
              <p:cNvSpPr txBox="1"/>
              <p:nvPr/>
            </p:nvSpPr>
            <p:spPr>
              <a:xfrm>
                <a:off x="4649790" y="4866840"/>
                <a:ext cx="1980000"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DB813"/>
                  </a:buClr>
                  <a:buSzTx/>
                  <a:buFontTx/>
                  <a:buNone/>
                  <a:tabLst/>
                  <a:defRPr/>
                </a:pP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rPr>
                  <a:t>Athletics NZ supplied Nielsen a database consisting of15,537 contacts nationally. A list of clubs within each </a:t>
                </a:r>
                <a:r>
                  <a:rPr kumimoji="0" lang="en-NZ" sz="1100" b="0" i="0"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rPr>
                  <a:t>region</a:t>
                </a: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rPr>
                  <a:t> was also provided.</a:t>
                </a:r>
                <a:endParaRPr kumimoji="0" lang="en-US"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endParaRPr>
              </a:p>
            </p:txBody>
          </p:sp>
        </p:grpSp>
        <p:pic>
          <p:nvPicPr>
            <p:cNvPr id="40" name="Picture 39"/>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327414" y="2540035"/>
              <a:ext cx="782412" cy="792000"/>
            </a:xfrm>
            <a:prstGeom prst="rect">
              <a:avLst/>
            </a:prstGeom>
          </p:spPr>
        </p:pic>
      </p:grpSp>
      <p:grpSp>
        <p:nvGrpSpPr>
          <p:cNvPr id="5" name="Group 4"/>
          <p:cNvGrpSpPr/>
          <p:nvPr/>
        </p:nvGrpSpPr>
        <p:grpSpPr>
          <a:xfrm>
            <a:off x="4132227" y="1586743"/>
            <a:ext cx="2016000" cy="3675050"/>
            <a:chOff x="498565" y="1950208"/>
            <a:chExt cx="2016000" cy="3675050"/>
          </a:xfrm>
        </p:grpSpPr>
        <p:grpSp>
          <p:nvGrpSpPr>
            <p:cNvPr id="50" name="Group 49"/>
            <p:cNvGrpSpPr/>
            <p:nvPr/>
          </p:nvGrpSpPr>
          <p:grpSpPr>
            <a:xfrm>
              <a:off x="498565" y="1950208"/>
              <a:ext cx="2016000" cy="3675050"/>
              <a:chOff x="498565" y="3133109"/>
              <a:chExt cx="2016000" cy="3675050"/>
            </a:xfrm>
          </p:grpSpPr>
          <p:sp>
            <p:nvSpPr>
              <p:cNvPr id="10" name="TextBox 9"/>
              <p:cNvSpPr txBox="1"/>
              <p:nvPr/>
            </p:nvSpPr>
            <p:spPr>
              <a:xfrm>
                <a:off x="594358" y="3133109"/>
                <a:ext cx="18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Barlow"/>
                    <a:ea typeface="+mn-ea"/>
                    <a:cs typeface="Arial"/>
                  </a:rPr>
                  <a:t>APPROACH</a:t>
                </a:r>
                <a:endParaRPr kumimoji="0" lang="en-US" sz="1600" b="0" i="0" u="none" strike="noStrike" kern="1200" cap="none" spc="0" normalizeH="0" baseline="0" noProof="0" dirty="0">
                  <a:ln>
                    <a:noFill/>
                  </a:ln>
                  <a:solidFill>
                    <a:srgbClr val="F5821F"/>
                  </a:solidFill>
                  <a:effectLst/>
                  <a:uLnTx/>
                  <a:uFillTx/>
                  <a:latin typeface="Barlow"/>
                  <a:ea typeface="+mn-ea"/>
                  <a:cs typeface="Arial"/>
                </a:endParaRPr>
              </a:p>
            </p:txBody>
          </p:sp>
          <p:sp>
            <p:nvSpPr>
              <p:cNvPr id="34" name="TextBox 33"/>
              <p:cNvSpPr txBox="1"/>
              <p:nvPr/>
            </p:nvSpPr>
            <p:spPr>
              <a:xfrm>
                <a:off x="498565" y="4853778"/>
                <a:ext cx="2016000" cy="19543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DB813"/>
                  </a:buClr>
                  <a:buSzTx/>
                  <a:buFontTx/>
                  <a:buNone/>
                  <a:tabLst/>
                  <a:defRPr/>
                </a:pPr>
                <a:r>
                  <a:rPr kumimoji="0" lang="en-US" sz="1100" b="0" i="0"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rPr>
                  <a:t>An email invitation, containing an open link to the database of 961 contacts and a personalised* online link to 14,576 members, was sent to members by NielsenIQ.</a:t>
                </a:r>
              </a:p>
              <a:p>
                <a:pPr marL="0" marR="0" lvl="0" indent="0" algn="l" defTabSz="914400" rtl="0" eaLnBrk="1" fontAlgn="auto" latinLnBrk="0" hangingPunct="1">
                  <a:lnSpc>
                    <a:spcPct val="100000"/>
                  </a:lnSpc>
                  <a:spcBef>
                    <a:spcPts val="0"/>
                  </a:spcBef>
                  <a:spcAft>
                    <a:spcPts val="0"/>
                  </a:spcAft>
                  <a:buClr>
                    <a:srgbClr val="FDB813"/>
                  </a:buClr>
                  <a:buSzTx/>
                  <a:buFontTx/>
                  <a:buNone/>
                  <a:tabLst/>
                  <a:defRPr/>
                </a:pPr>
                <a:endParaRPr kumimoji="0" lang="en-US" sz="1100" b="0" i="1"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DB813"/>
                  </a:buClr>
                  <a:buSzTx/>
                  <a:buFontTx/>
                  <a:buNone/>
                  <a:tabLst/>
                  <a:defRPr/>
                </a:pPr>
                <a:r>
                  <a:rPr kumimoji="0" lang="en-NZ" sz="1100" b="0" i="0"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rPr>
                  <a:t>Athletics NZ also distributed the open link via their own communication channels (e.g. Facebook, newsletters).</a:t>
                </a:r>
                <a:endParaRPr kumimoji="0" lang="en-US" sz="1100" b="0" i="0" u="none" strike="noStrike" kern="1200" cap="none" spc="0" normalizeH="0" baseline="0" noProof="0" dirty="0">
                  <a:ln>
                    <a:noFill/>
                  </a:ln>
                  <a:solidFill>
                    <a:schemeClr val="tx1">
                      <a:lumMod val="65000"/>
                      <a:lumOff val="35000"/>
                    </a:schemeClr>
                  </a:solidFill>
                  <a:effectLst/>
                  <a:uLnTx/>
                  <a:uFillTx/>
                  <a:latin typeface="Barlow"/>
                  <a:ea typeface="+mn-ea"/>
                  <a:cs typeface="Calibri" panose="020F0502020204030204" pitchFamily="34" charset="0"/>
                </a:endParaRPr>
              </a:p>
            </p:txBody>
          </p:sp>
        </p:grpSp>
        <p:pic>
          <p:nvPicPr>
            <p:cNvPr id="41" name="Picture 40"/>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74311" y="2648365"/>
              <a:ext cx="864508" cy="540000"/>
            </a:xfrm>
            <a:prstGeom prst="rect">
              <a:avLst/>
            </a:prstGeom>
          </p:spPr>
        </p:pic>
      </p:grpSp>
      <p:sp>
        <p:nvSpPr>
          <p:cNvPr id="6" name="TextBox 5"/>
          <p:cNvSpPr txBox="1"/>
          <p:nvPr/>
        </p:nvSpPr>
        <p:spPr>
          <a:xfrm>
            <a:off x="480379" y="5944360"/>
            <a:ext cx="10126662" cy="338554"/>
          </a:xfrm>
          <a:prstGeom prst="rect">
            <a:avLst/>
          </a:prstGeom>
          <a:noFill/>
        </p:spPr>
        <p:txBody>
          <a:bodyPr wrap="square" rtlCol="0" anchor="b">
            <a:spAutoFit/>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A personalised link was used if one or two people were attributed to the one email address. An open link was used if three or more people (or there was not background data attributed to the email e.g. name, club, region) were attributed to the same email address and the invite encouraged them to share the survey with others.</a:t>
            </a:r>
          </a:p>
        </p:txBody>
      </p:sp>
      <p:sp>
        <p:nvSpPr>
          <p:cNvPr id="46" name="TextBox 45">
            <a:extLst>
              <a:ext uri="{FF2B5EF4-FFF2-40B4-BE49-F238E27FC236}">
                <a16:creationId xmlns:a16="http://schemas.microsoft.com/office/drawing/2014/main" id="{68DE32E5-F845-44A7-BF0A-20BC15ACC7D2}"/>
              </a:ext>
            </a:extLst>
          </p:cNvPr>
          <p:cNvSpPr txBox="1"/>
          <p:nvPr/>
        </p:nvSpPr>
        <p:spPr>
          <a:xfrm>
            <a:off x="6117442" y="3306115"/>
            <a:ext cx="19800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DB813"/>
              </a:buClr>
              <a:buSzTx/>
              <a:buFontTx/>
              <a:buNone/>
              <a:tabLst/>
              <a:defRPr/>
            </a:pP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rPr>
              <a:t>Sport NZ VOP Club Experience Survey was conducted between </a:t>
            </a:r>
            <a:r>
              <a:rPr lang="en-NZ" sz="1100" dirty="0">
                <a:solidFill>
                  <a:srgbClr val="000000">
                    <a:lumMod val="65000"/>
                    <a:lumOff val="35000"/>
                  </a:srgbClr>
                </a:solidFill>
                <a:latin typeface="Barlow"/>
                <a:cs typeface="Calibri" panose="020F0502020204030204" pitchFamily="34" charset="0"/>
              </a:rPr>
              <a:t>20</a:t>
            </a: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rPr>
              <a:t> July and </a:t>
            </a:r>
            <a:r>
              <a:rPr lang="en-NZ" sz="1100" dirty="0">
                <a:solidFill>
                  <a:srgbClr val="000000">
                    <a:lumMod val="65000"/>
                    <a:lumOff val="35000"/>
                  </a:srgbClr>
                </a:solidFill>
                <a:latin typeface="Barlow"/>
                <a:cs typeface="Calibri" panose="020F0502020204030204" pitchFamily="34" charset="0"/>
              </a:rPr>
              <a:t>19</a:t>
            </a:r>
            <a:r>
              <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rPr>
              <a:t> August 2021.</a:t>
            </a:r>
          </a:p>
          <a:p>
            <a:pPr marL="0" marR="0" lvl="0" indent="0" algn="l" defTabSz="914400" rtl="0" eaLnBrk="1" fontAlgn="auto" latinLnBrk="0" hangingPunct="1">
              <a:lnSpc>
                <a:spcPct val="100000"/>
              </a:lnSpc>
              <a:spcBef>
                <a:spcPts val="0"/>
              </a:spcBef>
              <a:spcAft>
                <a:spcPts val="0"/>
              </a:spcAft>
              <a:buClr>
                <a:srgbClr val="FDB813"/>
              </a:buClr>
              <a:buSzTx/>
              <a:buFontTx/>
              <a:buNone/>
              <a:tabLst/>
              <a:defRPr/>
            </a:pPr>
            <a:endParaRPr kumimoji="0" lang="en-NZ" sz="1100" b="0" i="0" u="none" strike="noStrike" kern="1200" cap="none" spc="0" normalizeH="0" baseline="0" noProof="0" dirty="0">
              <a:ln>
                <a:noFill/>
              </a:ln>
              <a:solidFill>
                <a:srgbClr val="000000">
                  <a:lumMod val="65000"/>
                  <a:lumOff val="35000"/>
                </a:srgbClr>
              </a:solidFill>
              <a:effectLst/>
              <a:uLnTx/>
              <a:uFillTx/>
              <a:latin typeface="Barlow"/>
              <a:ea typeface="+mn-ea"/>
              <a:cs typeface="Calibri" panose="020F0502020204030204" pitchFamily="34" charset="0"/>
            </a:endParaRPr>
          </a:p>
          <a:p>
            <a:pPr>
              <a:buClr>
                <a:schemeClr val="accent4"/>
              </a:buClr>
            </a:pPr>
            <a:r>
              <a:rPr lang="en-NZ" sz="1100" dirty="0">
                <a:solidFill>
                  <a:schemeClr val="tx1">
                    <a:lumMod val="65000"/>
                    <a:lumOff val="35000"/>
                  </a:schemeClr>
                </a:solidFill>
                <a:latin typeface="Barlow"/>
                <a:cs typeface="Calibri" panose="020F0502020204030204" pitchFamily="34" charset="0"/>
              </a:rPr>
              <a:t>Reminders were sent during fieldwork on 03, 12 and 16 August.</a:t>
            </a:r>
          </a:p>
        </p:txBody>
      </p:sp>
    </p:spTree>
    <p:extLst>
      <p:ext uri="{BB962C8B-B14F-4D97-AF65-F5344CB8AC3E}">
        <p14:creationId xmlns:p14="http://schemas.microsoft.com/office/powerpoint/2010/main" val="14960535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193" y="1338321"/>
            <a:ext cx="10234727" cy="28777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D300"/>
              </a:buClr>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This research is part of Sport New Zealand’s Voice-of-Participant (VOP) programme to develop and implement a cross-sport and recreation sector approach; capturing, analysing, interpreting and using customer/ membership survey data.</a:t>
            </a: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The objectives of the VOP programme are to:</a:t>
            </a:r>
          </a:p>
          <a:p>
            <a:pPr marL="252000" marR="0" lvl="1" indent="-180000" algn="l" defTabSz="914400" rtl="0" eaLnBrk="1" fontAlgn="auto" latinLnBrk="0" hangingPunct="1">
              <a:lnSpc>
                <a:spcPct val="100000"/>
              </a:lnSpc>
              <a:spcBef>
                <a:spcPts val="600"/>
              </a:spcBef>
              <a:spcAft>
                <a:spcPts val="0"/>
              </a:spcAft>
              <a:buClr>
                <a:srgbClr val="FFD30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Empower the sport system to respond to the wants and needs of customers.</a:t>
            </a:r>
          </a:p>
          <a:p>
            <a:pPr marL="252000" marR="0" lvl="1" indent="-180000" algn="l" defTabSz="914400" rtl="0" eaLnBrk="1" fontAlgn="auto" latinLnBrk="0" hangingPunct="1">
              <a:lnSpc>
                <a:spcPct val="100000"/>
              </a:lnSpc>
              <a:spcBef>
                <a:spcPts val="600"/>
              </a:spcBef>
              <a:spcAft>
                <a:spcPts val="0"/>
              </a:spcAft>
              <a:buClr>
                <a:srgbClr val="FFD30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Embed processes that continually put the participant at the centre of decision making.</a:t>
            </a:r>
          </a:p>
          <a:p>
            <a:pPr marL="252000" marR="0" lvl="1" indent="-180000" algn="l" defTabSz="914400" rtl="0" eaLnBrk="1" fontAlgn="auto" latinLnBrk="0" hangingPunct="1">
              <a:lnSpc>
                <a:spcPct val="100000"/>
              </a:lnSpc>
              <a:spcBef>
                <a:spcPts val="600"/>
              </a:spcBef>
              <a:spcAft>
                <a:spcPts val="0"/>
              </a:spcAft>
              <a:buClr>
                <a:srgbClr val="FFD30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Improve the development and delivery of products and services that meet the needs of participants.</a:t>
            </a:r>
          </a:p>
          <a:p>
            <a:pPr marL="252000" marR="0" lvl="1" indent="-180000" algn="l" defTabSz="914400" rtl="0" eaLnBrk="1" fontAlgn="auto" latinLnBrk="0" hangingPunct="1">
              <a:lnSpc>
                <a:spcPct val="100000"/>
              </a:lnSpc>
              <a:spcBef>
                <a:spcPts val="600"/>
              </a:spcBef>
              <a:spcAft>
                <a:spcPts val="0"/>
              </a:spcAft>
              <a:buClr>
                <a:srgbClr val="FFD30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Complement and systematize existing participant information and the processes by which participant information is gathered and </a:t>
            </a:r>
            <a:r>
              <a:rPr kumimoji="0" lang="en-US" sz="1200" b="0" i="0" u="none" strike="noStrike" kern="1200" cap="none" spc="0" normalizeH="0" baseline="0" noProof="0" dirty="0" err="1">
                <a:ln>
                  <a:noFill/>
                </a:ln>
                <a:solidFill>
                  <a:srgbClr val="000000">
                    <a:lumMod val="65000"/>
                    <a:lumOff val="35000"/>
                  </a:srgbClr>
                </a:solidFill>
                <a:effectLst/>
                <a:uLnTx/>
                <a:uFillTx/>
                <a:latin typeface="Barlow"/>
                <a:ea typeface="+mn-ea"/>
                <a:cs typeface="+mn-cs"/>
              </a:rPr>
              <a:t>analysed</a:t>
            </a: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a:t>
            </a:r>
          </a:p>
          <a:p>
            <a:pPr marL="252000" marR="0" lvl="1" indent="-180000" algn="l" defTabSz="914400" rtl="0" eaLnBrk="1" fontAlgn="auto" latinLnBrk="0" hangingPunct="1">
              <a:lnSpc>
                <a:spcPct val="100000"/>
              </a:lnSpc>
              <a:spcBef>
                <a:spcPts val="600"/>
              </a:spcBef>
              <a:spcAft>
                <a:spcPts val="0"/>
              </a:spcAft>
              <a:buClr>
                <a:srgbClr val="FFD30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‘Bring’ the voice-of-participant to the centre of the sport system (including Sport NZ).</a:t>
            </a: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This part of the VOP programme is for National Sports </a:t>
            </a:r>
            <a:r>
              <a:rPr kumimoji="0" lang="en-US" sz="1200" b="0" i="0" u="none" strike="noStrike" kern="1200" cap="none" spc="0" normalizeH="0" baseline="0" noProof="0" dirty="0" err="1">
                <a:ln>
                  <a:noFill/>
                </a:ln>
                <a:solidFill>
                  <a:srgbClr val="000000">
                    <a:lumMod val="65000"/>
                    <a:lumOff val="35000"/>
                  </a:srgbClr>
                </a:solidFill>
                <a:effectLst/>
                <a:uLnTx/>
                <a:uFillTx/>
                <a:latin typeface="Barlow"/>
                <a:ea typeface="+mn-ea"/>
                <a:cs typeface="+mn-cs"/>
              </a:rPr>
              <a:t>Organisations</a:t>
            </a:r>
            <a:r>
              <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rPr>
              <a:t> (NSOs) to survey their members (i.e. players and parents of players) to understand the participant experience with their club.</a:t>
            </a:r>
          </a:p>
          <a:p>
            <a:pPr marL="0" marR="0" lvl="0" indent="0" algn="l" defTabSz="914400" rtl="0" eaLnBrk="1" fontAlgn="auto" latinLnBrk="0" hangingPunct="1">
              <a:lnSpc>
                <a:spcPct val="100000"/>
              </a:lnSpc>
              <a:spcBef>
                <a:spcPts val="0"/>
              </a:spcBef>
              <a:spcAft>
                <a:spcPts val="0"/>
              </a:spcAft>
              <a:buClr>
                <a:srgbClr val="FFD300"/>
              </a:buClr>
              <a:buSzTx/>
              <a:buFontTx/>
              <a:buNone/>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Barlow"/>
              <a:ea typeface="+mn-ea"/>
              <a:cs typeface="+mn-cs"/>
            </a:endParaRPr>
          </a:p>
        </p:txBody>
      </p:sp>
      <p:sp>
        <p:nvSpPr>
          <p:cNvPr id="8" name="Title 1">
            <a:extLst>
              <a:ext uri="{FF2B5EF4-FFF2-40B4-BE49-F238E27FC236}">
                <a16:creationId xmlns:a16="http://schemas.microsoft.com/office/drawing/2014/main" id="{BFBA54C1-CA7C-6C4A-A386-37B0754C8B5F}"/>
              </a:ext>
            </a:extLst>
          </p:cNvPr>
          <p:cNvSpPr txBox="1">
            <a:spLocks/>
          </p:cNvSpPr>
          <p:nvPr/>
        </p:nvSpPr>
        <p:spPr>
          <a:xfrm>
            <a:off x="471676" y="324734"/>
            <a:ext cx="10435618" cy="4535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a:ln>
                  <a:noFill/>
                </a:ln>
                <a:solidFill>
                  <a:srgbClr val="9C132A"/>
                </a:solidFill>
                <a:effectLst/>
                <a:uLnTx/>
                <a:uFillTx/>
                <a:latin typeface="Barlow"/>
                <a:ea typeface="Barlow Black" charset="0"/>
                <a:cs typeface="Arial" panose="020B0604020202020204" pitchFamily="34" charset="0"/>
              </a:rPr>
              <a:t>About the VOP programme</a:t>
            </a:r>
          </a:p>
        </p:txBody>
      </p:sp>
    </p:spTree>
    <p:extLst>
      <p:ext uri="{BB962C8B-B14F-4D97-AF65-F5344CB8AC3E}">
        <p14:creationId xmlns:p14="http://schemas.microsoft.com/office/powerpoint/2010/main" val="15067603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1577974" y="1536360"/>
            <a:ext cx="9144000" cy="3607139"/>
          </a:xfrm>
        </p:spPr>
        <p:txBody>
          <a:bodyPr>
            <a:noAutofit/>
          </a:bodyPr>
          <a:lstStyle/>
          <a:p>
            <a:pPr marL="658812" lvl="1" algn="l">
              <a:lnSpc>
                <a:spcPct val="110000"/>
              </a:lnSpc>
              <a:spcBef>
                <a:spcPts val="600"/>
              </a:spcBef>
              <a:spcAft>
                <a:spcPts val="600"/>
              </a:spcAft>
            </a:pPr>
            <a:r>
              <a:rPr lang="en-NZ" sz="1200" b="0" dirty="0">
                <a:solidFill>
                  <a:schemeClr val="tx1">
                    <a:lumMod val="65000"/>
                    <a:lumOff val="35000"/>
                  </a:schemeClr>
                </a:solidFill>
                <a:latin typeface="Barlow" panose="00000500000000000000" pitchFamily="2" charset="0"/>
                <a:cs typeface="ＭＳ Ｐゴシック" charset="0"/>
              </a:rPr>
              <a:t>Regression analysis is a statistical process for analysing the relationship between two or more variables. It helps to understand the importance, or impact, of a ‘driver’ (the independent variable) by measuring its contribution to explaining variance in another variable (the dependent variable). Each independent variable is assigned a score</a:t>
            </a:r>
            <a:r>
              <a:rPr lang="en-US" sz="1200" b="0" dirty="0">
                <a:solidFill>
                  <a:schemeClr val="tx1">
                    <a:lumMod val="65000"/>
                    <a:lumOff val="35000"/>
                  </a:schemeClr>
                </a:solidFill>
                <a:latin typeface="Barlow" panose="00000500000000000000" pitchFamily="2" charset="0"/>
                <a:cs typeface="ＭＳ Ｐゴシック" charset="0"/>
              </a:rPr>
              <a:t> ranging from zero to one - the closer to one, the more important/larger impact it has on the dependent variable. </a:t>
            </a:r>
            <a:r>
              <a:rPr lang="en-NZ" sz="1200" b="0" dirty="0">
                <a:solidFill>
                  <a:schemeClr val="tx1">
                    <a:lumMod val="65000"/>
                    <a:lumOff val="35000"/>
                  </a:schemeClr>
                </a:solidFill>
                <a:latin typeface="Barlow" panose="00000500000000000000" pitchFamily="2" charset="0"/>
                <a:cs typeface="ＭＳ Ｐゴシック" charset="0"/>
              </a:rPr>
              <a:t>We have used a regression approach called Modified Kruskal, which addresses any multi-collinearity* issues.</a:t>
            </a:r>
          </a:p>
          <a:p>
            <a:pPr marL="658812" lvl="1" algn="l">
              <a:lnSpc>
                <a:spcPct val="110000"/>
              </a:lnSpc>
              <a:spcBef>
                <a:spcPts val="600"/>
              </a:spcBef>
              <a:spcAft>
                <a:spcPts val="600"/>
              </a:spcAft>
            </a:pPr>
            <a:endParaRPr lang="en-NZ" sz="1200" b="0" dirty="0">
              <a:solidFill>
                <a:schemeClr val="tx1">
                  <a:lumMod val="65000"/>
                  <a:lumOff val="35000"/>
                </a:schemeClr>
              </a:solidFill>
              <a:latin typeface="Barlow" panose="00000500000000000000" pitchFamily="2" charset="0"/>
              <a:cs typeface="ＭＳ Ｐゴシック" charset="0"/>
            </a:endParaRPr>
          </a:p>
          <a:p>
            <a:pPr marL="658812" lvl="1" algn="l">
              <a:lnSpc>
                <a:spcPct val="110000"/>
              </a:lnSpc>
              <a:spcBef>
                <a:spcPts val="600"/>
              </a:spcBef>
              <a:spcAft>
                <a:spcPts val="600"/>
              </a:spcAft>
            </a:pPr>
            <a:r>
              <a:rPr lang="en-US" sz="1200" b="0" dirty="0">
                <a:solidFill>
                  <a:schemeClr val="tx1">
                    <a:lumMod val="65000"/>
                    <a:lumOff val="35000"/>
                  </a:schemeClr>
                </a:solidFill>
                <a:latin typeface="Barlow" panose="00000500000000000000" pitchFamily="2" charset="0"/>
              </a:rPr>
              <a:t>Nielsen has created a regression model unique to Athletics NZ. The dependent variable for the regression model is </a:t>
            </a:r>
            <a:r>
              <a:rPr lang="en-US" sz="1200" dirty="0">
                <a:solidFill>
                  <a:schemeClr val="tx1">
                    <a:lumMod val="65000"/>
                    <a:lumOff val="35000"/>
                  </a:schemeClr>
                </a:solidFill>
                <a:latin typeface="Barlow" panose="00000500000000000000" pitchFamily="2" charset="0"/>
              </a:rPr>
              <a:t>recommendation</a:t>
            </a:r>
            <a:r>
              <a:rPr lang="en-US" sz="1200" b="0" dirty="0">
                <a:solidFill>
                  <a:schemeClr val="tx1">
                    <a:lumMod val="65000"/>
                    <a:lumOff val="35000"/>
                  </a:schemeClr>
                </a:solidFill>
                <a:latin typeface="Barlow" panose="00000500000000000000" pitchFamily="2" charset="0"/>
              </a:rPr>
              <a:t> (the likelihood of a respondent to recommend their centre to someone interested in participating in athletics). The independent variables are the attributes/ drivers in key drivers (Q10a), secondary drivers (Q10b) and value for money (Q11), including any optional or additional attributes.</a:t>
            </a:r>
          </a:p>
          <a:p>
            <a:pPr marL="658812" lvl="1" algn="l">
              <a:lnSpc>
                <a:spcPct val="110000"/>
              </a:lnSpc>
              <a:spcBef>
                <a:spcPts val="600"/>
              </a:spcBef>
              <a:spcAft>
                <a:spcPts val="600"/>
              </a:spcAft>
            </a:pPr>
            <a:endParaRPr lang="en-US" sz="1200" b="0" dirty="0">
              <a:solidFill>
                <a:schemeClr val="tx1">
                  <a:lumMod val="65000"/>
                  <a:lumOff val="35000"/>
                </a:schemeClr>
              </a:solidFill>
              <a:latin typeface="Barlow" panose="00000500000000000000" pitchFamily="2" charset="0"/>
            </a:endParaRPr>
          </a:p>
          <a:p>
            <a:pPr marL="658812" lvl="1" algn="l">
              <a:lnSpc>
                <a:spcPct val="110000"/>
              </a:lnSpc>
              <a:spcBef>
                <a:spcPts val="600"/>
              </a:spcBef>
              <a:spcAft>
                <a:spcPts val="600"/>
              </a:spcAft>
            </a:pPr>
            <a:r>
              <a:rPr lang="en-US" sz="1200" b="0" dirty="0">
                <a:solidFill>
                  <a:schemeClr val="tx1">
                    <a:lumMod val="65000"/>
                    <a:lumOff val="35000"/>
                  </a:schemeClr>
                </a:solidFill>
                <a:latin typeface="Barlow" panose="00000500000000000000" pitchFamily="2" charset="0"/>
              </a:rPr>
              <a:t>The </a:t>
            </a:r>
            <a:r>
              <a:rPr lang="en-US" sz="1200" b="0" dirty="0">
                <a:solidFill>
                  <a:schemeClr val="tx1">
                    <a:lumMod val="65000"/>
                    <a:lumOff val="35000"/>
                  </a:schemeClr>
                </a:solidFill>
                <a:latin typeface="Barlow" panose="00000500000000000000" pitchFamily="2" charset="0"/>
                <a:hlinkClick r:id="rId2" action="ppaction://hlinksldjump"/>
              </a:rPr>
              <a:t>drivers of recommendation chart </a:t>
            </a:r>
            <a:r>
              <a:rPr lang="en-US" sz="1200" b="0" dirty="0">
                <a:solidFill>
                  <a:schemeClr val="tx1">
                    <a:lumMod val="65000"/>
                    <a:lumOff val="35000"/>
                  </a:schemeClr>
                </a:solidFill>
                <a:latin typeface="Barlow" panose="00000500000000000000" pitchFamily="2" charset="0"/>
              </a:rPr>
              <a:t>illustrates the impact of each attribute/ driver on a respondent’s likelihood to recommend their centre. The importance or impact of a driver on recommendation is shown on the vertical axis along with the size of the bubble (from the regression model). Respondents’ satisfaction ratings with each of the driver is shown on the horizontal axis. This illustration allows us to see what aspects are more important but rated lower - that is where associations should focus, in order to improve recommendation.</a:t>
            </a:r>
            <a:endParaRPr lang="en-NZ" sz="1200" b="0" dirty="0">
              <a:solidFill>
                <a:schemeClr val="tx1">
                  <a:lumMod val="65000"/>
                  <a:lumOff val="35000"/>
                </a:schemeClr>
              </a:solidFill>
              <a:latin typeface="Barlow" panose="00000500000000000000" pitchFamily="2" charset="0"/>
            </a:endParaRPr>
          </a:p>
        </p:txBody>
      </p:sp>
      <p:pic>
        <p:nvPicPr>
          <p:cNvPr id="7" name="Shape 4380"/>
          <p:cNvPicPr preferRelativeResize="0">
            <a:picLocks noChangeAspect="1"/>
          </p:cNvPicPr>
          <p:nvPr/>
        </p:nvPicPr>
        <p:blipFill rotWithShape="1">
          <a:blip r:embed="rId3">
            <a:alphaModFix/>
            <a:duotone>
              <a:schemeClr val="accent3">
                <a:shade val="45000"/>
                <a:satMod val="135000"/>
              </a:schemeClr>
              <a:prstClr val="white"/>
            </a:duotone>
          </a:blip>
          <a:srcRect/>
          <a:stretch/>
        </p:blipFill>
        <p:spPr>
          <a:xfrm>
            <a:off x="1217974" y="1631117"/>
            <a:ext cx="720000" cy="529969"/>
          </a:xfrm>
          <a:prstGeom prst="rect">
            <a:avLst/>
          </a:prstGeom>
          <a:noFill/>
          <a:ln>
            <a:noFill/>
          </a:ln>
        </p:spPr>
      </p:pic>
      <p:sp>
        <p:nvSpPr>
          <p:cNvPr id="8" name="TextBox 7"/>
          <p:cNvSpPr txBox="1"/>
          <p:nvPr/>
        </p:nvSpPr>
        <p:spPr>
          <a:xfrm>
            <a:off x="600505" y="5843741"/>
            <a:ext cx="8702540" cy="397032"/>
          </a:xfrm>
          <a:prstGeom prst="rect">
            <a:avLst/>
          </a:prstGeom>
          <a:noFill/>
        </p:spPr>
        <p:txBody>
          <a:bodyPr wrap="square" rtlCol="0" anchor="b">
            <a:spAutoFit/>
          </a:bodyPr>
          <a:lstStyle/>
          <a:p>
            <a:pPr marL="439737" marR="0" lvl="0" indent="0" algn="l" defTabSz="914400" rtl="0" eaLnBrk="1" fontAlgn="auto" latinLnBrk="0" hangingPunct="1">
              <a:lnSpc>
                <a:spcPct val="110000"/>
              </a:lnSpc>
              <a:spcBef>
                <a:spcPts val="600"/>
              </a:spcBef>
              <a:spcAft>
                <a:spcPts val="600"/>
              </a:spcAft>
              <a:buClrTx/>
              <a:buSzTx/>
              <a:buFontTx/>
              <a:buNone/>
              <a:tabLst/>
              <a:defRPr/>
            </a:pPr>
            <a:r>
              <a:rPr kumimoji="0" lang="en-NZ" sz="900" b="0" i="0" u="none" strike="noStrike" kern="1200" cap="none" spc="0" normalizeH="0" baseline="0" noProof="0">
                <a:ln>
                  <a:noFill/>
                </a:ln>
                <a:solidFill>
                  <a:srgbClr val="000000">
                    <a:lumMod val="65000"/>
                    <a:lumOff val="35000"/>
                  </a:srgbClr>
                </a:solidFill>
                <a:effectLst/>
                <a:uLnTx/>
                <a:uFillTx/>
                <a:latin typeface="Barlow"/>
                <a:ea typeface="+mn-ea"/>
                <a:cs typeface="+mn-cs"/>
              </a:rPr>
              <a:t>* </a:t>
            </a:r>
            <a:r>
              <a:rPr kumimoji="0" lang="en-NZ" sz="900" b="1" i="0" u="none" strike="noStrike" kern="1200" cap="none" spc="0" normalizeH="0" baseline="0" noProof="0">
                <a:ln>
                  <a:noFill/>
                </a:ln>
                <a:solidFill>
                  <a:srgbClr val="000000">
                    <a:lumMod val="65000"/>
                    <a:lumOff val="35000"/>
                  </a:srgbClr>
                </a:solidFill>
                <a:effectLst/>
                <a:uLnTx/>
                <a:uFillTx/>
                <a:latin typeface="Barlow"/>
                <a:ea typeface="+mn-ea"/>
                <a:cs typeface="+mn-cs"/>
              </a:rPr>
              <a:t>Multi-collinearity</a:t>
            </a:r>
            <a:r>
              <a:rPr kumimoji="0" lang="en-NZ" sz="900" b="0" i="0" u="none" strike="noStrike" kern="1200" cap="none" spc="0" normalizeH="0" baseline="0" noProof="0">
                <a:ln>
                  <a:noFill/>
                </a:ln>
                <a:solidFill>
                  <a:srgbClr val="000000">
                    <a:lumMod val="65000"/>
                    <a:lumOff val="35000"/>
                  </a:srgbClr>
                </a:solidFill>
                <a:effectLst/>
                <a:uLnTx/>
                <a:uFillTx/>
                <a:latin typeface="Barlow"/>
                <a:ea typeface="+mn-ea"/>
                <a:cs typeface="+mn-cs"/>
              </a:rPr>
              <a:t> exists whenever an independent variable is highly correlated with one or more of the other independent variables in a multiple regression equation. </a:t>
            </a:r>
            <a:r>
              <a:rPr kumimoji="0" lang="en-NZ" sz="900" b="1" i="0" u="none" strike="noStrike" kern="1200" cap="none" spc="0" normalizeH="0" baseline="0" noProof="0">
                <a:ln>
                  <a:noFill/>
                </a:ln>
                <a:solidFill>
                  <a:srgbClr val="000000">
                    <a:lumMod val="65000"/>
                    <a:lumOff val="35000"/>
                  </a:srgbClr>
                </a:solidFill>
                <a:effectLst/>
                <a:uLnTx/>
                <a:uFillTx/>
                <a:latin typeface="Barlow"/>
                <a:ea typeface="+mn-ea"/>
                <a:cs typeface="+mn-cs"/>
              </a:rPr>
              <a:t>Multi-collinearity</a:t>
            </a:r>
            <a:r>
              <a:rPr kumimoji="0" lang="en-NZ" sz="900" b="0" i="0" u="none" strike="noStrike" kern="1200" cap="none" spc="0" normalizeH="0" baseline="0" noProof="0">
                <a:ln>
                  <a:noFill/>
                </a:ln>
                <a:solidFill>
                  <a:srgbClr val="000000">
                    <a:lumMod val="65000"/>
                    <a:lumOff val="35000"/>
                  </a:srgbClr>
                </a:solidFill>
                <a:effectLst/>
                <a:uLnTx/>
                <a:uFillTx/>
                <a:latin typeface="Barlow"/>
                <a:ea typeface="+mn-ea"/>
                <a:cs typeface="+mn-cs"/>
              </a:rPr>
              <a:t> is a </a:t>
            </a:r>
            <a:r>
              <a:rPr kumimoji="0" lang="en-NZ" sz="900" b="1" i="0" u="none" strike="noStrike" kern="1200" cap="none" spc="0" normalizeH="0" baseline="0" noProof="0">
                <a:ln>
                  <a:noFill/>
                </a:ln>
                <a:solidFill>
                  <a:srgbClr val="000000">
                    <a:lumMod val="65000"/>
                    <a:lumOff val="35000"/>
                  </a:srgbClr>
                </a:solidFill>
                <a:effectLst/>
                <a:uLnTx/>
                <a:uFillTx/>
                <a:latin typeface="Barlow"/>
                <a:ea typeface="+mn-ea"/>
                <a:cs typeface="+mn-cs"/>
              </a:rPr>
              <a:t>problem</a:t>
            </a:r>
            <a:r>
              <a:rPr kumimoji="0" lang="en-NZ" sz="900" b="0" i="0" u="none" strike="noStrike" kern="1200" cap="none" spc="0" normalizeH="0" baseline="0" noProof="0">
                <a:ln>
                  <a:noFill/>
                </a:ln>
                <a:solidFill>
                  <a:srgbClr val="000000">
                    <a:lumMod val="65000"/>
                    <a:lumOff val="35000"/>
                  </a:srgbClr>
                </a:solidFill>
                <a:effectLst/>
                <a:uLnTx/>
                <a:uFillTx/>
                <a:latin typeface="Barlow"/>
                <a:ea typeface="+mn-ea"/>
                <a:cs typeface="+mn-cs"/>
              </a:rPr>
              <a:t> because it undermines the statistical significance of an independent variable.</a:t>
            </a:r>
          </a:p>
        </p:txBody>
      </p:sp>
      <p:pic>
        <p:nvPicPr>
          <p:cNvPr id="10" name="Shape 26524"/>
          <p:cNvPicPr preferRelativeResize="0">
            <a:picLocks noChangeAspect="1"/>
          </p:cNvPicPr>
          <p:nvPr/>
        </p:nvPicPr>
        <p:blipFill rotWithShape="1">
          <a:blip r:embed="rId4">
            <a:alphaModFix/>
            <a:duotone>
              <a:schemeClr val="accent3">
                <a:shade val="45000"/>
                <a:satMod val="135000"/>
              </a:schemeClr>
              <a:prstClr val="white"/>
            </a:duotone>
          </a:blip>
          <a:srcRect/>
          <a:stretch/>
        </p:blipFill>
        <p:spPr>
          <a:xfrm>
            <a:off x="1240103" y="4577857"/>
            <a:ext cx="720000" cy="722376"/>
          </a:xfrm>
          <a:prstGeom prst="rect">
            <a:avLst/>
          </a:prstGeom>
          <a:noFill/>
          <a:ln>
            <a:noFill/>
          </a:ln>
        </p:spPr>
      </p:pic>
      <p:sp>
        <p:nvSpPr>
          <p:cNvPr id="12" name="Title 1">
            <a:extLst>
              <a:ext uri="{FF2B5EF4-FFF2-40B4-BE49-F238E27FC236}">
                <a16:creationId xmlns:a16="http://schemas.microsoft.com/office/drawing/2014/main" id="{BFBA54C1-CA7C-6C4A-A386-37B0754C8B5F}"/>
              </a:ext>
            </a:extLst>
          </p:cNvPr>
          <p:cNvSpPr txBox="1">
            <a:spLocks/>
          </p:cNvSpPr>
          <p:nvPr/>
        </p:nvSpPr>
        <p:spPr>
          <a:xfrm>
            <a:off x="471676" y="324734"/>
            <a:ext cx="10435618" cy="4535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9C132A"/>
                </a:solidFill>
                <a:effectLst/>
                <a:uLnTx/>
                <a:uFillTx/>
                <a:latin typeface="Barlow"/>
                <a:ea typeface="Barlow Black" charset="0"/>
                <a:cs typeface="Arial" panose="020B0604020202020204" pitchFamily="34" charset="0"/>
              </a:rPr>
              <a:t>Explanation of regression</a:t>
            </a:r>
          </a:p>
        </p:txBody>
      </p:sp>
      <p:pic>
        <p:nvPicPr>
          <p:cNvPr id="11" name="Picture 10">
            <a:extLst>
              <a:ext uri="{FF2B5EF4-FFF2-40B4-BE49-F238E27FC236}">
                <a16:creationId xmlns:a16="http://schemas.microsoft.com/office/drawing/2014/main" id="{1AF0039D-ABDC-4B52-8712-76E9F097C67B}"/>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35783" y="3236516"/>
            <a:ext cx="928639" cy="471125"/>
          </a:xfrm>
          <a:prstGeom prst="rect">
            <a:avLst/>
          </a:prstGeom>
        </p:spPr>
      </p:pic>
    </p:spTree>
    <p:extLst>
      <p:ext uri="{BB962C8B-B14F-4D97-AF65-F5344CB8AC3E}">
        <p14:creationId xmlns:p14="http://schemas.microsoft.com/office/powerpoint/2010/main" val="25133028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D96EA1-0EDF-4E76-B5E9-1E582859C479}"/>
              </a:ext>
            </a:extLst>
          </p:cNvPr>
          <p:cNvPicPr>
            <a:picLocks noChangeAspect="1"/>
          </p:cNvPicPr>
          <p:nvPr/>
        </p:nvPicPr>
        <p:blipFill>
          <a:blip r:embed="rId2"/>
          <a:stretch>
            <a:fillRect/>
          </a:stretch>
        </p:blipFill>
        <p:spPr>
          <a:xfrm>
            <a:off x="2525294" y="713571"/>
            <a:ext cx="8028406" cy="5063370"/>
          </a:xfrm>
          <a:prstGeom prst="rect">
            <a:avLst/>
          </a:prstGeom>
        </p:spPr>
      </p:pic>
      <p:sp>
        <p:nvSpPr>
          <p:cNvPr id="5" name="Title 1"/>
          <p:cNvSpPr txBox="1">
            <a:spLocks/>
          </p:cNvSpPr>
          <p:nvPr/>
        </p:nvSpPr>
        <p:spPr>
          <a:xfrm>
            <a:off x="426740" y="562060"/>
            <a:ext cx="10535939" cy="751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a:ln>
                <a:noFill/>
              </a:ln>
              <a:solidFill>
                <a:srgbClr val="9C132A"/>
              </a:solidFill>
              <a:effectLst/>
              <a:uLnTx/>
              <a:uFillTx/>
              <a:latin typeface="Arial" panose="020B0604020202020204" pitchFamily="34" charset="0"/>
              <a:ea typeface="Barlow Black" charset="0"/>
              <a:cs typeface="Arial" panose="020B0604020202020204" pitchFamily="34" charset="0"/>
            </a:endParaRPr>
          </a:p>
        </p:txBody>
      </p:sp>
      <p:sp>
        <p:nvSpPr>
          <p:cNvPr id="148" name="TextBox 147"/>
          <p:cNvSpPr txBox="1"/>
          <p:nvPr/>
        </p:nvSpPr>
        <p:spPr>
          <a:xfrm>
            <a:off x="6900886" y="193041"/>
            <a:ext cx="720676" cy="35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3000" b="1" i="0" u="none" strike="noStrike" kern="1200" cap="none" spc="0" normalizeH="0" baseline="0" noProof="0">
                <a:ln>
                  <a:noFill/>
                </a:ln>
                <a:solidFill>
                  <a:srgbClr val="FFFFFF"/>
                </a:solidFill>
                <a:effectLst/>
                <a:uLnTx/>
                <a:uFillTx/>
                <a:latin typeface="Arial" panose="020B0604020202020204" pitchFamily="34" charset="0"/>
                <a:ea typeface="Barlow" charset="0"/>
                <a:cs typeface="Arial" panose="020B0604020202020204" pitchFamily="34" charset="0"/>
              </a:rPr>
              <a:t>1</a:t>
            </a:r>
          </a:p>
        </p:txBody>
      </p:sp>
      <p:sp>
        <p:nvSpPr>
          <p:cNvPr id="21" name="TextBox 20">
            <a:extLst>
              <a:ext uri="{FF2B5EF4-FFF2-40B4-BE49-F238E27FC236}">
                <a16:creationId xmlns:a16="http://schemas.microsoft.com/office/drawing/2014/main" id="{ECA3C4B5-B700-44CC-8B99-3499DB047324}"/>
              </a:ext>
            </a:extLst>
          </p:cNvPr>
          <p:cNvSpPr txBox="1"/>
          <p:nvPr/>
        </p:nvSpPr>
        <p:spPr>
          <a:xfrm>
            <a:off x="446457" y="1656426"/>
            <a:ext cx="2196680" cy="1477328"/>
          </a:xfrm>
          <a:prstGeom prst="rect">
            <a:avLst/>
          </a:prstGeom>
          <a:solidFill>
            <a:schemeClr val="accent1">
              <a:lumMod val="20000"/>
              <a:lumOff val="80000"/>
            </a:schemeClr>
          </a:solidFill>
        </p:spPr>
        <p:txBody>
          <a:bodyPr wrap="square" rtlCol="0">
            <a:spAutoFit/>
          </a:bodyPr>
          <a:lstStyle/>
          <a:p>
            <a:pPr fontAlgn="base">
              <a:spcBef>
                <a:spcPct val="0"/>
              </a:spcBef>
              <a:spcAft>
                <a:spcPct val="0"/>
              </a:spcAft>
            </a:pPr>
            <a:r>
              <a:rPr lang="en-US" sz="1000">
                <a:solidFill>
                  <a:schemeClr val="tx1">
                    <a:lumMod val="65000"/>
                    <a:lumOff val="35000"/>
                  </a:schemeClr>
                </a:solidFill>
                <a:latin typeface="Barlow"/>
                <a:ea typeface="ＭＳ Ｐゴシック" charset="0"/>
              </a:rPr>
              <a:t>The higher each attribute is on the vertical axis, the more ‘important’ it is in terms of driving people to recommend their club to others. E.g. For attributes at the top there is a strong relationship between satisfaction with this driver and whether or not people will recommend their club.</a:t>
            </a:r>
            <a:endParaRPr lang="en-NZ" sz="1000">
              <a:solidFill>
                <a:schemeClr val="tx1">
                  <a:lumMod val="65000"/>
                  <a:lumOff val="35000"/>
                </a:schemeClr>
              </a:solidFill>
              <a:latin typeface="Barlow"/>
              <a:ea typeface="ＭＳ Ｐゴシック" charset="0"/>
            </a:endParaRPr>
          </a:p>
        </p:txBody>
      </p:sp>
      <p:sp>
        <p:nvSpPr>
          <p:cNvPr id="22" name="TextBox 21">
            <a:extLst>
              <a:ext uri="{FF2B5EF4-FFF2-40B4-BE49-F238E27FC236}">
                <a16:creationId xmlns:a16="http://schemas.microsoft.com/office/drawing/2014/main" id="{5EAFFE4D-E046-4600-BD75-4182EBCC7C17}"/>
              </a:ext>
            </a:extLst>
          </p:cNvPr>
          <p:cNvSpPr txBox="1"/>
          <p:nvPr/>
        </p:nvSpPr>
        <p:spPr>
          <a:xfrm>
            <a:off x="580207" y="4000226"/>
            <a:ext cx="2006916" cy="507831"/>
          </a:xfrm>
          <a:prstGeom prst="rect">
            <a:avLst/>
          </a:prstGeom>
          <a:noFill/>
        </p:spPr>
        <p:txBody>
          <a:bodyPr wrap="square" rtlCol="0">
            <a:spAutoFit/>
          </a:bodyPr>
          <a:lstStyle/>
          <a:p>
            <a:pPr fontAlgn="base">
              <a:spcBef>
                <a:spcPct val="0"/>
              </a:spcBef>
              <a:spcAft>
                <a:spcPct val="0"/>
              </a:spcAft>
            </a:pPr>
            <a:r>
              <a:rPr lang="en-US" sz="900" i="1">
                <a:solidFill>
                  <a:schemeClr val="tx1">
                    <a:lumMod val="65000"/>
                    <a:lumOff val="35000"/>
                  </a:schemeClr>
                </a:solidFill>
                <a:latin typeface="Barlow"/>
                <a:ea typeface="ＭＳ Ｐゴシック" charset="0"/>
              </a:rPr>
              <a:t>This line represents the average in terms of level of ‘importance’ for driving recommendation.</a:t>
            </a:r>
            <a:endParaRPr lang="en-NZ" sz="900" i="1">
              <a:solidFill>
                <a:schemeClr val="tx1">
                  <a:lumMod val="65000"/>
                  <a:lumOff val="35000"/>
                </a:schemeClr>
              </a:solidFill>
              <a:latin typeface="Barlow"/>
              <a:ea typeface="ＭＳ Ｐゴシック" charset="0"/>
            </a:endParaRPr>
          </a:p>
        </p:txBody>
      </p:sp>
      <p:cxnSp>
        <p:nvCxnSpPr>
          <p:cNvPr id="3" name="Straight Arrow Connector 2"/>
          <p:cNvCxnSpPr/>
          <p:nvPr/>
        </p:nvCxnSpPr>
        <p:spPr>
          <a:xfrm>
            <a:off x="2583845" y="4254142"/>
            <a:ext cx="345333" cy="0"/>
          </a:xfrm>
          <a:prstGeom prst="straightConnector1">
            <a:avLst/>
          </a:prstGeom>
          <a:ln>
            <a:solidFill>
              <a:srgbClr val="9C132A"/>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1187D1A-7CE8-4A37-8B01-5C7826D2A179}"/>
              </a:ext>
            </a:extLst>
          </p:cNvPr>
          <p:cNvSpPr txBox="1"/>
          <p:nvPr/>
        </p:nvSpPr>
        <p:spPr>
          <a:xfrm>
            <a:off x="4996262" y="5747845"/>
            <a:ext cx="3249272" cy="400110"/>
          </a:xfrm>
          <a:prstGeom prst="rect">
            <a:avLst/>
          </a:prstGeom>
          <a:solidFill>
            <a:schemeClr val="accent1">
              <a:lumMod val="20000"/>
              <a:lumOff val="80000"/>
            </a:schemeClr>
          </a:solidFill>
        </p:spPr>
        <p:txBody>
          <a:bodyPr wrap="square" rtlCol="0">
            <a:spAutoFit/>
          </a:bodyPr>
          <a:lstStyle/>
          <a:p>
            <a:pPr fontAlgn="base">
              <a:spcBef>
                <a:spcPct val="0"/>
              </a:spcBef>
              <a:spcAft>
                <a:spcPct val="0"/>
              </a:spcAft>
            </a:pPr>
            <a:r>
              <a:rPr lang="en-US" sz="1000">
                <a:solidFill>
                  <a:schemeClr val="tx1">
                    <a:lumMod val="65000"/>
                    <a:lumOff val="35000"/>
                  </a:schemeClr>
                </a:solidFill>
                <a:latin typeface="Barlow"/>
                <a:ea typeface="ＭＳ Ｐゴシック" charset="0"/>
              </a:rPr>
              <a:t>The further to the right each attribute is on the horizontal axis, the more satisfied people are with it.</a:t>
            </a:r>
          </a:p>
        </p:txBody>
      </p:sp>
      <p:sp>
        <p:nvSpPr>
          <p:cNvPr id="24" name="TextBox 23">
            <a:extLst>
              <a:ext uri="{FF2B5EF4-FFF2-40B4-BE49-F238E27FC236}">
                <a16:creationId xmlns:a16="http://schemas.microsoft.com/office/drawing/2014/main" id="{35A1E32D-DCA7-488F-B5FF-1607EFD7A0EC}"/>
              </a:ext>
            </a:extLst>
          </p:cNvPr>
          <p:cNvSpPr txBox="1"/>
          <p:nvPr/>
        </p:nvSpPr>
        <p:spPr>
          <a:xfrm>
            <a:off x="6618104" y="1313764"/>
            <a:ext cx="2006916" cy="369332"/>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US" sz="900" i="1">
                <a:solidFill>
                  <a:schemeClr val="tx1">
                    <a:lumMod val="65000"/>
                    <a:lumOff val="35000"/>
                  </a:schemeClr>
                </a:solidFill>
                <a:latin typeface="Calibri" charset="0"/>
                <a:ea typeface="ＭＳ Ｐゴシック" charset="0"/>
              </a:rPr>
              <a:t>This line is the average satisfaction level for all of the drivers.</a:t>
            </a:r>
            <a:endParaRPr lang="en-NZ" sz="900" i="1">
              <a:solidFill>
                <a:schemeClr val="tx1">
                  <a:lumMod val="65000"/>
                  <a:lumOff val="35000"/>
                </a:schemeClr>
              </a:solidFill>
              <a:latin typeface="Calibri" charset="0"/>
              <a:ea typeface="ＭＳ Ｐゴシック" charset="0"/>
            </a:endParaRPr>
          </a:p>
        </p:txBody>
      </p:sp>
      <p:cxnSp>
        <p:nvCxnSpPr>
          <p:cNvPr id="12" name="Straight Arrow Connector 11"/>
          <p:cNvCxnSpPr>
            <a:stCxn id="24" idx="2"/>
          </p:cNvCxnSpPr>
          <p:nvPr/>
        </p:nvCxnSpPr>
        <p:spPr>
          <a:xfrm>
            <a:off x="7621562" y="1683096"/>
            <a:ext cx="4111" cy="181947"/>
          </a:xfrm>
          <a:prstGeom prst="straightConnector1">
            <a:avLst/>
          </a:prstGeom>
          <a:ln>
            <a:solidFill>
              <a:srgbClr val="9C132A"/>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18451A8-2550-42AD-A1B5-79A1DF8DFC22}"/>
              </a:ext>
            </a:extLst>
          </p:cNvPr>
          <p:cNvSpPr txBox="1"/>
          <p:nvPr/>
        </p:nvSpPr>
        <p:spPr>
          <a:xfrm>
            <a:off x="3304524" y="1677305"/>
            <a:ext cx="1639656" cy="1061829"/>
          </a:xfrm>
          <a:prstGeom prst="rect">
            <a:avLst/>
          </a:prstGeom>
          <a:solidFill>
            <a:schemeClr val="bg1"/>
          </a:solidFill>
          <a:ln>
            <a:solidFill>
              <a:schemeClr val="accent3"/>
            </a:solidFill>
          </a:ln>
        </p:spPr>
        <p:txBody>
          <a:bodyPr wrap="square" rtlCol="0">
            <a:spAutoFit/>
          </a:bodyPr>
          <a:lstStyle/>
          <a:p>
            <a:pPr fontAlgn="base">
              <a:spcBef>
                <a:spcPct val="0"/>
              </a:spcBef>
              <a:spcAft>
                <a:spcPct val="0"/>
              </a:spcAft>
            </a:pPr>
            <a:r>
              <a:rPr lang="en-US" sz="900" i="1">
                <a:solidFill>
                  <a:schemeClr val="tx1">
                    <a:lumMod val="65000"/>
                    <a:lumOff val="35000"/>
                  </a:schemeClr>
                </a:solidFill>
                <a:latin typeface="Barlow"/>
                <a:ea typeface="ＭＳ Ｐゴシック" charset="0"/>
              </a:rPr>
              <a:t>These drivers are of above-average ‘importance’ for driving recommendation, </a:t>
            </a:r>
            <a:r>
              <a:rPr lang="en-US" sz="900" b="1" i="1" u="sng">
                <a:solidFill>
                  <a:schemeClr val="tx1">
                    <a:lumMod val="65000"/>
                    <a:lumOff val="35000"/>
                  </a:schemeClr>
                </a:solidFill>
                <a:latin typeface="Barlow"/>
                <a:ea typeface="ＭＳ Ｐゴシック" charset="0"/>
              </a:rPr>
              <a:t>but</a:t>
            </a:r>
            <a:r>
              <a:rPr lang="en-US" sz="900" i="1">
                <a:solidFill>
                  <a:schemeClr val="tx1">
                    <a:lumMod val="65000"/>
                    <a:lumOff val="35000"/>
                  </a:schemeClr>
                </a:solidFill>
                <a:latin typeface="Barlow"/>
                <a:ea typeface="ＭＳ Ｐゴシック" charset="0"/>
              </a:rPr>
              <a:t> are below-average in terms of satisfaction. In an ideal world, there would be no drivers in this area.</a:t>
            </a:r>
            <a:endParaRPr lang="en-NZ" sz="900" i="1">
              <a:solidFill>
                <a:schemeClr val="tx1">
                  <a:lumMod val="65000"/>
                  <a:lumOff val="35000"/>
                </a:schemeClr>
              </a:solidFill>
              <a:latin typeface="Barlow"/>
              <a:ea typeface="ＭＳ Ｐゴシック" charset="0"/>
            </a:endParaRPr>
          </a:p>
        </p:txBody>
      </p:sp>
      <p:sp>
        <p:nvSpPr>
          <p:cNvPr id="29" name="TextBox 28">
            <a:extLst>
              <a:ext uri="{FF2B5EF4-FFF2-40B4-BE49-F238E27FC236}">
                <a16:creationId xmlns:a16="http://schemas.microsoft.com/office/drawing/2014/main" id="{56F6549B-134E-478A-A9EC-BC799013496D}"/>
              </a:ext>
            </a:extLst>
          </p:cNvPr>
          <p:cNvSpPr txBox="1"/>
          <p:nvPr/>
        </p:nvSpPr>
        <p:spPr>
          <a:xfrm>
            <a:off x="3304524" y="4508057"/>
            <a:ext cx="1764078" cy="784830"/>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US" sz="900" i="1">
                <a:solidFill>
                  <a:schemeClr val="tx1">
                    <a:lumMod val="65000"/>
                    <a:lumOff val="35000"/>
                  </a:schemeClr>
                </a:solidFill>
                <a:latin typeface="Barlow"/>
                <a:ea typeface="ＭＳ Ｐゴシック" charset="0"/>
              </a:rPr>
              <a:t>These drivers are of below-average ‘importance’ for driving recommendation, </a:t>
            </a:r>
            <a:r>
              <a:rPr lang="en-US" sz="900" b="1" i="1" u="sng">
                <a:solidFill>
                  <a:schemeClr val="tx1">
                    <a:lumMod val="65000"/>
                    <a:lumOff val="35000"/>
                  </a:schemeClr>
                </a:solidFill>
                <a:latin typeface="Barlow"/>
                <a:ea typeface="ＭＳ Ｐゴシック" charset="0"/>
              </a:rPr>
              <a:t>and</a:t>
            </a:r>
            <a:r>
              <a:rPr lang="en-US" sz="900" i="1">
                <a:solidFill>
                  <a:schemeClr val="tx1">
                    <a:lumMod val="65000"/>
                    <a:lumOff val="35000"/>
                  </a:schemeClr>
                </a:solidFill>
                <a:latin typeface="Barlow"/>
                <a:ea typeface="ＭＳ Ｐゴシック" charset="0"/>
              </a:rPr>
              <a:t> below-average in terms of satisfaction.</a:t>
            </a:r>
            <a:endParaRPr lang="en-NZ" sz="900" i="1">
              <a:solidFill>
                <a:schemeClr val="tx1">
                  <a:lumMod val="65000"/>
                  <a:lumOff val="35000"/>
                </a:schemeClr>
              </a:solidFill>
              <a:latin typeface="Barlow"/>
              <a:ea typeface="ＭＳ Ｐゴシック" charset="0"/>
            </a:endParaRPr>
          </a:p>
        </p:txBody>
      </p:sp>
      <p:sp>
        <p:nvSpPr>
          <p:cNvPr id="30" name="TextBox 29">
            <a:extLst>
              <a:ext uri="{FF2B5EF4-FFF2-40B4-BE49-F238E27FC236}">
                <a16:creationId xmlns:a16="http://schemas.microsoft.com/office/drawing/2014/main" id="{796921EC-3CA9-4C4E-AAA8-26938B4A3A5C}"/>
              </a:ext>
            </a:extLst>
          </p:cNvPr>
          <p:cNvSpPr txBox="1"/>
          <p:nvPr/>
        </p:nvSpPr>
        <p:spPr>
          <a:xfrm>
            <a:off x="8304873" y="1738715"/>
            <a:ext cx="1635795" cy="784830"/>
          </a:xfrm>
          <a:prstGeom prst="rect">
            <a:avLst/>
          </a:prstGeom>
          <a:solidFill>
            <a:schemeClr val="bg1"/>
          </a:solidFill>
          <a:ln>
            <a:solidFill>
              <a:schemeClr val="accent2"/>
            </a:solidFill>
          </a:ln>
        </p:spPr>
        <p:txBody>
          <a:bodyPr wrap="square" rtlCol="0">
            <a:spAutoFit/>
          </a:bodyPr>
          <a:lstStyle/>
          <a:p>
            <a:pPr fontAlgn="base">
              <a:spcBef>
                <a:spcPct val="0"/>
              </a:spcBef>
              <a:spcAft>
                <a:spcPct val="0"/>
              </a:spcAft>
            </a:pPr>
            <a:r>
              <a:rPr lang="en-US" sz="900" i="1">
                <a:solidFill>
                  <a:schemeClr val="tx1">
                    <a:lumMod val="65000"/>
                    <a:lumOff val="35000"/>
                  </a:schemeClr>
                </a:solidFill>
                <a:latin typeface="Barlow"/>
                <a:ea typeface="ＭＳ Ｐゴシック" charset="0"/>
              </a:rPr>
              <a:t>These drivers are of above-average ‘importance’ for driving recommendation, </a:t>
            </a:r>
            <a:r>
              <a:rPr lang="en-US" sz="900" b="1" i="1" u="sng">
                <a:solidFill>
                  <a:schemeClr val="tx1">
                    <a:lumMod val="65000"/>
                    <a:lumOff val="35000"/>
                  </a:schemeClr>
                </a:solidFill>
                <a:latin typeface="Barlow"/>
                <a:ea typeface="ＭＳ Ｐゴシック" charset="0"/>
              </a:rPr>
              <a:t>and</a:t>
            </a:r>
            <a:r>
              <a:rPr lang="en-US" sz="900" i="1">
                <a:solidFill>
                  <a:schemeClr val="tx1">
                    <a:lumMod val="65000"/>
                    <a:lumOff val="35000"/>
                  </a:schemeClr>
                </a:solidFill>
                <a:latin typeface="Barlow"/>
                <a:ea typeface="ＭＳ Ｐゴシック" charset="0"/>
              </a:rPr>
              <a:t> above average in terms of satisfaction.</a:t>
            </a:r>
            <a:endParaRPr lang="en-NZ" sz="900" i="1">
              <a:solidFill>
                <a:schemeClr val="tx1">
                  <a:lumMod val="65000"/>
                  <a:lumOff val="35000"/>
                </a:schemeClr>
              </a:solidFill>
              <a:latin typeface="Barlow"/>
              <a:ea typeface="ＭＳ Ｐゴシック" charset="0"/>
            </a:endParaRPr>
          </a:p>
        </p:txBody>
      </p:sp>
      <p:sp>
        <p:nvSpPr>
          <p:cNvPr id="31" name="TextBox 30">
            <a:extLst>
              <a:ext uri="{FF2B5EF4-FFF2-40B4-BE49-F238E27FC236}">
                <a16:creationId xmlns:a16="http://schemas.microsoft.com/office/drawing/2014/main" id="{0DA879B9-0DD1-40B6-9F26-E408AF0E314C}"/>
              </a:ext>
            </a:extLst>
          </p:cNvPr>
          <p:cNvSpPr txBox="1"/>
          <p:nvPr/>
        </p:nvSpPr>
        <p:spPr>
          <a:xfrm>
            <a:off x="7816560" y="4681182"/>
            <a:ext cx="2124108" cy="646331"/>
          </a:xfrm>
          <a:prstGeom prst="rect">
            <a:avLst/>
          </a:prstGeom>
          <a:solidFill>
            <a:schemeClr val="bg1"/>
          </a:solidFill>
          <a:ln>
            <a:solidFill>
              <a:schemeClr val="accent4"/>
            </a:solidFill>
          </a:ln>
        </p:spPr>
        <p:txBody>
          <a:bodyPr wrap="square" rtlCol="0">
            <a:spAutoFit/>
          </a:bodyPr>
          <a:lstStyle/>
          <a:p>
            <a:pPr fontAlgn="base">
              <a:spcBef>
                <a:spcPct val="0"/>
              </a:spcBef>
              <a:spcAft>
                <a:spcPct val="0"/>
              </a:spcAft>
            </a:pPr>
            <a:r>
              <a:rPr lang="en-US" sz="900" i="1">
                <a:solidFill>
                  <a:schemeClr val="tx1">
                    <a:lumMod val="65000"/>
                    <a:lumOff val="35000"/>
                  </a:schemeClr>
                </a:solidFill>
                <a:latin typeface="Barlow"/>
                <a:ea typeface="ＭＳ Ｐゴシック" charset="0"/>
              </a:rPr>
              <a:t>These drivers are of below-average ‘importance’ for driving recommendation, </a:t>
            </a:r>
            <a:r>
              <a:rPr lang="en-US" sz="900" b="1" i="1" u="sng">
                <a:solidFill>
                  <a:schemeClr val="tx1">
                    <a:lumMod val="65000"/>
                    <a:lumOff val="35000"/>
                  </a:schemeClr>
                </a:solidFill>
                <a:latin typeface="Barlow"/>
                <a:ea typeface="ＭＳ Ｐゴシック" charset="0"/>
              </a:rPr>
              <a:t>but</a:t>
            </a:r>
            <a:r>
              <a:rPr lang="en-US" sz="900" i="1">
                <a:solidFill>
                  <a:schemeClr val="tx1">
                    <a:lumMod val="65000"/>
                    <a:lumOff val="35000"/>
                  </a:schemeClr>
                </a:solidFill>
                <a:latin typeface="Barlow"/>
                <a:ea typeface="ＭＳ Ｐゴシック" charset="0"/>
              </a:rPr>
              <a:t> are above-average in terms of satisfaction.</a:t>
            </a:r>
            <a:endParaRPr lang="en-NZ" sz="900" i="1">
              <a:solidFill>
                <a:schemeClr val="tx1">
                  <a:lumMod val="65000"/>
                  <a:lumOff val="35000"/>
                </a:schemeClr>
              </a:solidFill>
              <a:latin typeface="Barlow"/>
              <a:ea typeface="ＭＳ Ｐゴシック" charset="0"/>
            </a:endParaRPr>
          </a:p>
        </p:txBody>
      </p:sp>
      <p:sp>
        <p:nvSpPr>
          <p:cNvPr id="27" name="Title 1">
            <a:extLst>
              <a:ext uri="{FF2B5EF4-FFF2-40B4-BE49-F238E27FC236}">
                <a16:creationId xmlns:a16="http://schemas.microsoft.com/office/drawing/2014/main" id="{BFBA54C1-CA7C-6C4A-A386-37B0754C8B5F}"/>
              </a:ext>
            </a:extLst>
          </p:cNvPr>
          <p:cNvSpPr txBox="1">
            <a:spLocks/>
          </p:cNvSpPr>
          <p:nvPr/>
        </p:nvSpPr>
        <p:spPr>
          <a:xfrm>
            <a:off x="471676" y="324734"/>
            <a:ext cx="10435618" cy="4535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NZ" sz="2800" b="1">
                <a:solidFill>
                  <a:srgbClr val="9C132A"/>
                </a:solidFill>
                <a:latin typeface="Barlow"/>
                <a:ea typeface="Barlow Black" charset="0"/>
                <a:cs typeface="Arial" panose="020B0604020202020204" pitchFamily="34" charset="0"/>
              </a:rPr>
              <a:t>Guidance on how to interpret this graph</a:t>
            </a:r>
          </a:p>
        </p:txBody>
      </p:sp>
    </p:spTree>
    <p:extLst>
      <p:ext uri="{BB962C8B-B14F-4D97-AF65-F5344CB8AC3E}">
        <p14:creationId xmlns:p14="http://schemas.microsoft.com/office/powerpoint/2010/main" val="16161185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5"/>
          <p:cNvSpPr txBox="1">
            <a:spLocks/>
          </p:cNvSpPr>
          <p:nvPr/>
        </p:nvSpPr>
        <p:spPr>
          <a:xfrm>
            <a:off x="456623" y="665875"/>
            <a:ext cx="10465723" cy="5165922"/>
          </a:xfrm>
          <a:prstGeom prst="rect">
            <a:avLst/>
          </a:prstGeom>
        </p:spPr>
        <p:txBody>
          <a:bodyPr/>
          <a:lstStyle>
            <a:defPPr>
              <a:defRPr lang="en-US"/>
            </a:defPPr>
            <a:lvl1pPr marL="0" marR="0" indent="0" algn="l" defTabSz="914400" rtl="0" eaLnBrk="1" fontAlgn="base" latinLnBrk="0" hangingPunct="1">
              <a:lnSpc>
                <a:spcPct val="100000"/>
              </a:lnSpc>
              <a:spcBef>
                <a:spcPts val="60"/>
              </a:spcBef>
              <a:spcAft>
                <a:spcPct val="0"/>
              </a:spcAft>
              <a:buClrTx/>
              <a:buSzTx/>
              <a:buFontTx/>
              <a:buNone/>
              <a:tabLst/>
              <a:defRPr sz="800"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1" i="0" u="none" strike="noStrike" kern="1200" cap="none" spc="0" normalizeH="0" baseline="0" noProof="0" dirty="0">
                <a:ln>
                  <a:noFill/>
                </a:ln>
                <a:solidFill>
                  <a:srgbClr val="FFD300"/>
                </a:solidFill>
                <a:effectLst/>
                <a:uLnTx/>
                <a:uFillTx/>
                <a:latin typeface="Barlow"/>
                <a:ea typeface="ＭＳ Ｐゴシック" charset="0"/>
              </a:rPr>
              <a:t>SPORTS THAT TOOK PART IN VOP IN THE 2020/21 YEAR</a:t>
            </a:r>
          </a:p>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Results from NSOs surveyed in Winter 2020 and Summer 2021 have been combined to create results for the 2019/20 year, and are referred to throughout this report as All Sports 2020/21. Sports surveyed in 2020/21 were; rugby league, basketball, yachting and rugby (Winter), cricket, tennis, golf, softball, surf life saving, international taekwon-do and surfing (Summer). </a:t>
            </a:r>
          </a:p>
          <a:p>
            <a:pPr marL="0" marR="0" lvl="0" indent="0" algn="l" defTabSz="914400" rtl="0" eaLnBrk="1" fontAlgn="base" latinLnBrk="0" hangingPunct="1">
              <a:lnSpc>
                <a:spcPct val="100000"/>
              </a:lnSpc>
              <a:spcBef>
                <a:spcPts val="60"/>
              </a:spcBef>
              <a:spcAft>
                <a:spcPct val="0"/>
              </a:spcAft>
              <a:buClrTx/>
              <a:buSzTx/>
              <a:buFontTx/>
              <a:buNone/>
              <a:tabLst/>
              <a:defRPr/>
            </a:pPr>
            <a:endParaRPr kumimoji="0" lang="en-US" sz="1100" b="1" i="0" u="none" strike="noStrike" kern="1200" cap="none" spc="0" normalizeH="0" baseline="0" noProof="0" dirty="0">
              <a:ln>
                <a:noFill/>
              </a:ln>
              <a:solidFill>
                <a:srgbClr val="FFD300"/>
              </a:solidFill>
              <a:effectLst/>
              <a:uLnTx/>
              <a:uFillTx/>
              <a:latin typeface="Barlow"/>
              <a:ea typeface="ＭＳ Ｐゴシック" charset="0"/>
            </a:endParaRPr>
          </a:p>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1" i="0" u="none" strike="noStrike" kern="1200" cap="none" spc="0" normalizeH="0" baseline="0" noProof="0" dirty="0">
                <a:ln>
                  <a:noFill/>
                </a:ln>
                <a:solidFill>
                  <a:srgbClr val="FFD300"/>
                </a:solidFill>
                <a:effectLst/>
                <a:uLnTx/>
                <a:uFillTx/>
                <a:latin typeface="Barlow"/>
                <a:ea typeface="ＭＳ Ｐゴシック" charset="0"/>
              </a:rPr>
              <a:t>STATISTICAL SIGNIFICANCE</a:t>
            </a:r>
            <a:endParaRPr kumimoji="0" lang="en-US" sz="1100" b="0" i="0" u="none" strike="noStrike" kern="1200" cap="none" spc="0" normalizeH="0" baseline="0" noProof="0" dirty="0">
              <a:ln>
                <a:noFill/>
              </a:ln>
              <a:solidFill>
                <a:srgbClr val="000000"/>
              </a:solidFill>
              <a:effectLst/>
              <a:uLnTx/>
              <a:uFillTx/>
              <a:latin typeface="Barlow"/>
              <a:ea typeface="ＭＳ Ｐゴシック" charset="0"/>
            </a:endParaRPr>
          </a:p>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Statistically significant differences are highlighted or commented on in this report. Where no highlighting has been used (or no commentary about a sub-group included), it may safely be assumed that differences are not statistically significant or they are not pertinent.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Statistically significant differences in this report are significant at the 95% confidence level. That is, we are 95% confident results are not just normal expected variances that result from talking to a different sample within the same population (note: the smaller the sample size, the higher the expected variance between samples and less likely that there will be statistically significant differences).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Statistical significance is reported in the following ways:</a:t>
            </a:r>
          </a:p>
          <a:p>
            <a:pPr marL="0" marR="0" lvl="0" indent="0" algn="l" defTabSz="914400" rtl="0" eaLnBrk="1" fontAlgn="base" latinLnBrk="0" hangingPunct="1">
              <a:lnSpc>
                <a:spcPct val="100000"/>
              </a:lnSpc>
              <a:spcBef>
                <a:spcPct val="50000"/>
              </a:spcBef>
              <a:spcAft>
                <a:spcPct val="0"/>
              </a:spcAft>
              <a:buClr>
                <a:srgbClr val="FFD300"/>
              </a:buClr>
              <a:buSzTx/>
              <a:buFontTx/>
              <a:buNone/>
              <a:tabLst/>
              <a:defRPr/>
            </a:pPr>
            <a:r>
              <a:rPr kumimoji="0" lang="en-US" sz="1100" b="0" i="0" u="none" strike="noStrike" kern="1200" cap="none" spc="0" normalizeH="0" baseline="0" noProof="0" dirty="0">
                <a:ln>
                  <a:noFill/>
                </a:ln>
                <a:solidFill>
                  <a:srgbClr val="FFFFFF"/>
                </a:solidFill>
                <a:effectLst/>
                <a:uLnTx/>
                <a:uFillTx/>
                <a:latin typeface="Barlow"/>
                <a:ea typeface="ＭＳ Ｐゴシック" charset="0"/>
              </a:rPr>
              <a:t>S</a:t>
            </a:r>
          </a:p>
          <a:p>
            <a:pPr marL="0" marR="0" lvl="0" indent="0" algn="l" defTabSz="914400" rtl="0" eaLnBrk="1" fontAlgn="base" latinLnBrk="0" hangingPunct="1">
              <a:lnSpc>
                <a:spcPct val="100000"/>
              </a:lnSpc>
              <a:spcBef>
                <a:spcPct val="50000"/>
              </a:spcBef>
              <a:spcAft>
                <a:spcPct val="0"/>
              </a:spcAft>
              <a:buClr>
                <a:srgbClr val="FFD300"/>
              </a:buClr>
              <a:buSzTx/>
              <a:buFontTx/>
              <a:buNone/>
              <a:tabLst/>
              <a:defRPr/>
            </a:pPr>
            <a:endParaRPr kumimoji="0" lang="en-US" sz="1000" b="0" i="0" u="none" strike="noStrike" kern="1200" cap="none" spc="0" normalizeH="0" baseline="0" noProof="0" dirty="0">
              <a:ln>
                <a:noFill/>
              </a:ln>
              <a:solidFill>
                <a:srgbClr val="FFFFFF"/>
              </a:solidFill>
              <a:effectLst/>
              <a:uLnTx/>
              <a:uFillTx/>
              <a:latin typeface="Barlow"/>
              <a:ea typeface="ＭＳ Ｐゴシック" charset="0"/>
            </a:endParaRPr>
          </a:p>
          <a:p>
            <a:pPr marL="0" marR="0" lvl="0" indent="0" algn="l" defTabSz="914400" rtl="0" eaLnBrk="1" fontAlgn="base" latinLnBrk="0" hangingPunct="1">
              <a:lnSpc>
                <a:spcPct val="100000"/>
              </a:lnSpc>
              <a:spcBef>
                <a:spcPct val="50000"/>
              </a:spcBef>
              <a:spcAft>
                <a:spcPct val="0"/>
              </a:spcAft>
              <a:buClr>
                <a:srgbClr val="FFD300"/>
              </a:buClr>
              <a:buSzTx/>
              <a:buFontTx/>
              <a:buNone/>
              <a:tabLst/>
              <a:defRPr/>
            </a:pPr>
            <a:r>
              <a:rPr kumimoji="0" lang="en-US" sz="1100" b="0" i="0" u="none" strike="noStrike" kern="1200" cap="none" spc="0" normalizeH="0" baseline="0" noProof="0" dirty="0">
                <a:ln>
                  <a:noFill/>
                </a:ln>
                <a:solidFill>
                  <a:srgbClr val="FFFFFF"/>
                </a:solidFill>
                <a:effectLst/>
                <a:uLnTx/>
                <a:uFillTx/>
                <a:latin typeface="Barlow"/>
                <a:ea typeface="ＭＳ Ｐゴシック" charset="0"/>
              </a:rPr>
              <a:t>s</a:t>
            </a:r>
            <a:endParaRPr kumimoji="0" lang="en-US" sz="1100" b="0" i="0" u="none" strike="noStrike" kern="1200" cap="none" spc="0" normalizeH="0" baseline="0" noProof="0" dirty="0">
              <a:ln>
                <a:noFill/>
              </a:ln>
              <a:solidFill>
                <a:srgbClr val="000000"/>
              </a:solidFill>
              <a:effectLst/>
              <a:uLnTx/>
              <a:uFillTx/>
              <a:latin typeface="Barlow"/>
              <a:ea typeface="ＭＳ Ｐゴシック" charset="0"/>
            </a:endParaRPr>
          </a:p>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1" i="0" u="none" strike="noStrike" kern="1200" cap="none" spc="0" normalizeH="0" baseline="0" noProof="0" dirty="0">
                <a:ln>
                  <a:noFill/>
                </a:ln>
                <a:solidFill>
                  <a:srgbClr val="FFD300"/>
                </a:solidFill>
                <a:effectLst/>
                <a:uLnTx/>
                <a:uFillTx/>
                <a:latin typeface="Barlow"/>
                <a:ea typeface="ＭＳ Ｐゴシック" charset="0"/>
              </a:rPr>
              <a:t>TOTAL</a:t>
            </a:r>
          </a:p>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When comparing results, ‘vs.’ is used as an abbreviation of ‘compare’. When comparing with the total, ‘All Sports 2020/21’ is used. This is the total sample from 2020/21 i.e. an </a:t>
            </a:r>
            <a:r>
              <a:rPr kumimoji="0" lang="en-US" sz="1100" b="0" i="0" u="none" strike="noStrike" kern="1200" cap="none" spc="0" normalizeH="0" baseline="0" noProof="0" dirty="0">
                <a:ln>
                  <a:noFill/>
                </a:ln>
                <a:solidFill>
                  <a:schemeClr val="tx1">
                    <a:lumMod val="65000"/>
                    <a:lumOff val="35000"/>
                  </a:schemeClr>
                </a:solidFill>
                <a:effectLst/>
                <a:uLnTx/>
                <a:uFillTx/>
                <a:latin typeface="Barlow"/>
                <a:ea typeface="ＭＳ Ｐゴシック" charset="0"/>
              </a:rPr>
              <a:t>average of the sports that participated in winter 2020 and summer 2021. </a:t>
            </a:r>
            <a:r>
              <a:rPr lang="en-NZ" sz="1100" dirty="0">
                <a:solidFill>
                  <a:schemeClr val="tx1">
                    <a:lumMod val="65000"/>
                    <a:lumOff val="35000"/>
                  </a:schemeClr>
                </a:solidFill>
                <a:latin typeface="Barlow"/>
              </a:rPr>
              <a:t>Athletics</a:t>
            </a:r>
            <a:r>
              <a:rPr kumimoji="0" lang="en-NZ" sz="1100" b="0" i="0" u="none" strike="noStrike" kern="1200" cap="none" spc="0" normalizeH="0" baseline="0" noProof="0" dirty="0">
                <a:ln>
                  <a:noFill/>
                </a:ln>
                <a:solidFill>
                  <a:schemeClr val="tx1">
                    <a:lumMod val="65000"/>
                    <a:lumOff val="35000"/>
                  </a:schemeClr>
                </a:solidFill>
                <a:effectLst/>
                <a:uLnTx/>
                <a:uFillTx/>
                <a:latin typeface="Barlow"/>
                <a:ea typeface="ＭＳ Ｐゴシック" charset="0"/>
              </a:rPr>
              <a:t> respondents consist of 59% participants and </a:t>
            </a:r>
            <a:r>
              <a:rPr lang="en-NZ" sz="1100" dirty="0">
                <a:solidFill>
                  <a:schemeClr val="tx1">
                    <a:lumMod val="65000"/>
                    <a:lumOff val="35000"/>
                  </a:schemeClr>
                </a:solidFill>
                <a:latin typeface="Barlow"/>
              </a:rPr>
              <a:t>41</a:t>
            </a:r>
            <a:r>
              <a:rPr kumimoji="0" lang="en-NZ" sz="1100" b="0" i="0" u="none" strike="noStrike" kern="1200" cap="none" spc="0" normalizeH="0" baseline="0" noProof="0" dirty="0">
                <a:ln>
                  <a:noFill/>
                </a:ln>
                <a:solidFill>
                  <a:schemeClr val="tx1">
                    <a:lumMod val="65000"/>
                    <a:lumOff val="35000"/>
                  </a:schemeClr>
                </a:solidFill>
                <a:effectLst/>
                <a:uLnTx/>
                <a:uFillTx/>
                <a:latin typeface="Barlow"/>
                <a:ea typeface="ＭＳ Ｐゴシック" charset="0"/>
              </a:rPr>
              <a:t>% parents of players. All Sports 2020/21 is 69% players and </a:t>
            </a:r>
            <a:r>
              <a:rPr lang="en-NZ" sz="1100" dirty="0">
                <a:solidFill>
                  <a:schemeClr val="tx1">
                    <a:lumMod val="65000"/>
                    <a:lumOff val="35000"/>
                  </a:schemeClr>
                </a:solidFill>
                <a:latin typeface="Barlow"/>
              </a:rPr>
              <a:t>3</a:t>
            </a:r>
            <a:r>
              <a:rPr kumimoji="0" lang="en-NZ" sz="1100" b="0" i="0" u="none" strike="noStrike" kern="1200" cap="none" spc="0" normalizeH="0" baseline="0" noProof="0" dirty="0">
                <a:ln>
                  <a:noFill/>
                </a:ln>
                <a:solidFill>
                  <a:schemeClr val="tx1">
                    <a:lumMod val="65000"/>
                    <a:lumOff val="35000"/>
                  </a:schemeClr>
                </a:solidFill>
                <a:effectLst/>
                <a:uLnTx/>
                <a:uFillTx/>
                <a:latin typeface="Barlow"/>
                <a:ea typeface="ＭＳ Ｐゴシック" charset="0"/>
              </a:rPr>
              <a:t>1% parents.</a:t>
            </a:r>
          </a:p>
          <a:p>
            <a:pPr marL="0" marR="0" lvl="0" indent="0" algn="l" defTabSz="914400" rtl="0" eaLnBrk="1" fontAlgn="base" latinLnBrk="0" hangingPunct="1">
              <a:lnSpc>
                <a:spcPct val="100000"/>
              </a:lnSpc>
              <a:spcBef>
                <a:spcPts val="60"/>
              </a:spcBef>
              <a:spcAft>
                <a:spcPct val="0"/>
              </a:spcAft>
              <a:buClrTx/>
              <a:buSzTx/>
              <a:buFontTx/>
              <a:buNone/>
              <a:tabLst/>
              <a:defRPr/>
            </a:pPr>
            <a:endParaRPr kumimoji="0" lang="en-US"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endParaRPr>
          </a:p>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1" i="0" u="none" strike="noStrike" kern="1200" cap="none" spc="0" normalizeH="0" baseline="0" noProof="0" dirty="0">
                <a:ln>
                  <a:noFill/>
                </a:ln>
                <a:solidFill>
                  <a:srgbClr val="FFD300"/>
                </a:solidFill>
                <a:effectLst/>
                <a:uLnTx/>
                <a:uFillTx/>
                <a:latin typeface="Barlow"/>
                <a:ea typeface="ＭＳ Ｐゴシック" charset="0"/>
              </a:rPr>
              <a:t>ROUNDING OF FIGURES</a:t>
            </a:r>
            <a:endParaRPr kumimoji="0" lang="en-US" sz="1100" b="0" i="0" u="none" strike="noStrike" kern="1200" cap="none" spc="0" normalizeH="0" baseline="0" noProof="0" dirty="0">
              <a:ln>
                <a:noFill/>
              </a:ln>
              <a:solidFill>
                <a:srgbClr val="000000"/>
              </a:solidFill>
              <a:effectLst/>
              <a:uLnTx/>
              <a:uFillTx/>
              <a:latin typeface="Barlow"/>
              <a:ea typeface="ＭＳ Ｐゴシック" charset="0"/>
            </a:endParaRPr>
          </a:p>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Due to rounding, the net figures provided (e.g. % ‘very satisfied’ and % ‘extremely satisfied’) and total results may differ from the numbers shown on the charts</a:t>
            </a:r>
            <a:r>
              <a:rPr kumimoji="0" lang="en-US" sz="1100" b="0" i="0" u="none" strike="noStrike" kern="1200" cap="none" spc="0" normalizeH="0" baseline="0" noProof="0" dirty="0">
                <a:ln>
                  <a:noFill/>
                </a:ln>
                <a:solidFill>
                  <a:srgbClr val="000000"/>
                </a:solidFill>
                <a:effectLst/>
                <a:uLnTx/>
                <a:uFillTx/>
                <a:latin typeface="Barlow"/>
                <a:ea typeface="ＭＳ Ｐゴシック" charset="0"/>
              </a:rPr>
              <a:t>.</a:t>
            </a:r>
          </a:p>
          <a:p>
            <a:pPr marL="0" marR="0" lvl="0" indent="0" algn="l" defTabSz="914400" rtl="0" eaLnBrk="1" fontAlgn="base" latinLnBrk="0" hangingPunct="1">
              <a:lnSpc>
                <a:spcPct val="100000"/>
              </a:lnSpc>
              <a:spcBef>
                <a:spcPts val="6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Barlow"/>
              <a:ea typeface="ＭＳ Ｐゴシック" charset="0"/>
            </a:endParaRPr>
          </a:p>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1" i="0" u="none" strike="noStrike" kern="1200" cap="none" spc="0" normalizeH="0" baseline="0" noProof="0" dirty="0">
                <a:ln>
                  <a:noFill/>
                </a:ln>
                <a:solidFill>
                  <a:srgbClr val="FFD300"/>
                </a:solidFill>
                <a:effectLst/>
                <a:uLnTx/>
                <a:uFillTx/>
                <a:latin typeface="Barlow"/>
                <a:ea typeface="ＭＳ Ｐゴシック" charset="0"/>
              </a:rPr>
              <a:t>WEIGHTING</a:t>
            </a:r>
          </a:p>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No weighting was applied to these results. Please refer to the Sample Profile section to understand who responded.</a:t>
            </a:r>
          </a:p>
          <a:p>
            <a:pPr marL="0" marR="0" lvl="0" indent="0" algn="l" defTabSz="914400" rtl="0" eaLnBrk="1" fontAlgn="base" latinLnBrk="0" hangingPunct="1">
              <a:lnSpc>
                <a:spcPct val="100000"/>
              </a:lnSpc>
              <a:spcBef>
                <a:spcPts val="6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Barlow"/>
              <a:ea typeface="ＭＳ Ｐゴシック" charset="0"/>
            </a:endParaRPr>
          </a:p>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1" i="0" u="none" strike="noStrike" kern="1200" cap="none" spc="0" normalizeH="0" baseline="0" noProof="0" dirty="0">
                <a:ln>
                  <a:noFill/>
                </a:ln>
                <a:solidFill>
                  <a:srgbClr val="FFD300"/>
                </a:solidFill>
                <a:effectLst/>
                <a:uLnTx/>
                <a:uFillTx/>
                <a:latin typeface="Barlow"/>
                <a:ea typeface="ＭＳ Ｐゴシック" charset="0"/>
              </a:rPr>
              <a:t>TOP TEAM OR HIGHER</a:t>
            </a:r>
          </a:p>
          <a:p>
            <a:pPr marL="0" marR="0" lvl="0" indent="0" algn="l" defTabSz="914400" rtl="0" eaLnBrk="1" fontAlgn="base" latinLnBrk="0" hangingPunct="1">
              <a:lnSpc>
                <a:spcPct val="100000"/>
              </a:lnSpc>
              <a:spcBef>
                <a:spcPts val="60"/>
              </a:spcBef>
              <a:spcAft>
                <a:spcPct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Top team or higher relates to respondents who have played for the top team within their age group at their club and/or, represented the </a:t>
            </a:r>
            <a:r>
              <a:rPr kumimoji="0" lang="en-US" sz="1100" b="0" i="0" u="none" strike="noStrike" kern="1200" cap="none" spc="0" normalizeH="0" baseline="0" noProof="0" dirty="0">
                <a:ln>
                  <a:noFill/>
                </a:ln>
                <a:solidFill>
                  <a:schemeClr val="tx1">
                    <a:lumMod val="65000"/>
                    <a:lumOff val="35000"/>
                  </a:schemeClr>
                </a:solidFill>
                <a:effectLst/>
                <a:uLnTx/>
                <a:uFillTx/>
                <a:latin typeface="Barlow"/>
                <a:ea typeface="ＭＳ Ｐゴシック" charset="0"/>
              </a:rPr>
              <a:t>club at a regional event/competition, represented the region at a national event/competition and/or represented New Zealand at an international event/competition</a:t>
            </a:r>
            <a:r>
              <a:rPr kumimoji="0" lang="en-US" sz="1100" b="0" i="0" u="none" strike="noStrike" kern="1200" cap="none" spc="0" normalizeH="0" baseline="0" noProof="0" dirty="0">
                <a:ln>
                  <a:noFill/>
                </a:ln>
                <a:solidFill>
                  <a:srgbClr val="000000">
                    <a:lumMod val="65000"/>
                    <a:lumOff val="35000"/>
                  </a:srgbClr>
                </a:solidFill>
                <a:effectLst/>
                <a:uLnTx/>
                <a:uFillTx/>
                <a:latin typeface="Barlow"/>
                <a:ea typeface="ＭＳ Ｐゴシック" charset="0"/>
              </a:rPr>
              <a:t>.</a:t>
            </a:r>
          </a:p>
          <a:p>
            <a:pPr marL="0" marR="0" lvl="0" indent="0" algn="l" defTabSz="914400" rtl="0" eaLnBrk="1" fontAlgn="base" latinLnBrk="0" hangingPunct="1">
              <a:lnSpc>
                <a:spcPct val="100000"/>
              </a:lnSpc>
              <a:spcBef>
                <a:spcPts val="60"/>
              </a:spcBef>
              <a:spcAft>
                <a:spcPct val="0"/>
              </a:spcAft>
              <a:buClrTx/>
              <a:buSzTx/>
              <a:buFontTx/>
              <a:buNone/>
              <a:tabLst/>
              <a:defRPr/>
            </a:pPr>
            <a:endParaRPr kumimoji="0" lang="en-US" sz="1100" b="1" i="0" u="none" strike="noStrike" kern="1200" cap="none" spc="0" normalizeH="0" baseline="0" noProof="0" dirty="0">
              <a:ln>
                <a:noFill/>
              </a:ln>
              <a:solidFill>
                <a:srgbClr val="000000">
                  <a:lumMod val="65000"/>
                  <a:lumOff val="35000"/>
                </a:srgbClr>
              </a:solidFill>
              <a:effectLst/>
              <a:uLnTx/>
              <a:uFillTx/>
              <a:latin typeface="Barlow"/>
              <a:ea typeface="ＭＳ Ｐゴシック" charset="0"/>
            </a:endParaRPr>
          </a:p>
          <a:p>
            <a:pPr marL="0" marR="0" lvl="0" indent="0" algn="l" defTabSz="914400" rtl="0" eaLnBrk="1" fontAlgn="base" latinLnBrk="0" hangingPunct="1">
              <a:lnSpc>
                <a:spcPct val="100000"/>
              </a:lnSpc>
              <a:spcBef>
                <a:spcPts val="60"/>
              </a:spcBef>
              <a:spcAft>
                <a:spcPct val="0"/>
              </a:spcAft>
              <a:buClrTx/>
              <a:buSzTx/>
              <a:buFontTx/>
              <a:buNone/>
              <a:tabLst/>
              <a:defRPr/>
            </a:pPr>
            <a:endParaRPr kumimoji="0" lang="en-US" sz="1100" b="1" i="0" u="none" strike="noStrike" kern="1200" cap="none" spc="0" normalizeH="0" baseline="0" noProof="0" dirty="0">
              <a:ln>
                <a:noFill/>
              </a:ln>
              <a:solidFill>
                <a:srgbClr val="000000">
                  <a:lumMod val="65000"/>
                  <a:lumOff val="35000"/>
                </a:srgbClr>
              </a:solidFill>
              <a:effectLst/>
              <a:uLnTx/>
              <a:uFillTx/>
              <a:latin typeface="Barlow"/>
              <a:ea typeface="ＭＳ Ｐゴシック" charset="0"/>
            </a:endParaRPr>
          </a:p>
        </p:txBody>
      </p:sp>
      <p:grpSp>
        <p:nvGrpSpPr>
          <p:cNvPr id="14" name="Group 13"/>
          <p:cNvGrpSpPr/>
          <p:nvPr/>
        </p:nvGrpSpPr>
        <p:grpSpPr>
          <a:xfrm>
            <a:off x="4087060" y="3141339"/>
            <a:ext cx="8050074" cy="266473"/>
            <a:chOff x="1094040" y="3669251"/>
            <a:chExt cx="8050074" cy="266473"/>
          </a:xfrm>
        </p:grpSpPr>
        <p:grpSp>
          <p:nvGrpSpPr>
            <p:cNvPr id="16" name="Group 15"/>
            <p:cNvGrpSpPr/>
            <p:nvPr/>
          </p:nvGrpSpPr>
          <p:grpSpPr>
            <a:xfrm>
              <a:off x="1094040" y="3669251"/>
              <a:ext cx="605176" cy="261610"/>
              <a:chOff x="634810" y="3576476"/>
              <a:chExt cx="605176" cy="261610"/>
            </a:xfrm>
          </p:grpSpPr>
          <p:sp>
            <p:nvSpPr>
              <p:cNvPr id="19" name="Rectangle 18"/>
              <p:cNvSpPr/>
              <p:nvPr/>
            </p:nvSpPr>
            <p:spPr>
              <a:xfrm>
                <a:off x="634810" y="3606976"/>
                <a:ext cx="180000" cy="180000"/>
              </a:xfrm>
              <a:prstGeom prst="rect">
                <a:avLst/>
              </a:prstGeom>
              <a:noFill/>
              <a:ln w="19050">
                <a:solidFill>
                  <a:srgbClr val="2185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Barlow"/>
                  <a:ea typeface="+mn-ea"/>
                  <a:cs typeface="+mn-cs"/>
                </a:endParaRPr>
              </a:p>
            </p:txBody>
          </p:sp>
          <p:sp>
            <p:nvSpPr>
              <p:cNvPr id="22" name="Rectangle 21"/>
              <p:cNvSpPr/>
              <p:nvPr/>
            </p:nvSpPr>
            <p:spPr>
              <a:xfrm>
                <a:off x="1059986" y="3606976"/>
                <a:ext cx="180000" cy="18000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Barlow"/>
                  <a:ea typeface="+mn-ea"/>
                  <a:cs typeface="+mn-cs"/>
                </a:endParaRPr>
              </a:p>
            </p:txBody>
          </p:sp>
          <p:sp>
            <p:nvSpPr>
              <p:cNvPr id="26" name="TextBox 9"/>
              <p:cNvSpPr txBox="1"/>
              <p:nvPr/>
            </p:nvSpPr>
            <p:spPr>
              <a:xfrm>
                <a:off x="829210" y="3576476"/>
                <a:ext cx="226367" cy="261610"/>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1100" b="0" i="0" u="none" strike="noStrike" kern="1200" cap="none" spc="0" normalizeH="0" baseline="0" noProof="0">
                    <a:ln>
                      <a:noFill/>
                    </a:ln>
                    <a:solidFill>
                      <a:srgbClr val="000000"/>
                    </a:solidFill>
                    <a:effectLst/>
                    <a:uLnTx/>
                    <a:uFillTx/>
                    <a:latin typeface="Barlow"/>
                    <a:ea typeface="+mn-ea"/>
                    <a:cs typeface="+mn-cs"/>
                    <a:sym typeface="Wingdings 3"/>
                  </a:rPr>
                  <a:t>/</a:t>
                </a:r>
                <a:endParaRPr kumimoji="0" lang="en-NZ" sz="1100" b="0" i="0" u="none" strike="noStrike" kern="1200" cap="none" spc="0" normalizeH="0" baseline="0" noProof="0">
                  <a:ln>
                    <a:noFill/>
                  </a:ln>
                  <a:solidFill>
                    <a:srgbClr val="000000"/>
                  </a:solidFill>
                  <a:effectLst/>
                  <a:uLnTx/>
                  <a:uFillTx/>
                  <a:latin typeface="Barlow"/>
                  <a:ea typeface="+mn-ea"/>
                  <a:cs typeface="+mn-cs"/>
                </a:endParaRPr>
              </a:p>
            </p:txBody>
          </p:sp>
        </p:grpSp>
        <p:sp>
          <p:nvSpPr>
            <p:cNvPr id="17" name="TextBox 16"/>
            <p:cNvSpPr txBox="1"/>
            <p:nvPr/>
          </p:nvSpPr>
          <p:spPr>
            <a:xfrm>
              <a:off x="1766193" y="3674114"/>
              <a:ext cx="7377921" cy="261610"/>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1100" b="0" i="0" u="none" strike="noStrike" kern="1200" cap="none" spc="0" normalizeH="0" baseline="0" noProof="0">
                  <a:ln>
                    <a:noFill/>
                  </a:ln>
                  <a:solidFill>
                    <a:srgbClr val="000000">
                      <a:lumMod val="65000"/>
                      <a:lumOff val="35000"/>
                    </a:srgbClr>
                  </a:solidFill>
                  <a:effectLst/>
                  <a:uLnTx/>
                  <a:uFillTx/>
                  <a:latin typeface="Barlow"/>
                  <a:ea typeface="+mn-ea"/>
                  <a:cs typeface="+mn-cs"/>
                  <a:sym typeface="Wingdings 3"/>
                </a:rPr>
                <a:t>The Total </a:t>
              </a:r>
              <a:r>
                <a:rPr lang="en-NZ" sz="1100">
                  <a:solidFill>
                    <a:srgbClr val="000000">
                      <a:lumMod val="65000"/>
                      <a:lumOff val="35000"/>
                    </a:srgbClr>
                  </a:solidFill>
                  <a:latin typeface="Barlow"/>
                  <a:sym typeface="Wingdings 3"/>
                </a:rPr>
                <a:t>Athletics</a:t>
              </a:r>
              <a:r>
                <a:rPr kumimoji="0" lang="en-NZ" sz="1100" b="0" i="0" u="none" strike="noStrike" kern="1200" cap="none" spc="0" normalizeH="0" baseline="0" noProof="0">
                  <a:ln>
                    <a:noFill/>
                  </a:ln>
                  <a:solidFill>
                    <a:srgbClr val="000000">
                      <a:lumMod val="65000"/>
                      <a:lumOff val="35000"/>
                    </a:srgbClr>
                  </a:solidFill>
                  <a:effectLst/>
                  <a:uLnTx/>
                  <a:uFillTx/>
                  <a:latin typeface="Barlow"/>
                  <a:ea typeface="+mn-ea"/>
                  <a:cs typeface="+mn-cs"/>
                  <a:sym typeface="Wingdings 3"/>
                </a:rPr>
                <a:t> result is significantly higher / lower than the total for </a:t>
              </a:r>
              <a:r>
                <a:rPr kumimoji="0" lang="en-US" sz="1100" b="0" i="0" u="none" strike="noStrike" kern="1200" cap="none" spc="0" normalizeH="0" baseline="0" noProof="0">
                  <a:ln>
                    <a:noFill/>
                  </a:ln>
                  <a:solidFill>
                    <a:srgbClr val="000000">
                      <a:lumMod val="65000"/>
                      <a:lumOff val="35000"/>
                    </a:srgbClr>
                  </a:solidFill>
                  <a:effectLst/>
                  <a:uLnTx/>
                  <a:uFillTx/>
                  <a:latin typeface="Barlow"/>
                  <a:ea typeface="+mn-ea"/>
                  <a:cs typeface="+mn-cs"/>
                </a:rPr>
                <a:t>All Sports 2020/21</a:t>
              </a:r>
              <a:endParaRPr kumimoji="0" lang="en-NZ" sz="1100" b="0" i="0" u="none" strike="noStrike" kern="1200" cap="none" spc="0" normalizeH="0" baseline="0" noProof="0">
                <a:ln>
                  <a:noFill/>
                </a:ln>
                <a:solidFill>
                  <a:srgbClr val="000000">
                    <a:lumMod val="65000"/>
                    <a:lumOff val="35000"/>
                  </a:srgbClr>
                </a:solidFill>
                <a:effectLst/>
                <a:uLnTx/>
                <a:uFillTx/>
                <a:latin typeface="Barlow"/>
                <a:ea typeface="+mn-ea"/>
                <a:cs typeface="+mn-cs"/>
              </a:endParaRPr>
            </a:p>
          </p:txBody>
        </p:sp>
      </p:grpSp>
      <p:grpSp>
        <p:nvGrpSpPr>
          <p:cNvPr id="27" name="Group 26"/>
          <p:cNvGrpSpPr/>
          <p:nvPr/>
        </p:nvGrpSpPr>
        <p:grpSpPr>
          <a:xfrm>
            <a:off x="4012642" y="2705061"/>
            <a:ext cx="8124492" cy="273135"/>
            <a:chOff x="1019622" y="3249280"/>
            <a:chExt cx="8124492" cy="273135"/>
          </a:xfrm>
        </p:grpSpPr>
        <p:sp>
          <p:nvSpPr>
            <p:cNvPr id="28" name="TextBox 27"/>
            <p:cNvSpPr txBox="1"/>
            <p:nvPr/>
          </p:nvSpPr>
          <p:spPr>
            <a:xfrm>
              <a:off x="1766193" y="3249280"/>
              <a:ext cx="7377921" cy="261610"/>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pPr marL="0" marR="0" lvl="0" indent="0" algn="l" defTabSz="913675" rtl="0" eaLnBrk="1" fontAlgn="auto" latinLnBrk="0" hangingPunct="1">
                <a:lnSpc>
                  <a:spcPct val="100000"/>
                </a:lnSpc>
                <a:spcBef>
                  <a:spcPts val="0"/>
                </a:spcBef>
                <a:spcAft>
                  <a:spcPts val="0"/>
                </a:spcAft>
                <a:buClrTx/>
                <a:buSzTx/>
                <a:buFontTx/>
                <a:buNone/>
                <a:tabLst/>
                <a:defRPr/>
              </a:pPr>
              <a:r>
                <a:rPr kumimoji="0" lang="en-NZ" sz="1100" b="0" i="0" u="none" strike="noStrike" kern="1200" cap="none" spc="0" normalizeH="0" baseline="0" noProof="0">
                  <a:ln>
                    <a:noFill/>
                  </a:ln>
                  <a:solidFill>
                    <a:srgbClr val="000000">
                      <a:lumMod val="65000"/>
                      <a:lumOff val="35000"/>
                    </a:srgbClr>
                  </a:solidFill>
                  <a:effectLst/>
                  <a:uLnTx/>
                  <a:uFillTx/>
                  <a:latin typeface="Barlow"/>
                  <a:ea typeface="+mn-ea"/>
                  <a:cs typeface="+mn-cs"/>
                  <a:sym typeface="Wingdings 3"/>
                </a:rPr>
                <a:t>The result is significantly higher / lower than the Total </a:t>
              </a:r>
              <a:r>
                <a:rPr lang="en-NZ" sz="1100">
                  <a:solidFill>
                    <a:srgbClr val="000000">
                      <a:lumMod val="65000"/>
                      <a:lumOff val="35000"/>
                    </a:srgbClr>
                  </a:solidFill>
                  <a:latin typeface="Barlow"/>
                  <a:sym typeface="Wingdings 3"/>
                </a:rPr>
                <a:t>Athletics</a:t>
              </a:r>
              <a:r>
                <a:rPr kumimoji="0" lang="en-NZ" sz="1100" b="0" i="0" u="none" strike="noStrike" kern="1200" cap="none" spc="0" normalizeH="0" baseline="0" noProof="0">
                  <a:ln>
                    <a:noFill/>
                  </a:ln>
                  <a:solidFill>
                    <a:srgbClr val="000000">
                      <a:lumMod val="65000"/>
                      <a:lumOff val="35000"/>
                    </a:srgbClr>
                  </a:solidFill>
                  <a:effectLst/>
                  <a:uLnTx/>
                  <a:uFillTx/>
                  <a:latin typeface="Barlow"/>
                  <a:ea typeface="+mn-ea"/>
                  <a:cs typeface="+mn-cs"/>
                  <a:sym typeface="Wingdings 3"/>
                </a:rPr>
                <a:t> 2017</a:t>
              </a:r>
              <a:endParaRPr kumimoji="0" lang="en-NZ" sz="1100" b="0" i="0" u="none" strike="noStrike" kern="1200" cap="none" spc="0" normalizeH="0" baseline="0" noProof="0">
                <a:ln>
                  <a:noFill/>
                </a:ln>
                <a:solidFill>
                  <a:srgbClr val="000000">
                    <a:lumMod val="65000"/>
                    <a:lumOff val="35000"/>
                  </a:srgbClr>
                </a:solidFill>
                <a:effectLst/>
                <a:uLnTx/>
                <a:uFillTx/>
                <a:latin typeface="Barlow"/>
                <a:ea typeface="+mn-ea"/>
                <a:cs typeface="+mn-cs"/>
              </a:endParaRPr>
            </a:p>
          </p:txBody>
        </p:sp>
        <p:sp>
          <p:nvSpPr>
            <p:cNvPr id="29" name="TextBox 28"/>
            <p:cNvSpPr txBox="1"/>
            <p:nvPr/>
          </p:nvSpPr>
          <p:spPr>
            <a:xfrm>
              <a:off x="1019622" y="3260805"/>
              <a:ext cx="59182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0" u="none" strike="noStrike" kern="1200" cap="none" spc="0" normalizeH="0" baseline="0" noProof="0">
                  <a:ln>
                    <a:noFill/>
                  </a:ln>
                  <a:solidFill>
                    <a:srgbClr val="000000"/>
                  </a:solidFill>
                  <a:effectLst/>
                  <a:uLnTx/>
                  <a:uFillTx/>
                  <a:latin typeface="Barlow"/>
                  <a:ea typeface="+mn-ea"/>
                  <a:cs typeface="+mn-cs"/>
                  <a:sym typeface="Wingdings 3"/>
                </a:rPr>
                <a:t> / </a:t>
              </a:r>
              <a:endParaRPr kumimoji="0" lang="en-US" sz="1100" b="0" i="0" u="none" strike="noStrike" kern="1200" cap="none" spc="0" normalizeH="0" baseline="0" noProof="0">
                <a:ln>
                  <a:noFill/>
                </a:ln>
                <a:solidFill>
                  <a:srgbClr val="000000"/>
                </a:solidFill>
                <a:effectLst/>
                <a:uLnTx/>
                <a:uFillTx/>
                <a:latin typeface="Barlow"/>
                <a:ea typeface="+mn-ea"/>
                <a:cs typeface="+mn-cs"/>
              </a:endParaRPr>
            </a:p>
          </p:txBody>
        </p:sp>
      </p:grpSp>
      <p:sp>
        <p:nvSpPr>
          <p:cNvPr id="24" name="Title 1">
            <a:extLst>
              <a:ext uri="{FF2B5EF4-FFF2-40B4-BE49-F238E27FC236}">
                <a16:creationId xmlns:a16="http://schemas.microsoft.com/office/drawing/2014/main" id="{BFBA54C1-CA7C-6C4A-A386-37B0754C8B5F}"/>
              </a:ext>
            </a:extLst>
          </p:cNvPr>
          <p:cNvSpPr txBox="1">
            <a:spLocks/>
          </p:cNvSpPr>
          <p:nvPr/>
        </p:nvSpPr>
        <p:spPr>
          <a:xfrm>
            <a:off x="471676" y="324734"/>
            <a:ext cx="10435618" cy="4535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a:ln>
                  <a:noFill/>
                </a:ln>
                <a:solidFill>
                  <a:srgbClr val="9C132A"/>
                </a:solidFill>
                <a:effectLst/>
                <a:uLnTx/>
                <a:uFillTx/>
                <a:latin typeface="Barlow"/>
                <a:ea typeface="Barlow Black" charset="0"/>
                <a:cs typeface="Arial" panose="020B0604020202020204" pitchFamily="34" charset="0"/>
              </a:rPr>
              <a:t>Notes to this report</a:t>
            </a:r>
          </a:p>
        </p:txBody>
      </p:sp>
    </p:spTree>
    <p:extLst>
      <p:ext uri="{BB962C8B-B14F-4D97-AF65-F5344CB8AC3E}">
        <p14:creationId xmlns:p14="http://schemas.microsoft.com/office/powerpoint/2010/main" val="51483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bl1"/>
          <p:cNvGraphicFramePr>
            <a:graphicFrameLocks noGrp="1"/>
          </p:cNvGraphicFramePr>
          <p:nvPr>
            <p:extLst>
              <p:ext uri="{D42A27DB-BD31-4B8C-83A1-F6EECF244321}">
                <p14:modId xmlns:p14="http://schemas.microsoft.com/office/powerpoint/2010/main" val="379707843"/>
              </p:ext>
            </p:extLst>
          </p:nvPr>
        </p:nvGraphicFramePr>
        <p:xfrm>
          <a:off x="1961011" y="1858213"/>
          <a:ext cx="8025530" cy="3486572"/>
        </p:xfrm>
        <a:graphic>
          <a:graphicData uri="http://schemas.openxmlformats.org/drawingml/2006/table">
            <a:tbl>
              <a:tblPr firstRow="1" bandRow="1">
                <a:tableStyleId>{2D5ABB26-0587-4C30-8999-92F81FD0307C}</a:tableStyleId>
              </a:tblPr>
              <a:tblGrid>
                <a:gridCol w="802553">
                  <a:extLst>
                    <a:ext uri="{9D8B030D-6E8A-4147-A177-3AD203B41FA5}">
                      <a16:colId xmlns:a16="http://schemas.microsoft.com/office/drawing/2014/main" val="20000"/>
                    </a:ext>
                  </a:extLst>
                </a:gridCol>
                <a:gridCol w="802553">
                  <a:extLst>
                    <a:ext uri="{9D8B030D-6E8A-4147-A177-3AD203B41FA5}">
                      <a16:colId xmlns:a16="http://schemas.microsoft.com/office/drawing/2014/main" val="20001"/>
                    </a:ext>
                  </a:extLst>
                </a:gridCol>
                <a:gridCol w="802553">
                  <a:extLst>
                    <a:ext uri="{9D8B030D-6E8A-4147-A177-3AD203B41FA5}">
                      <a16:colId xmlns:a16="http://schemas.microsoft.com/office/drawing/2014/main" val="20002"/>
                    </a:ext>
                  </a:extLst>
                </a:gridCol>
                <a:gridCol w="802553">
                  <a:extLst>
                    <a:ext uri="{9D8B030D-6E8A-4147-A177-3AD203B41FA5}">
                      <a16:colId xmlns:a16="http://schemas.microsoft.com/office/drawing/2014/main" val="20003"/>
                    </a:ext>
                  </a:extLst>
                </a:gridCol>
                <a:gridCol w="802553">
                  <a:extLst>
                    <a:ext uri="{9D8B030D-6E8A-4147-A177-3AD203B41FA5}">
                      <a16:colId xmlns:a16="http://schemas.microsoft.com/office/drawing/2014/main" val="20004"/>
                    </a:ext>
                  </a:extLst>
                </a:gridCol>
                <a:gridCol w="802553">
                  <a:extLst>
                    <a:ext uri="{9D8B030D-6E8A-4147-A177-3AD203B41FA5}">
                      <a16:colId xmlns:a16="http://schemas.microsoft.com/office/drawing/2014/main" val="20005"/>
                    </a:ext>
                  </a:extLst>
                </a:gridCol>
                <a:gridCol w="802553">
                  <a:extLst>
                    <a:ext uri="{9D8B030D-6E8A-4147-A177-3AD203B41FA5}">
                      <a16:colId xmlns:a16="http://schemas.microsoft.com/office/drawing/2014/main" val="20006"/>
                    </a:ext>
                  </a:extLst>
                </a:gridCol>
                <a:gridCol w="802553">
                  <a:extLst>
                    <a:ext uri="{9D8B030D-6E8A-4147-A177-3AD203B41FA5}">
                      <a16:colId xmlns:a16="http://schemas.microsoft.com/office/drawing/2014/main" val="20007"/>
                    </a:ext>
                  </a:extLst>
                </a:gridCol>
                <a:gridCol w="802553">
                  <a:extLst>
                    <a:ext uri="{9D8B030D-6E8A-4147-A177-3AD203B41FA5}">
                      <a16:colId xmlns:a16="http://schemas.microsoft.com/office/drawing/2014/main" val="20008"/>
                    </a:ext>
                  </a:extLst>
                </a:gridCol>
                <a:gridCol w="802553">
                  <a:extLst>
                    <a:ext uri="{9D8B030D-6E8A-4147-A177-3AD203B41FA5}">
                      <a16:colId xmlns:a16="http://schemas.microsoft.com/office/drawing/2014/main" val="20009"/>
                    </a:ext>
                  </a:extLst>
                </a:gridCol>
              </a:tblGrid>
              <a:tr h="916757">
                <a:tc gridSpan="2">
                  <a:txBody>
                    <a:bodyPr/>
                    <a:lstStyle/>
                    <a:p>
                      <a:pPr algn="ctr"/>
                      <a:r>
                        <a:rPr lang="en-NZ" sz="1200" b="1" dirty="0">
                          <a:solidFill>
                            <a:schemeClr val="bg1"/>
                          </a:solidFill>
                          <a:latin typeface="Barlow"/>
                        </a:rPr>
                        <a:t>Satisfaction</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n-NZ"/>
                    </a:p>
                  </a:txBody>
                  <a:tcPr>
                    <a:lnL w="28575" cap="flat" cmpd="sng" algn="ctr">
                      <a:solidFill>
                        <a:schemeClr val="bg1"/>
                      </a:solidFill>
                      <a:prstDash val="solid"/>
                      <a:round/>
                      <a:headEnd type="none" w="med" len="med"/>
                      <a:tailEnd type="none" w="med" len="med"/>
                    </a:lnL>
                  </a:tcPr>
                </a:tc>
                <a:tc gridSpan="2">
                  <a:txBody>
                    <a:bodyPr/>
                    <a:lstStyle/>
                    <a:p>
                      <a:pPr algn="ctr"/>
                      <a:r>
                        <a:rPr lang="en-NZ" sz="1200" b="1" dirty="0">
                          <a:solidFill>
                            <a:schemeClr val="bg1"/>
                          </a:solidFill>
                          <a:latin typeface="Barlow"/>
                        </a:rPr>
                        <a:t>NPS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NZ"/>
                    </a:p>
                  </a:txBody>
                  <a:tcPr>
                    <a:lnL w="28575" cap="flat" cmpd="sng" algn="ctr">
                      <a:solidFill>
                        <a:schemeClr val="bg1"/>
                      </a:solidFill>
                      <a:prstDash val="solid"/>
                      <a:round/>
                      <a:headEnd type="none" w="med" len="med"/>
                      <a:tailEnd type="none" w="med" len="med"/>
                    </a:lnL>
                  </a:tcPr>
                </a:tc>
                <a:tc gridSpan="2">
                  <a:txBody>
                    <a:bodyPr/>
                    <a:lstStyle/>
                    <a:p>
                      <a:pPr algn="ctr"/>
                      <a:r>
                        <a:rPr lang="en-NZ" sz="1200" b="1" dirty="0">
                          <a:solidFill>
                            <a:schemeClr val="bg1"/>
                          </a:solidFill>
                          <a:latin typeface="Barlow"/>
                        </a:rPr>
                        <a:t>Likelihood to rejoin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NZ"/>
                    </a:p>
                  </a:txBody>
                  <a:tcPr>
                    <a:lnL w="28575" cap="flat" cmpd="sng" algn="ctr">
                      <a:solidFill>
                        <a:schemeClr val="bg1"/>
                      </a:solidFill>
                      <a:prstDash val="solid"/>
                      <a:round/>
                      <a:headEnd type="none" w="med" len="med"/>
                      <a:tailEnd type="none" w="med" len="med"/>
                    </a:lnL>
                  </a:tcPr>
                </a:tc>
                <a:tc gridSpan="2">
                  <a:txBody>
                    <a:bodyPr/>
                    <a:lstStyle/>
                    <a:p>
                      <a:pPr algn="ctr"/>
                      <a:r>
                        <a:rPr lang="en-NZ" sz="1200" b="1" dirty="0">
                          <a:solidFill>
                            <a:schemeClr val="bg1"/>
                          </a:solidFill>
                          <a:latin typeface="Barlow"/>
                        </a:rPr>
                        <a:t>Value for money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NZ"/>
                    </a:p>
                  </a:txBody>
                  <a:tcPr>
                    <a:lnL w="28575" cap="flat" cmpd="sng" algn="ctr">
                      <a:solidFill>
                        <a:schemeClr val="bg1"/>
                      </a:solidFill>
                      <a:prstDash val="solid"/>
                      <a:round/>
                      <a:headEnd type="none" w="med" len="med"/>
                      <a:tailEnd type="none" w="med" len="med"/>
                    </a:lnL>
                  </a:tcPr>
                </a:tc>
                <a:tc gridSpan="2">
                  <a:txBody>
                    <a:bodyPr/>
                    <a:lstStyle/>
                    <a:p>
                      <a:pPr algn="ctr"/>
                      <a:r>
                        <a:rPr lang="en-NZ" sz="1200" b="1" dirty="0">
                          <a:solidFill>
                            <a:schemeClr val="bg1"/>
                          </a:solidFill>
                          <a:latin typeface="Barlow"/>
                        </a:rPr>
                        <a:t>Joining process^</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NZ"/>
                    </a:p>
                  </a:txBody>
                  <a:tcPr>
                    <a:lnL>
                      <a:noFill/>
                    </a:lnL>
                  </a:tcPr>
                </a:tc>
                <a:extLst>
                  <a:ext uri="{0D108BD9-81ED-4DB2-BD59-A6C34878D82A}">
                    <a16:rowId xmlns:a16="http://schemas.microsoft.com/office/drawing/2014/main" val="10000"/>
                  </a:ext>
                </a:extLst>
              </a:tr>
              <a:tr h="1100106">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NZ" sz="3000" b="1" dirty="0">
                          <a:solidFill>
                            <a:schemeClr val="accent3"/>
                          </a:solidFill>
                          <a:latin typeface="Barlow"/>
                        </a:rPr>
                        <a:t>69%</a:t>
                      </a:r>
                      <a:r>
                        <a:rPr lang="en-NZ" sz="1050" dirty="0">
                          <a:solidFill>
                            <a:srgbClr val="000000"/>
                          </a:solidFill>
                          <a:latin typeface="Barlow"/>
                          <a:sym typeface="Wingdings 3"/>
                        </a:rPr>
                        <a:t></a:t>
                      </a:r>
                      <a:endParaRPr kumimoji="0" lang="en-NZ" sz="1050" b="1" i="0" u="none" strike="noStrike" kern="1200" cap="none" spc="0" normalizeH="0" baseline="0" noProof="0" dirty="0">
                        <a:ln>
                          <a:noFill/>
                        </a:ln>
                        <a:solidFill>
                          <a:srgbClr val="00B050"/>
                        </a:solidFill>
                        <a:effectLst/>
                        <a:uLnTx/>
                        <a:uFillTx/>
                        <a:latin typeface="Barlow"/>
                        <a:ea typeface="+mn-ea"/>
                        <a:cs typeface="+mn-cs"/>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NZ"/>
                    </a:p>
                  </a:txBody>
                  <a:tcPr>
                    <a:lnL w="28575" cap="flat" cmpd="sng" algn="ctr">
                      <a:solidFill>
                        <a:schemeClr val="bg1"/>
                      </a:solidFill>
                      <a:prstDash val="solid"/>
                      <a:round/>
                      <a:headEnd type="none" w="med" len="med"/>
                      <a:tailEnd type="none" w="med" len="med"/>
                    </a:lnL>
                  </a:tcPr>
                </a:tc>
                <a:tc gridSpan="2">
                  <a:txBody>
                    <a:bodyPr/>
                    <a:lstStyle/>
                    <a:p>
                      <a:pPr algn="ctr"/>
                      <a:r>
                        <a:rPr lang="en-NZ" sz="3000" b="1" dirty="0">
                          <a:solidFill>
                            <a:schemeClr val="accent4"/>
                          </a:solidFill>
                          <a:latin typeface="Barlow"/>
                        </a:rPr>
                        <a:t>+44</a:t>
                      </a:r>
                      <a:r>
                        <a:rPr lang="en-US" sz="1200" b="0" kern="1200" dirty="0">
                          <a:solidFill>
                            <a:schemeClr val="tx1"/>
                          </a:solidFill>
                          <a:effectLst/>
                          <a:latin typeface="Barlow"/>
                          <a:ea typeface="ＭＳ Ｐゴシック"/>
                          <a:cs typeface="ＭＳ Ｐゴシック"/>
                          <a:sym typeface="Wingdings 3"/>
                        </a:rPr>
                        <a:t></a:t>
                      </a:r>
                      <a:endParaRPr lang="en-NZ" sz="1200" b="1" dirty="0">
                        <a:solidFill>
                          <a:srgbClr val="00B050"/>
                        </a:solidFill>
                        <a:latin typeface="Barlow"/>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NZ"/>
                    </a:p>
                  </a:txBody>
                  <a:tcPr>
                    <a:lnL w="28575" cap="flat" cmpd="sng" algn="ctr">
                      <a:solidFill>
                        <a:schemeClr val="bg1"/>
                      </a:solidFill>
                      <a:prstDash val="solid"/>
                      <a:round/>
                      <a:headEnd type="none" w="med" len="med"/>
                      <a:tailEnd type="none" w="med" len="med"/>
                    </a:lnL>
                  </a:tcPr>
                </a:tc>
                <a:tc gridSpan="2">
                  <a:txBody>
                    <a:bodyPr/>
                    <a:lstStyle/>
                    <a:p>
                      <a:pPr algn="ctr"/>
                      <a:r>
                        <a:rPr lang="en-NZ" sz="3000" b="1" dirty="0">
                          <a:solidFill>
                            <a:schemeClr val="accent2"/>
                          </a:solidFill>
                          <a:latin typeface="Barlow"/>
                        </a:rPr>
                        <a:t>87%</a:t>
                      </a:r>
                      <a:r>
                        <a:rPr lang="en-US" sz="1200" b="0" i="0" u="none" strike="noStrike" kern="1200" baseline="0" dirty="0">
                          <a:solidFill>
                            <a:srgbClr val="000000"/>
                          </a:solidFill>
                          <a:latin typeface="Barlow"/>
                          <a:cs typeface="Calibri" panose="020F0502020204030204" pitchFamily="34" charset="0"/>
                          <a:sym typeface="Wingdings 3"/>
                        </a:rPr>
                        <a:t></a:t>
                      </a:r>
                      <a:endParaRPr lang="en-NZ" sz="1200" b="1" dirty="0">
                        <a:solidFill>
                          <a:srgbClr val="00B050"/>
                        </a:solidFill>
                        <a:latin typeface="Barlow"/>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NZ"/>
                    </a:p>
                  </a:txBody>
                  <a:tcPr>
                    <a:lnL w="28575" cap="flat" cmpd="sng" algn="ctr">
                      <a:solidFill>
                        <a:schemeClr val="bg1"/>
                      </a:solidFill>
                      <a:prstDash val="solid"/>
                      <a:round/>
                      <a:headEnd type="none" w="med" len="med"/>
                      <a:tailEnd type="none" w="med" len="med"/>
                    </a:lnL>
                  </a:tcPr>
                </a:tc>
                <a:tc gridSpan="2">
                  <a:txBody>
                    <a:bodyPr/>
                    <a:lstStyle/>
                    <a:p>
                      <a:pPr algn="ctr"/>
                      <a:r>
                        <a:rPr lang="en-NZ" sz="3000" b="1" dirty="0">
                          <a:solidFill>
                            <a:schemeClr val="accent1"/>
                          </a:solidFill>
                          <a:latin typeface="Barlow"/>
                        </a:rPr>
                        <a:t>75%</a:t>
                      </a:r>
                      <a:endParaRPr lang="en-NZ" sz="2800" b="1" dirty="0">
                        <a:solidFill>
                          <a:srgbClr val="00B050"/>
                        </a:solidFill>
                        <a:latin typeface="Barlow"/>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NZ"/>
                    </a:p>
                  </a:txBody>
                  <a:tcPr>
                    <a:lnL w="28575" cap="flat" cmpd="sng" algn="ctr">
                      <a:solidFill>
                        <a:schemeClr val="bg1"/>
                      </a:solidFill>
                      <a:prstDash val="solid"/>
                      <a:round/>
                      <a:headEnd type="none" w="med" len="med"/>
                      <a:tailEnd type="none" w="med" len="med"/>
                    </a:lnL>
                  </a:tcPr>
                </a:tc>
                <a:tc gridSpan="2">
                  <a:txBody>
                    <a:bodyPr/>
                    <a:lstStyle/>
                    <a:p>
                      <a:pPr algn="ctr"/>
                      <a:r>
                        <a:rPr lang="en-NZ" sz="3000" b="1" dirty="0">
                          <a:solidFill>
                            <a:schemeClr val="accent5"/>
                          </a:solidFill>
                          <a:latin typeface="Barlow"/>
                        </a:rPr>
                        <a:t>55%</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NZ"/>
                    </a:p>
                  </a:txBody>
                  <a:tcPr>
                    <a:lnL>
                      <a:noFill/>
                    </a:lnL>
                  </a:tcPr>
                </a:tc>
                <a:extLst>
                  <a:ext uri="{0D108BD9-81ED-4DB2-BD59-A6C34878D82A}">
                    <a16:rowId xmlns:a16="http://schemas.microsoft.com/office/drawing/2014/main" val="10001"/>
                  </a:ext>
                </a:extLst>
              </a:tr>
              <a:tr h="794522">
                <a:tc>
                  <a:txBody>
                    <a:bodyPr/>
                    <a:lstStyle/>
                    <a:p>
                      <a:pPr algn="ctr"/>
                      <a:r>
                        <a:rPr lang="en-NZ" sz="1000" b="1" dirty="0">
                          <a:solidFill>
                            <a:schemeClr val="accent3"/>
                          </a:solidFill>
                          <a:latin typeface="Barlow"/>
                        </a:rPr>
                        <a:t>2017</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All Sports</a:t>
                      </a:r>
                    </a:p>
                    <a:p>
                      <a:pPr algn="ctr"/>
                      <a:r>
                        <a:rPr lang="en-NZ" sz="1000" b="1" dirty="0">
                          <a:solidFill>
                            <a:schemeClr val="bg1">
                              <a:lumMod val="65000"/>
                            </a:schemeClr>
                          </a:solidFill>
                          <a:latin typeface="Barlow"/>
                        </a:rPr>
                        <a:t>2020/ 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4"/>
                          </a:solidFill>
                          <a:latin typeface="Barlow"/>
                        </a:rPr>
                        <a:t>2017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All Sports</a:t>
                      </a:r>
                    </a:p>
                    <a:p>
                      <a:pPr algn="ctr"/>
                      <a:r>
                        <a:rPr lang="en-NZ" sz="1000" b="1" dirty="0">
                          <a:solidFill>
                            <a:schemeClr val="bg1">
                              <a:lumMod val="65000"/>
                            </a:schemeClr>
                          </a:solidFill>
                          <a:latin typeface="Barlow"/>
                        </a:rPr>
                        <a:t>2020/ 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2"/>
                          </a:solidFill>
                          <a:latin typeface="Barlow"/>
                        </a:rPr>
                        <a:t>2017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All Sports</a:t>
                      </a:r>
                    </a:p>
                    <a:p>
                      <a:pPr algn="ctr"/>
                      <a:r>
                        <a:rPr lang="en-NZ" sz="1000" b="1" dirty="0">
                          <a:solidFill>
                            <a:schemeClr val="bg1">
                              <a:lumMod val="65000"/>
                            </a:schemeClr>
                          </a:solidFill>
                          <a:latin typeface="Barlow"/>
                        </a:rPr>
                        <a:t>2020/ 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1"/>
                          </a:solidFill>
                          <a:latin typeface="Barlow"/>
                        </a:rPr>
                        <a:t>2017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All Sports</a:t>
                      </a:r>
                    </a:p>
                    <a:p>
                      <a:pPr algn="ctr"/>
                      <a:r>
                        <a:rPr lang="en-NZ" sz="1000" b="1" dirty="0">
                          <a:solidFill>
                            <a:schemeClr val="bg1">
                              <a:lumMod val="65000"/>
                            </a:schemeClr>
                          </a:solidFill>
                          <a:latin typeface="Barlow"/>
                        </a:rPr>
                        <a:t>2020/ 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5"/>
                          </a:solidFill>
                          <a:latin typeface="Barlow"/>
                        </a:rPr>
                        <a:t>2017</a:t>
                      </a: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All Sports 2020/21</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75187">
                <a:tc>
                  <a:txBody>
                    <a:bodyPr/>
                    <a:lstStyle/>
                    <a:p>
                      <a:pPr algn="ctr"/>
                      <a:r>
                        <a:rPr lang="en-NZ" sz="1000" b="1" dirty="0">
                          <a:solidFill>
                            <a:schemeClr val="accent3"/>
                          </a:solidFill>
                          <a:latin typeface="Barlow"/>
                        </a:rPr>
                        <a:t>59%</a:t>
                      </a:r>
                      <a:endParaRPr lang="en-NZ" sz="1000" b="1" dirty="0">
                        <a:solidFill>
                          <a:srgbClr val="218535"/>
                        </a:solidFill>
                        <a:latin typeface="Barlow"/>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70%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000" b="1" dirty="0">
                          <a:solidFill>
                            <a:schemeClr val="accent4"/>
                          </a:solidFill>
                          <a:latin typeface="Barlow"/>
                        </a:rPr>
                        <a:t>+28</a:t>
                      </a:r>
                      <a:endParaRPr lang="en-NZ" sz="1000" b="1" dirty="0">
                        <a:solidFill>
                          <a:srgbClr val="218535"/>
                        </a:solidFill>
                        <a:latin typeface="Barlow"/>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+53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000" b="1" dirty="0">
                          <a:solidFill>
                            <a:schemeClr val="accent2"/>
                          </a:solidFill>
                          <a:latin typeface="Barlow"/>
                        </a:rPr>
                        <a:t>77%</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87%</a:t>
                      </a:r>
                      <a:endParaRPr lang="en-NZ" sz="1000" b="1" dirty="0">
                        <a:solidFill>
                          <a:schemeClr val="tx1"/>
                        </a:solidFill>
                        <a:latin typeface="Barlow"/>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accent1"/>
                          </a:solidFill>
                          <a:latin typeface="Barlow"/>
                        </a:rPr>
                        <a:t>72%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1">
                              <a:lumMod val="65000"/>
                            </a:schemeClr>
                          </a:solidFill>
                          <a:latin typeface="Barlow"/>
                        </a:rPr>
                        <a:t>81%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kern="1200" dirty="0">
                          <a:solidFill>
                            <a:schemeClr val="accent5"/>
                          </a:solidFill>
                          <a:latin typeface="Barlow"/>
                          <a:ea typeface="+mn-ea"/>
                          <a:cs typeface="+mn-cs"/>
                        </a:rPr>
                        <a:t>-</a:t>
                      </a: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NZ" sz="1000" b="1" dirty="0">
                          <a:solidFill>
                            <a:schemeClr val="bg2">
                              <a:lumMod val="75000"/>
                            </a:schemeClr>
                          </a:solidFill>
                          <a:latin typeface="Barlow"/>
                        </a:rPr>
                        <a:t>67%</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16" name="Title 1">
            <a:extLst>
              <a:ext uri="{FF2B5EF4-FFF2-40B4-BE49-F238E27FC236}">
                <a16:creationId xmlns:a16="http://schemas.microsoft.com/office/drawing/2014/main" id="{4E0FE285-60E0-3A4D-B462-94B2947E1189}"/>
              </a:ext>
            </a:extLst>
          </p:cNvPr>
          <p:cNvSpPr txBox="1">
            <a:spLocks/>
          </p:cNvSpPr>
          <p:nvPr/>
        </p:nvSpPr>
        <p:spPr>
          <a:xfrm>
            <a:off x="432504" y="285483"/>
            <a:ext cx="10435618" cy="755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rgbClr val="9C132A"/>
                </a:solidFill>
                <a:latin typeface="Barlow"/>
                <a:ea typeface="Barlow Black" charset="0"/>
                <a:cs typeface="Arial" panose="020B0604020202020204" pitchFamily="34" charset="0"/>
              </a:rPr>
              <a:t>Key metrics summary</a:t>
            </a:r>
          </a:p>
        </p:txBody>
      </p:sp>
      <p:sp>
        <p:nvSpPr>
          <p:cNvPr id="23" name="Footer Placeholder 5"/>
          <p:cNvSpPr txBox="1">
            <a:spLocks/>
          </p:cNvSpPr>
          <p:nvPr/>
        </p:nvSpPr>
        <p:spPr>
          <a:xfrm>
            <a:off x="445028" y="6395855"/>
            <a:ext cx="8705499" cy="336201"/>
          </a:xfrm>
          <a:prstGeom prst="rect">
            <a:avLst/>
          </a:prstGeom>
          <a:solidFill>
            <a:schemeClr val="bg1"/>
          </a:solidFill>
        </p:spPr>
        <p:txBody>
          <a:bodyPr anchor="b"/>
          <a:ls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spcBef>
                <a:spcPts val="0"/>
              </a:spcBef>
              <a:defRPr/>
            </a:pPr>
            <a:r>
              <a:rPr lang="en-NZ" sz="800" dirty="0">
                <a:solidFill>
                  <a:schemeClr val="tx1">
                    <a:lumMod val="65000"/>
                    <a:lumOff val="35000"/>
                  </a:schemeClr>
                </a:solidFill>
                <a:latin typeface="Barlow"/>
              </a:rPr>
              <a:t>Base: Q6/Q7/Q11 </a:t>
            </a:r>
            <a:r>
              <a:rPr lang="en-IN" sz="800" dirty="0">
                <a:solidFill>
                  <a:schemeClr val="tx1">
                    <a:lumMod val="65000"/>
                    <a:lumOff val="35000"/>
                  </a:schemeClr>
                </a:solidFill>
                <a:latin typeface="Barlow"/>
              </a:rPr>
              <a:t>All Respondents (Excluding Don't know/ Can't say), Q9 Members (Excluding Don’t know/Can’t say), Q20 New members (excluding Don’t know/ Can’t say)</a:t>
            </a:r>
          </a:p>
          <a:p>
            <a:pPr>
              <a:spcBef>
                <a:spcPts val="0"/>
              </a:spcBef>
              <a:defRPr/>
            </a:pPr>
            <a:r>
              <a:rPr lang="en-NZ" sz="800" dirty="0">
                <a:solidFill>
                  <a:schemeClr val="tx1">
                    <a:lumMod val="65000"/>
                    <a:lumOff val="35000"/>
                  </a:schemeClr>
                </a:solidFill>
                <a:latin typeface="Barlow"/>
              </a:rPr>
              <a:t>Total Athletics 2021/All Sports 2020/21: Q6 (n=1,600/ 27,437)/ Q7 (n=1,602/ 27,401)/ Q9 (n=1,481/ 25,620)/ Q11 (n=1,587/ 26,701) / Q20 (n=233/ 3599)</a:t>
            </a:r>
          </a:p>
          <a:p>
            <a:pPr>
              <a:spcBef>
                <a:spcPts val="0"/>
              </a:spcBef>
              <a:defRPr/>
            </a:pPr>
            <a:r>
              <a:rPr lang="en-NZ" sz="800" dirty="0">
                <a:solidFill>
                  <a:schemeClr val="tx1">
                    <a:lumMod val="65000"/>
                    <a:lumOff val="35000"/>
                  </a:schemeClr>
                </a:solidFill>
                <a:latin typeface="Barlow"/>
              </a:rPr>
              <a:t>^Question only asked of new members</a:t>
            </a:r>
          </a:p>
        </p:txBody>
      </p:sp>
      <p:sp>
        <p:nvSpPr>
          <p:cNvPr id="11" name="TextBox 10"/>
          <p:cNvSpPr txBox="1"/>
          <p:nvPr/>
        </p:nvSpPr>
        <p:spPr>
          <a:xfrm>
            <a:off x="8605525" y="6286957"/>
            <a:ext cx="279446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a:t>
            </a:r>
            <a:r>
              <a:rPr lang="en-NZ" sz="800" dirty="0">
                <a:solidFill>
                  <a:schemeClr val="tx1">
                    <a:lumMod val="65000"/>
                    <a:lumOff val="35000"/>
                  </a:schemeClr>
                </a:solidFill>
                <a:latin typeface="Barlow"/>
                <a:sym typeface="Wingdings 3"/>
              </a:rPr>
              <a:t>Significantly higher/lower than Total Athletics 2017</a:t>
            </a:r>
          </a:p>
          <a:p>
            <a:r>
              <a:rPr lang="en-NZ" sz="1400" b="1" dirty="0">
                <a:solidFill>
                  <a:srgbClr val="218535"/>
                </a:solidFill>
                <a:latin typeface="Barlow"/>
                <a:cs typeface="Arial"/>
                <a:sym typeface="Wingdings 3"/>
              </a:rPr>
              <a:t>□</a:t>
            </a:r>
            <a:r>
              <a:rPr lang="en-NZ" sz="1400" b="1" dirty="0">
                <a:solidFill>
                  <a:srgbClr val="DC0015"/>
                </a:solidFill>
                <a:latin typeface="Barlow"/>
                <a:cs typeface="Arial"/>
                <a:sym typeface="Wingdings 3"/>
              </a:rPr>
              <a:t>□ </a:t>
            </a:r>
            <a:r>
              <a:rPr lang="en-NZ" sz="800" dirty="0">
                <a:solidFill>
                  <a:schemeClr val="tx1">
                    <a:lumMod val="65000"/>
                    <a:lumOff val="35000"/>
                  </a:schemeClr>
                </a:solidFill>
                <a:latin typeface="Barlow"/>
                <a:sym typeface="Wingdings 3"/>
              </a:rPr>
              <a:t>Significantly higher/lower than All Sports 2020/21</a:t>
            </a:r>
            <a:endParaRPr lang="en-NZ" sz="800" dirty="0">
              <a:solidFill>
                <a:schemeClr val="tx1">
                  <a:lumMod val="65000"/>
                  <a:lumOff val="35000"/>
                </a:schemeClr>
              </a:solidFill>
              <a:latin typeface="Barlow"/>
            </a:endParaRPr>
          </a:p>
        </p:txBody>
      </p:sp>
      <p:sp>
        <p:nvSpPr>
          <p:cNvPr id="14" name="Rectangle 13">
            <a:extLst>
              <a:ext uri="{FF2B5EF4-FFF2-40B4-BE49-F238E27FC236}">
                <a16:creationId xmlns:a16="http://schemas.microsoft.com/office/drawing/2014/main" id="{765A9FC2-0D16-487E-9FF7-21B96AA51DD5}"/>
              </a:ext>
            </a:extLst>
          </p:cNvPr>
          <p:cNvSpPr/>
          <p:nvPr/>
        </p:nvSpPr>
        <p:spPr>
          <a:xfrm>
            <a:off x="3855639" y="3116984"/>
            <a:ext cx="1009975" cy="4320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15" name="Rectangle 14">
            <a:extLst>
              <a:ext uri="{FF2B5EF4-FFF2-40B4-BE49-F238E27FC236}">
                <a16:creationId xmlns:a16="http://schemas.microsoft.com/office/drawing/2014/main" id="{0FB0F7C6-F665-4315-A37C-D9015A2B634B}"/>
              </a:ext>
            </a:extLst>
          </p:cNvPr>
          <p:cNvSpPr/>
          <p:nvPr/>
        </p:nvSpPr>
        <p:spPr>
          <a:xfrm>
            <a:off x="7080630" y="3112332"/>
            <a:ext cx="919274" cy="4320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
        <p:nvSpPr>
          <p:cNvPr id="12" name="Rectangle 11">
            <a:extLst>
              <a:ext uri="{FF2B5EF4-FFF2-40B4-BE49-F238E27FC236}">
                <a16:creationId xmlns:a16="http://schemas.microsoft.com/office/drawing/2014/main" id="{6A62C2D5-87D9-4E93-8EA3-9EF5263A6349}"/>
              </a:ext>
            </a:extLst>
          </p:cNvPr>
          <p:cNvSpPr/>
          <p:nvPr/>
        </p:nvSpPr>
        <p:spPr>
          <a:xfrm>
            <a:off x="8751371" y="3106623"/>
            <a:ext cx="919274" cy="4320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NZ" dirty="0">
              <a:solidFill>
                <a:srgbClr val="FFFFFF"/>
              </a:solidFill>
            </a:endParaRPr>
          </a:p>
        </p:txBody>
      </p:sp>
    </p:spTree>
    <p:extLst>
      <p:ext uri="{BB962C8B-B14F-4D97-AF65-F5344CB8AC3E}">
        <p14:creationId xmlns:p14="http://schemas.microsoft.com/office/powerpoint/2010/main" val="1287307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bl1"/>
          <p:cNvGraphicFramePr>
            <a:graphicFrameLocks noGrp="1"/>
          </p:cNvGraphicFramePr>
          <p:nvPr>
            <p:extLst>
              <p:ext uri="{D42A27DB-BD31-4B8C-83A1-F6EECF244321}">
                <p14:modId xmlns:p14="http://schemas.microsoft.com/office/powerpoint/2010/main" val="2765262379"/>
              </p:ext>
            </p:extLst>
          </p:nvPr>
        </p:nvGraphicFramePr>
        <p:xfrm>
          <a:off x="1195269" y="2471735"/>
          <a:ext cx="6805731" cy="389868"/>
        </p:xfrm>
        <a:graphic>
          <a:graphicData uri="http://schemas.openxmlformats.org/drawingml/2006/table">
            <a:tbl>
              <a:tblPr firstRow="1" bandRow="1">
                <a:tableStyleId>{5C22544A-7EE6-4342-B048-85BDC9FD1C3A}</a:tableStyleId>
              </a:tblPr>
              <a:tblGrid>
                <a:gridCol w="2268577">
                  <a:extLst>
                    <a:ext uri="{9D8B030D-6E8A-4147-A177-3AD203B41FA5}">
                      <a16:colId xmlns:a16="http://schemas.microsoft.com/office/drawing/2014/main" val="20000"/>
                    </a:ext>
                  </a:extLst>
                </a:gridCol>
                <a:gridCol w="2268577">
                  <a:extLst>
                    <a:ext uri="{9D8B030D-6E8A-4147-A177-3AD203B41FA5}">
                      <a16:colId xmlns:a16="http://schemas.microsoft.com/office/drawing/2014/main" val="20001"/>
                    </a:ext>
                  </a:extLst>
                </a:gridCol>
                <a:gridCol w="2268577">
                  <a:extLst>
                    <a:ext uri="{9D8B030D-6E8A-4147-A177-3AD203B41FA5}">
                      <a16:colId xmlns:a16="http://schemas.microsoft.com/office/drawing/2014/main" val="20004"/>
                    </a:ext>
                  </a:extLst>
                </a:gridCol>
              </a:tblGrid>
              <a:tr h="389868">
                <a:tc>
                  <a:txBody>
                    <a:bodyPr/>
                    <a:lstStyle/>
                    <a:p>
                      <a:pPr algn="ctr"/>
                      <a:r>
                        <a:rPr lang="en-NZ" sz="1400" dirty="0">
                          <a:solidFill>
                            <a:schemeClr val="tx1"/>
                          </a:solidFill>
                          <a:latin typeface="Barlow"/>
                        </a:rPr>
                        <a:t>69%</a:t>
                      </a:r>
                      <a:r>
                        <a:rPr lang="en-NZ" sz="1400" dirty="0">
                          <a:solidFill>
                            <a:srgbClr val="000000"/>
                          </a:solidFill>
                          <a:latin typeface="Barlow"/>
                          <a:sym typeface="Wingdings 3"/>
                        </a:rPr>
                        <a:t></a:t>
                      </a:r>
                      <a:endParaRPr lang="en-NZ" sz="1400" dirty="0">
                        <a:solidFill>
                          <a:srgbClr val="00B050"/>
                        </a:solidFill>
                        <a:latin typeface="Barlow"/>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400" dirty="0">
                          <a:solidFill>
                            <a:schemeClr val="tx1"/>
                          </a:solidFill>
                          <a:latin typeface="Barlow"/>
                        </a:rPr>
                        <a:t>59%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sz="1400" dirty="0">
                          <a:solidFill>
                            <a:schemeClr val="tx1"/>
                          </a:solidFill>
                          <a:latin typeface="Barlow"/>
                        </a:rPr>
                        <a:t>70%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cht1"/>
          <p:cNvGraphicFramePr>
            <a:graphicFrameLocks/>
          </p:cNvGraphicFramePr>
          <p:nvPr>
            <p:extLst>
              <p:ext uri="{D42A27DB-BD31-4B8C-83A1-F6EECF244321}">
                <p14:modId xmlns:p14="http://schemas.microsoft.com/office/powerpoint/2010/main" val="3822178794"/>
              </p:ext>
            </p:extLst>
          </p:nvPr>
        </p:nvGraphicFramePr>
        <p:xfrm>
          <a:off x="1187931" y="2923635"/>
          <a:ext cx="7856314" cy="2507858"/>
        </p:xfrm>
        <a:graphic>
          <a:graphicData uri="http://schemas.openxmlformats.org/drawingml/2006/chart">
            <c:chart xmlns:c="http://schemas.openxmlformats.org/drawingml/2006/chart" xmlns:r="http://schemas.openxmlformats.org/officeDocument/2006/relationships" r:id="rId2"/>
          </a:graphicData>
        </a:graphic>
      </p:graphicFrame>
      <p:sp>
        <p:nvSpPr>
          <p:cNvPr id="27" name="Rectangle 26"/>
          <p:cNvSpPr/>
          <p:nvPr/>
        </p:nvSpPr>
        <p:spPr>
          <a:xfrm>
            <a:off x="1895312" y="2406743"/>
            <a:ext cx="588037" cy="291487"/>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7" name="TextBox 14"/>
          <p:cNvSpPr txBox="1"/>
          <p:nvPr/>
        </p:nvSpPr>
        <p:spPr>
          <a:xfrm>
            <a:off x="2719085" y="2115843"/>
            <a:ext cx="2964741"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accent6"/>
                </a:solidFill>
                <a:latin typeface="Barlow"/>
                <a:cs typeface="Arial"/>
              </a:rPr>
              <a:t>Satisfaction with club experience</a:t>
            </a:r>
            <a:endParaRPr lang="en-US" sz="1200" dirty="0">
              <a:solidFill>
                <a:schemeClr val="accent6"/>
              </a:solidFill>
              <a:latin typeface="Barlow"/>
              <a:cs typeface="Arial"/>
            </a:endParaRPr>
          </a:p>
        </p:txBody>
      </p:sp>
      <p:sp>
        <p:nvSpPr>
          <p:cNvPr id="8" name="TextBox 14"/>
          <p:cNvSpPr txBox="1"/>
          <p:nvPr/>
        </p:nvSpPr>
        <p:spPr>
          <a:xfrm>
            <a:off x="278495" y="2513711"/>
            <a:ext cx="137747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solidFill>
                  <a:schemeClr val="bg1">
                    <a:lumMod val="50000"/>
                  </a:schemeClr>
                </a:solidFill>
                <a:latin typeface="Barlow"/>
                <a:ea typeface="ＭＳ Ｐゴシック" charset="0"/>
                <a:cs typeface="ＭＳ Ｐゴシック" charset="0"/>
              </a:rPr>
              <a:t>NET VERY OR EXTREMELY SATISFIED</a:t>
            </a:r>
          </a:p>
        </p:txBody>
      </p:sp>
      <p:cxnSp>
        <p:nvCxnSpPr>
          <p:cNvPr id="10" name="Straight Connector 9"/>
          <p:cNvCxnSpPr/>
          <p:nvPr/>
        </p:nvCxnSpPr>
        <p:spPr>
          <a:xfrm flipH="1">
            <a:off x="1684738" y="2677179"/>
            <a:ext cx="234783" cy="0"/>
          </a:xfrm>
          <a:prstGeom prst="line">
            <a:avLst/>
          </a:prstGeom>
          <a:ln w="15875">
            <a:solidFill>
              <a:schemeClr val="accent6"/>
            </a:solidFill>
            <a:prstDash val="sysDot"/>
            <a:tailEnd type="oval"/>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2303356" y="5260172"/>
            <a:ext cx="5110074" cy="215444"/>
            <a:chOff x="4276232" y="2005206"/>
            <a:chExt cx="5110074" cy="215444"/>
          </a:xfrm>
        </p:grpSpPr>
        <p:grpSp>
          <p:nvGrpSpPr>
            <p:cNvPr id="12" name="Group 11"/>
            <p:cNvGrpSpPr/>
            <p:nvPr/>
          </p:nvGrpSpPr>
          <p:grpSpPr>
            <a:xfrm>
              <a:off x="8160026" y="2005207"/>
              <a:ext cx="1226280" cy="215443"/>
              <a:chOff x="9550390" y="6535915"/>
              <a:chExt cx="1231624" cy="198938"/>
            </a:xfrm>
          </p:grpSpPr>
          <p:sp>
            <p:nvSpPr>
              <p:cNvPr id="25" name="Oval 24"/>
              <p:cNvSpPr/>
              <p:nvPr/>
            </p:nvSpPr>
            <p:spPr>
              <a:xfrm>
                <a:off x="9550390" y="6593932"/>
                <a:ext cx="108000" cy="108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20000"/>
                      <a:lumOff val="80000"/>
                    </a:schemeClr>
                  </a:solidFill>
                  <a:latin typeface="Barlow"/>
                </a:endParaRPr>
              </a:p>
            </p:txBody>
          </p:sp>
          <p:sp>
            <p:nvSpPr>
              <p:cNvPr id="26" name="TextBox 25"/>
              <p:cNvSpPr txBox="1"/>
              <p:nvPr/>
            </p:nvSpPr>
            <p:spPr>
              <a:xfrm>
                <a:off x="9628482" y="6535915"/>
                <a:ext cx="1153532" cy="198938"/>
              </a:xfrm>
              <a:prstGeom prst="rect">
                <a:avLst/>
              </a:prstGeom>
              <a:noFill/>
            </p:spPr>
            <p:txBody>
              <a:bodyPr wrap="square" rtlCol="0">
                <a:spAutoFit/>
              </a:bodyPr>
              <a:lstStyle/>
              <a:p>
                <a:r>
                  <a:rPr lang="en-NZ" sz="800" dirty="0">
                    <a:latin typeface="Barlow"/>
                  </a:rPr>
                  <a:t>Extremely satisfied</a:t>
                </a:r>
              </a:p>
            </p:txBody>
          </p:sp>
        </p:grpSp>
        <p:grpSp>
          <p:nvGrpSpPr>
            <p:cNvPr id="13" name="Group 12"/>
            <p:cNvGrpSpPr/>
            <p:nvPr/>
          </p:nvGrpSpPr>
          <p:grpSpPr>
            <a:xfrm>
              <a:off x="7086554" y="2005207"/>
              <a:ext cx="1243835" cy="215443"/>
              <a:chOff x="8847991" y="6533383"/>
              <a:chExt cx="1249256" cy="198938"/>
            </a:xfrm>
          </p:grpSpPr>
          <p:sp>
            <p:nvSpPr>
              <p:cNvPr id="24" name="TextBox 23"/>
              <p:cNvSpPr txBox="1"/>
              <p:nvPr/>
            </p:nvSpPr>
            <p:spPr>
              <a:xfrm>
                <a:off x="8943714" y="6533383"/>
                <a:ext cx="1153533" cy="198938"/>
              </a:xfrm>
              <a:prstGeom prst="rect">
                <a:avLst/>
              </a:prstGeom>
              <a:noFill/>
            </p:spPr>
            <p:txBody>
              <a:bodyPr wrap="square" rtlCol="0">
                <a:spAutoFit/>
              </a:bodyPr>
              <a:lstStyle/>
              <a:p>
                <a:r>
                  <a:rPr lang="en-NZ" sz="800" dirty="0">
                    <a:latin typeface="Barlow"/>
                  </a:rPr>
                  <a:t>Very satisfied</a:t>
                </a:r>
              </a:p>
            </p:txBody>
          </p:sp>
          <p:sp>
            <p:nvSpPr>
              <p:cNvPr id="23" name="Oval 22"/>
              <p:cNvSpPr/>
              <p:nvPr/>
            </p:nvSpPr>
            <p:spPr>
              <a:xfrm>
                <a:off x="8847991" y="6585172"/>
                <a:ext cx="108000" cy="108000"/>
              </a:xfrm>
              <a:prstGeom prst="ellips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40000"/>
                      <a:lumOff val="60000"/>
                    </a:schemeClr>
                  </a:solidFill>
                  <a:latin typeface="Barlow"/>
                </a:endParaRPr>
              </a:p>
            </p:txBody>
          </p:sp>
        </p:grpSp>
        <p:grpSp>
          <p:nvGrpSpPr>
            <p:cNvPr id="14" name="Group 13"/>
            <p:cNvGrpSpPr/>
            <p:nvPr/>
          </p:nvGrpSpPr>
          <p:grpSpPr>
            <a:xfrm>
              <a:off x="6333576" y="2005207"/>
              <a:ext cx="1168484" cy="215443"/>
              <a:chOff x="7760087" y="6538361"/>
              <a:chExt cx="1173577" cy="198938"/>
            </a:xfrm>
          </p:grpSpPr>
          <p:sp>
            <p:nvSpPr>
              <p:cNvPr id="22" name="TextBox 21"/>
              <p:cNvSpPr txBox="1"/>
              <p:nvPr/>
            </p:nvSpPr>
            <p:spPr>
              <a:xfrm>
                <a:off x="7855838" y="6538361"/>
                <a:ext cx="1077826" cy="198938"/>
              </a:xfrm>
              <a:prstGeom prst="rect">
                <a:avLst/>
              </a:prstGeom>
              <a:noFill/>
            </p:spPr>
            <p:txBody>
              <a:bodyPr wrap="square" rtlCol="0">
                <a:spAutoFit/>
              </a:bodyPr>
              <a:lstStyle/>
              <a:p>
                <a:r>
                  <a:rPr lang="en-NZ" sz="800" dirty="0">
                    <a:latin typeface="Barlow"/>
                  </a:rPr>
                  <a:t>Satisfied</a:t>
                </a:r>
              </a:p>
            </p:txBody>
          </p:sp>
          <p:sp>
            <p:nvSpPr>
              <p:cNvPr id="21" name="Oval 20"/>
              <p:cNvSpPr/>
              <p:nvPr/>
            </p:nvSpPr>
            <p:spPr>
              <a:xfrm>
                <a:off x="7760087" y="6598344"/>
                <a:ext cx="108000" cy="1080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60000"/>
                      <a:lumOff val="40000"/>
                    </a:schemeClr>
                  </a:solidFill>
                  <a:latin typeface="Barlow"/>
                </a:endParaRPr>
              </a:p>
            </p:txBody>
          </p:sp>
        </p:grpSp>
        <p:grpSp>
          <p:nvGrpSpPr>
            <p:cNvPr id="15" name="Group 14"/>
            <p:cNvGrpSpPr/>
            <p:nvPr/>
          </p:nvGrpSpPr>
          <p:grpSpPr>
            <a:xfrm>
              <a:off x="5508836" y="2005207"/>
              <a:ext cx="1256057" cy="215443"/>
              <a:chOff x="8675286" y="6184318"/>
              <a:chExt cx="1261531" cy="198938"/>
            </a:xfrm>
          </p:grpSpPr>
          <p:sp>
            <p:nvSpPr>
              <p:cNvPr id="20" name="TextBox 19"/>
              <p:cNvSpPr txBox="1"/>
              <p:nvPr/>
            </p:nvSpPr>
            <p:spPr>
              <a:xfrm>
                <a:off x="8783284" y="6184318"/>
                <a:ext cx="1153533" cy="198938"/>
              </a:xfrm>
              <a:prstGeom prst="rect">
                <a:avLst/>
              </a:prstGeom>
              <a:noFill/>
            </p:spPr>
            <p:txBody>
              <a:bodyPr wrap="square" rtlCol="0">
                <a:spAutoFit/>
              </a:bodyPr>
              <a:lstStyle/>
              <a:p>
                <a:r>
                  <a:rPr lang="en-NZ" sz="800" dirty="0">
                    <a:latin typeface="Barlow"/>
                  </a:rPr>
                  <a:t>Dissatisfied</a:t>
                </a:r>
              </a:p>
            </p:txBody>
          </p:sp>
          <p:sp>
            <p:nvSpPr>
              <p:cNvPr id="19" name="Oval 18"/>
              <p:cNvSpPr/>
              <p:nvPr/>
            </p:nvSpPr>
            <p:spPr>
              <a:xfrm>
                <a:off x="8675286" y="6231926"/>
                <a:ext cx="108000" cy="10800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40000"/>
                      <a:lumOff val="60000"/>
                    </a:schemeClr>
                  </a:solidFill>
                  <a:latin typeface="Barlow"/>
                </a:endParaRPr>
              </a:p>
            </p:txBody>
          </p:sp>
        </p:grpSp>
        <p:grpSp>
          <p:nvGrpSpPr>
            <p:cNvPr id="16" name="Group 15"/>
            <p:cNvGrpSpPr/>
            <p:nvPr/>
          </p:nvGrpSpPr>
          <p:grpSpPr>
            <a:xfrm>
              <a:off x="4276232" y="2005206"/>
              <a:ext cx="1326549" cy="215444"/>
              <a:chOff x="7672955" y="6213212"/>
              <a:chExt cx="1332330" cy="198939"/>
            </a:xfrm>
          </p:grpSpPr>
          <p:sp>
            <p:nvSpPr>
              <p:cNvPr id="18" name="TextBox 17"/>
              <p:cNvSpPr txBox="1"/>
              <p:nvPr/>
            </p:nvSpPr>
            <p:spPr>
              <a:xfrm>
                <a:off x="7763137" y="6213212"/>
                <a:ext cx="1242148" cy="198939"/>
              </a:xfrm>
              <a:prstGeom prst="rect">
                <a:avLst/>
              </a:prstGeom>
              <a:noFill/>
            </p:spPr>
            <p:txBody>
              <a:bodyPr wrap="square" rtlCol="0">
                <a:spAutoFit/>
              </a:bodyPr>
              <a:lstStyle/>
              <a:p>
                <a:r>
                  <a:rPr lang="en-NZ" sz="800" dirty="0">
                    <a:latin typeface="Barlow"/>
                  </a:rPr>
                  <a:t>Extremely dissatisfied</a:t>
                </a:r>
              </a:p>
            </p:txBody>
          </p:sp>
          <p:sp>
            <p:nvSpPr>
              <p:cNvPr id="17" name="Oval 16"/>
              <p:cNvSpPr/>
              <p:nvPr/>
            </p:nvSpPr>
            <p:spPr>
              <a:xfrm>
                <a:off x="7672955" y="6258682"/>
                <a:ext cx="108000" cy="10800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800" dirty="0">
                  <a:solidFill>
                    <a:schemeClr val="bg2">
                      <a:lumMod val="60000"/>
                      <a:lumOff val="40000"/>
                    </a:schemeClr>
                  </a:solidFill>
                  <a:latin typeface="Barlow"/>
                </a:endParaRPr>
              </a:p>
            </p:txBody>
          </p:sp>
        </p:grpSp>
      </p:grpSp>
      <p:cxnSp>
        <p:nvCxnSpPr>
          <p:cNvPr id="28" name="Straight Connector 27">
            <a:extLst>
              <a:ext uri="{FF2B5EF4-FFF2-40B4-BE49-F238E27FC236}">
                <a16:creationId xmlns:a16="http://schemas.microsoft.com/office/drawing/2014/main" id="{EBA7C037-50A8-4FB8-9DDF-E23B9EA6E342}"/>
              </a:ext>
            </a:extLst>
          </p:cNvPr>
          <p:cNvCxnSpPr>
            <a:cxnSpLocks/>
          </p:cNvCxnSpPr>
          <p:nvPr/>
        </p:nvCxnSpPr>
        <p:spPr>
          <a:xfrm>
            <a:off x="5713926" y="2273310"/>
            <a:ext cx="0" cy="2791570"/>
          </a:xfrm>
          <a:prstGeom prst="line">
            <a:avLst/>
          </a:prstGeom>
          <a:ln w="15875">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grpSp>
        <p:nvGrpSpPr>
          <p:cNvPr id="38" name="Group 37"/>
          <p:cNvGrpSpPr/>
          <p:nvPr/>
        </p:nvGrpSpPr>
        <p:grpSpPr>
          <a:xfrm>
            <a:off x="8528854" y="2487319"/>
            <a:ext cx="3097997" cy="1554565"/>
            <a:chOff x="393698" y="878248"/>
            <a:chExt cx="3997326" cy="5133759"/>
          </a:xfrm>
        </p:grpSpPr>
        <p:sp>
          <p:nvSpPr>
            <p:cNvPr id="39" name="Text Box 10"/>
            <p:cNvSpPr txBox="1">
              <a:spLocks noChangeArrowheads="1"/>
            </p:cNvSpPr>
            <p:nvPr/>
          </p:nvSpPr>
          <p:spPr bwMode="auto">
            <a:xfrm>
              <a:off x="393699" y="878248"/>
              <a:ext cx="3997325" cy="1233391"/>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more</a:t>
              </a:r>
              <a:r>
                <a:rPr lang="en-US" sz="1000" b="1" dirty="0">
                  <a:solidFill>
                    <a:schemeClr val="bg1"/>
                  </a:solidFill>
                  <a:latin typeface="Barlow"/>
                  <a:ea typeface="Barlow" charset="0"/>
                  <a:cs typeface="Arial" panose="020B0604020202020204" pitchFamily="34" charset="0"/>
                </a:rPr>
                <a:t> likely to be more than satisfied are:</a:t>
              </a:r>
            </a:p>
          </p:txBody>
        </p:sp>
        <p:sp>
          <p:nvSpPr>
            <p:cNvPr id="40" name="Text Placeholder 5"/>
            <p:cNvSpPr txBox="1">
              <a:spLocks/>
            </p:cNvSpPr>
            <p:nvPr/>
          </p:nvSpPr>
          <p:spPr>
            <a:xfrm>
              <a:off x="393698" y="2213092"/>
              <a:ext cx="3997325" cy="3798915"/>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From </a:t>
              </a:r>
              <a:r>
                <a:rPr lang="en-US" sz="800" b="1" dirty="0">
                  <a:solidFill>
                    <a:srgbClr val="313131"/>
                  </a:solidFill>
                  <a:latin typeface="Barlow"/>
                  <a:cs typeface="Arial" panose="020B0604020202020204" pitchFamily="34" charset="0"/>
                </a:rPr>
                <a:t>Wellington </a:t>
              </a:r>
              <a:r>
                <a:rPr lang="en-US" sz="800" dirty="0">
                  <a:solidFill>
                    <a:srgbClr val="313131"/>
                  </a:solidFill>
                  <a:latin typeface="Barlow"/>
                  <a:cs typeface="Arial" panose="020B0604020202020204" pitchFamily="34" charset="0"/>
                </a:rPr>
                <a:t>(78% vs. 69%)</a:t>
              </a:r>
            </a:p>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Aged </a:t>
              </a:r>
              <a:r>
                <a:rPr lang="en-US" sz="800" b="1" dirty="0">
                  <a:solidFill>
                    <a:srgbClr val="313131"/>
                  </a:solidFill>
                  <a:latin typeface="Barlow"/>
                  <a:cs typeface="Arial" panose="020B0604020202020204" pitchFamily="34" charset="0"/>
                </a:rPr>
                <a:t>35+ years </a:t>
              </a:r>
              <a:r>
                <a:rPr lang="en-US" sz="800" dirty="0">
                  <a:solidFill>
                    <a:srgbClr val="313131"/>
                  </a:solidFill>
                  <a:latin typeface="Barlow"/>
                  <a:cs typeface="Arial" panose="020B0604020202020204" pitchFamily="34" charset="0"/>
                </a:rPr>
                <a:t>(74%)</a:t>
              </a:r>
            </a:p>
            <a:p>
              <a:pPr marL="171450" lvl="1" indent="-171450">
                <a:spcBef>
                  <a:spcPts val="0"/>
                </a:spcBef>
                <a:spcAft>
                  <a:spcPts val="600"/>
                </a:spcAft>
                <a:buFont typeface="Arial" panose="020B0604020202020204" pitchFamily="34" charset="0"/>
                <a:buChar char="•"/>
              </a:pPr>
              <a:r>
                <a:rPr lang="en-US" sz="800" b="1" dirty="0">
                  <a:solidFill>
                    <a:srgbClr val="313131"/>
                  </a:solidFill>
                  <a:latin typeface="Barlow"/>
                  <a:cs typeface="Arial" panose="020B0604020202020204" pitchFamily="34" charset="0"/>
                </a:rPr>
                <a:t>Participants*</a:t>
              </a:r>
              <a:r>
                <a:rPr lang="en-US" sz="800" dirty="0">
                  <a:solidFill>
                    <a:srgbClr val="313131"/>
                  </a:solidFill>
                  <a:latin typeface="Barlow"/>
                  <a:cs typeface="Arial" panose="020B0604020202020204" pitchFamily="34" charset="0"/>
                </a:rPr>
                <a:t> (72%).</a:t>
              </a:r>
            </a:p>
          </p:txBody>
        </p:sp>
      </p:grpSp>
      <p:grpSp>
        <p:nvGrpSpPr>
          <p:cNvPr id="44" name="Group 43"/>
          <p:cNvGrpSpPr/>
          <p:nvPr/>
        </p:nvGrpSpPr>
        <p:grpSpPr>
          <a:xfrm>
            <a:off x="8528855" y="4229145"/>
            <a:ext cx="3097996" cy="1597314"/>
            <a:chOff x="393698" y="1257941"/>
            <a:chExt cx="3997326" cy="3766592"/>
          </a:xfrm>
        </p:grpSpPr>
        <p:sp>
          <p:nvSpPr>
            <p:cNvPr id="45" name="Text Box 10"/>
            <p:cNvSpPr txBox="1">
              <a:spLocks noChangeArrowheads="1"/>
            </p:cNvSpPr>
            <p:nvPr/>
          </p:nvSpPr>
          <p:spPr bwMode="auto">
            <a:xfrm>
              <a:off x="393699" y="1257941"/>
              <a:ext cx="3997325" cy="853695"/>
            </a:xfrm>
            <a:prstGeom prst="rect">
              <a:avLst/>
            </a:prstGeom>
            <a:solidFill>
              <a:schemeClr val="accent6"/>
            </a:solidFill>
            <a:ln w="12700" algn="ctr">
              <a:noFill/>
              <a:miter lim="800000"/>
              <a:headEnd/>
              <a:tailEnd type="none" w="sm" len="med"/>
            </a:ln>
          </p:spPr>
          <p:txBody>
            <a:bodyPr lIns="180000" tIns="180000" rIns="180000" bIns="180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7263"/>
              <a:r>
                <a:rPr lang="en-US" sz="1000" b="1" dirty="0">
                  <a:solidFill>
                    <a:schemeClr val="bg1"/>
                  </a:solidFill>
                  <a:latin typeface="Barlow"/>
                  <a:ea typeface="Barlow" charset="0"/>
                  <a:cs typeface="Arial" panose="020B0604020202020204" pitchFamily="34" charset="0"/>
                </a:rPr>
                <a:t>Those </a:t>
              </a:r>
              <a:r>
                <a:rPr lang="en-US" sz="1000" b="1" u="sng" dirty="0">
                  <a:solidFill>
                    <a:schemeClr val="bg1"/>
                  </a:solidFill>
                  <a:latin typeface="Barlow"/>
                  <a:ea typeface="Barlow" charset="0"/>
                  <a:cs typeface="Arial" panose="020B0604020202020204" pitchFamily="34" charset="0"/>
                </a:rPr>
                <a:t>significantly less</a:t>
              </a:r>
              <a:r>
                <a:rPr lang="en-US" sz="1000" b="1" dirty="0">
                  <a:solidFill>
                    <a:schemeClr val="bg1"/>
                  </a:solidFill>
                  <a:latin typeface="Barlow"/>
                  <a:ea typeface="Barlow" charset="0"/>
                  <a:cs typeface="Arial" panose="020B0604020202020204" pitchFamily="34" charset="0"/>
                </a:rPr>
                <a:t> likely to be more than satisfied are:</a:t>
              </a:r>
            </a:p>
          </p:txBody>
        </p:sp>
        <p:sp>
          <p:nvSpPr>
            <p:cNvPr id="46" name="Text Placeholder 5"/>
            <p:cNvSpPr txBox="1">
              <a:spLocks/>
            </p:cNvSpPr>
            <p:nvPr/>
          </p:nvSpPr>
          <p:spPr>
            <a:xfrm>
              <a:off x="393698" y="2213095"/>
              <a:ext cx="3997325" cy="2811438"/>
            </a:xfrm>
            <a:prstGeom prst="rect">
              <a:avLst/>
            </a:prstGeom>
            <a:solidFill>
              <a:schemeClr val="bg2"/>
            </a:solidFill>
            <a:ln w="12700">
              <a:noFill/>
            </a:ln>
          </p:spPr>
          <p:txBody>
            <a:bodyPr wrap="square" lIns="180000" tIns="180000" rIns="180000" bIns="18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1" indent="-171450">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From </a:t>
              </a:r>
              <a:r>
                <a:rPr lang="en-US" sz="800" b="1" dirty="0">
                  <a:solidFill>
                    <a:srgbClr val="313131"/>
                  </a:solidFill>
                  <a:latin typeface="Barlow"/>
                  <a:cs typeface="Arial" panose="020B0604020202020204" pitchFamily="34" charset="0"/>
                </a:rPr>
                <a:t>Tasman </a:t>
              </a:r>
              <a:r>
                <a:rPr lang="en-US" sz="800" dirty="0">
                  <a:solidFill>
                    <a:srgbClr val="313131"/>
                  </a:solidFill>
                  <a:latin typeface="Barlow"/>
                  <a:cs typeface="Arial" panose="020B0604020202020204" pitchFamily="34" charset="0"/>
                </a:rPr>
                <a:t>(51% vs. 69%) or </a:t>
              </a:r>
              <a:r>
                <a:rPr lang="en-US" sz="800" b="1" dirty="0">
                  <a:solidFill>
                    <a:srgbClr val="313131"/>
                  </a:solidFill>
                  <a:latin typeface="Barlow"/>
                  <a:cs typeface="Arial" panose="020B0604020202020204" pitchFamily="34" charset="0"/>
                </a:rPr>
                <a:t>Auckland </a:t>
              </a:r>
              <a:r>
                <a:rPr lang="en-US" sz="800" dirty="0">
                  <a:solidFill>
                    <a:srgbClr val="313131"/>
                  </a:solidFill>
                  <a:latin typeface="Barlow"/>
                  <a:cs typeface="Arial" panose="020B0604020202020204" pitchFamily="34" charset="0"/>
                </a:rPr>
                <a:t>(63%)</a:t>
              </a:r>
              <a:endParaRPr lang="en-US" sz="800" b="1" dirty="0">
                <a:solidFill>
                  <a:srgbClr val="313131"/>
                </a:solidFill>
                <a:latin typeface="Barlow"/>
                <a:cs typeface="Arial" panose="020B0604020202020204" pitchFamily="34" charset="0"/>
              </a:endParaRPr>
            </a:p>
            <a:p>
              <a:pPr marL="171450" lvl="1" indent="-171450">
                <a:spcBef>
                  <a:spcPts val="0"/>
                </a:spcBef>
                <a:spcAft>
                  <a:spcPts val="600"/>
                </a:spcAft>
                <a:buFont typeface="Arial" panose="020B0604020202020204" pitchFamily="34" charset="0"/>
                <a:buChar char="•"/>
              </a:pPr>
              <a:r>
                <a:rPr lang="en-US" sz="800" b="1" dirty="0">
                  <a:solidFill>
                    <a:srgbClr val="313131"/>
                  </a:solidFill>
                  <a:latin typeface="Barlow"/>
                  <a:cs typeface="Arial" panose="020B0604020202020204" pitchFamily="34" charset="0"/>
                </a:rPr>
                <a:t>Parents*</a:t>
              </a:r>
              <a:r>
                <a:rPr lang="en-US" sz="800" dirty="0">
                  <a:solidFill>
                    <a:srgbClr val="313131"/>
                  </a:solidFill>
                  <a:latin typeface="Barlow"/>
                  <a:cs typeface="Arial" panose="020B0604020202020204" pitchFamily="34" charset="0"/>
                </a:rPr>
                <a:t> (63%)</a:t>
              </a:r>
            </a:p>
            <a:p>
              <a:pPr marL="171450" lvl="1" indent="-171450">
                <a:spcBef>
                  <a:spcPts val="0"/>
                </a:spcBef>
                <a:spcAft>
                  <a:spcPts val="600"/>
                </a:spcAft>
                <a:buFont typeface="Arial" panose="020B0604020202020204" pitchFamily="34" charset="0"/>
                <a:buChar char="•"/>
              </a:pPr>
              <a:r>
                <a:rPr lang="en-US" sz="800" dirty="0">
                  <a:solidFill>
                    <a:srgbClr val="313131"/>
                  </a:solidFill>
                  <a:latin typeface="Barlow"/>
                  <a:cs typeface="Arial" panose="020B0604020202020204" pitchFamily="34" charset="0"/>
                </a:rPr>
                <a:t>Aged </a:t>
              </a:r>
              <a:r>
                <a:rPr lang="en-US" sz="800" b="1" dirty="0">
                  <a:solidFill>
                    <a:srgbClr val="313131"/>
                  </a:solidFill>
                  <a:latin typeface="Barlow"/>
                  <a:cs typeface="Arial" panose="020B0604020202020204" pitchFamily="34" charset="0"/>
                </a:rPr>
                <a:t>5-12 years </a:t>
              </a:r>
              <a:r>
                <a:rPr lang="en-US" sz="800" dirty="0">
                  <a:solidFill>
                    <a:srgbClr val="313131"/>
                  </a:solidFill>
                  <a:latin typeface="Barlow"/>
                  <a:cs typeface="Arial" panose="020B0604020202020204" pitchFamily="34" charset="0"/>
                </a:rPr>
                <a:t>(63%).</a:t>
              </a:r>
            </a:p>
          </p:txBody>
        </p:sp>
      </p:grpSp>
      <p:sp>
        <p:nvSpPr>
          <p:cNvPr id="49" name="Rectangle 48">
            <a:extLst>
              <a:ext uri="{FF2B5EF4-FFF2-40B4-BE49-F238E27FC236}">
                <a16:creationId xmlns:a16="http://schemas.microsoft.com/office/drawing/2014/main" id="{725D9EAB-0B9D-4647-B21C-0B225E4BF7B7}"/>
              </a:ext>
            </a:extLst>
          </p:cNvPr>
          <p:cNvSpPr/>
          <p:nvPr/>
        </p:nvSpPr>
        <p:spPr>
          <a:xfrm>
            <a:off x="444730" y="974201"/>
            <a:ext cx="11366636" cy="523220"/>
          </a:xfrm>
          <a:prstGeom prst="rect">
            <a:avLst/>
          </a:prstGeom>
        </p:spPr>
        <p:txBody>
          <a:bodyPr wrap="square">
            <a:spAutoFit/>
          </a:bodyPr>
          <a:lstStyle/>
          <a:p>
            <a:r>
              <a:rPr lang="en-NZ" sz="1400" dirty="0">
                <a:solidFill>
                  <a:schemeClr val="tx1">
                    <a:lumMod val="65000"/>
                    <a:lumOff val="35000"/>
                  </a:schemeClr>
                </a:solidFill>
                <a:latin typeface="Barlow"/>
              </a:rPr>
              <a:t>Satisfaction with the overall experience of participating in athletics has significantly increased from 2017 (69% very or extremely satisfied vs. 59% in 2017). This year’s result is consistent with the All Sports 2020/21 average.</a:t>
            </a:r>
          </a:p>
        </p:txBody>
      </p:sp>
      <p:sp>
        <p:nvSpPr>
          <p:cNvPr id="36" name="Footer Placeholder 5"/>
          <p:cNvSpPr txBox="1">
            <a:spLocks/>
          </p:cNvSpPr>
          <p:nvPr/>
        </p:nvSpPr>
        <p:spPr>
          <a:xfrm>
            <a:off x="444730" y="6301594"/>
            <a:ext cx="6622820" cy="330037"/>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800" dirty="0">
                <a:solidFill>
                  <a:schemeClr val="tx1">
                    <a:lumMod val="65000"/>
                    <a:lumOff val="35000"/>
                  </a:schemeClr>
                </a:solidFill>
                <a:latin typeface="Barlow"/>
              </a:rPr>
              <a:t>Base: </a:t>
            </a:r>
            <a:r>
              <a:rPr lang="en-US" sz="800" dirty="0">
                <a:solidFill>
                  <a:schemeClr val="tx1">
                    <a:lumMod val="65000"/>
                    <a:lumOff val="35000"/>
                  </a:schemeClr>
                </a:solidFill>
                <a:latin typeface="Barlow"/>
              </a:rPr>
              <a:t>All respondents (Excluding Don't know/not applicable)</a:t>
            </a:r>
          </a:p>
          <a:p>
            <a:r>
              <a:rPr lang="en-NZ" sz="800" dirty="0">
                <a:solidFill>
                  <a:schemeClr val="tx1">
                    <a:lumMod val="65000"/>
                    <a:lumOff val="35000"/>
                  </a:schemeClr>
                </a:solidFill>
                <a:latin typeface="Barlow"/>
              </a:rPr>
              <a:t>Q6. </a:t>
            </a:r>
            <a:r>
              <a:rPr lang="en-US" sz="800" dirty="0">
                <a:solidFill>
                  <a:schemeClr val="tx1">
                    <a:lumMod val="65000"/>
                    <a:lumOff val="35000"/>
                  </a:schemeClr>
                </a:solidFill>
                <a:latin typeface="Barlow"/>
              </a:rPr>
              <a:t>To what extent are you satisfied or dissatisfied with the/ your child's overall experience of participating in athletics at your/ their club?</a:t>
            </a:r>
          </a:p>
        </p:txBody>
      </p:sp>
      <p:sp>
        <p:nvSpPr>
          <p:cNvPr id="47" name="Title 2"/>
          <p:cNvSpPr txBox="1">
            <a:spLocks/>
          </p:cNvSpPr>
          <p:nvPr/>
        </p:nvSpPr>
        <p:spPr>
          <a:xfrm>
            <a:off x="444730" y="346780"/>
            <a:ext cx="11182118" cy="8486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a:solidFill>
                  <a:schemeClr val="tx1"/>
                </a:solidFill>
                <a:latin typeface="Barlow Bold" charset="0"/>
                <a:ea typeface="+mj-ea"/>
                <a:cs typeface="+mj-cs"/>
              </a:defRPr>
            </a:lvl1pPr>
          </a:lstStyle>
          <a:p>
            <a:pPr algn="l"/>
            <a:r>
              <a:rPr lang="en-NZ" sz="2800" dirty="0">
                <a:solidFill>
                  <a:schemeClr val="tx2"/>
                </a:solidFill>
                <a:latin typeface="Barlow"/>
              </a:rPr>
              <a:t>Seven in ten are more than satisfied with their athletics experience</a:t>
            </a:r>
          </a:p>
        </p:txBody>
      </p:sp>
      <p:sp>
        <p:nvSpPr>
          <p:cNvPr id="43" name="TextBox 42">
            <a:extLst>
              <a:ext uri="{FF2B5EF4-FFF2-40B4-BE49-F238E27FC236}">
                <a16:creationId xmlns:a16="http://schemas.microsoft.com/office/drawing/2014/main" id="{B6A21BE7-9EDE-4C4C-A1EE-DD6D70C75A9E}"/>
              </a:ext>
            </a:extLst>
          </p:cNvPr>
          <p:cNvSpPr txBox="1"/>
          <p:nvPr/>
        </p:nvSpPr>
        <p:spPr>
          <a:xfrm>
            <a:off x="8605525" y="6286957"/>
            <a:ext cx="2794462" cy="430887"/>
          </a:xfrm>
          <a:prstGeom prst="rect">
            <a:avLst/>
          </a:prstGeom>
          <a:noFill/>
        </p:spPr>
        <p:txBody>
          <a:bodyPr wrap="square" rtlCol="0">
            <a:spAutoFit/>
          </a:bodyPr>
          <a:lstStyle>
            <a:defPPr>
              <a:defRPr lang="en-US"/>
            </a:defPPr>
            <a:lvl1pPr marL="0" algn="l" defTabSz="913675" rtl="0" eaLnBrk="1" latinLnBrk="0" hangingPunct="1">
              <a:defRPr sz="1900" kern="1200">
                <a:solidFill>
                  <a:schemeClr val="tx1"/>
                </a:solidFill>
                <a:latin typeface="+mn-lt"/>
                <a:ea typeface="+mn-ea"/>
                <a:cs typeface="+mn-cs"/>
              </a:defRPr>
            </a:lvl1pPr>
            <a:lvl2pPr marL="456839" algn="l" defTabSz="913675" rtl="0" eaLnBrk="1" latinLnBrk="0" hangingPunct="1">
              <a:defRPr sz="1900" kern="1200">
                <a:solidFill>
                  <a:schemeClr val="tx1"/>
                </a:solidFill>
                <a:latin typeface="+mn-lt"/>
                <a:ea typeface="+mn-ea"/>
                <a:cs typeface="+mn-cs"/>
              </a:defRPr>
            </a:lvl2pPr>
            <a:lvl3pPr marL="913675" algn="l" defTabSz="913675" rtl="0" eaLnBrk="1" latinLnBrk="0" hangingPunct="1">
              <a:defRPr sz="1900" kern="1200">
                <a:solidFill>
                  <a:schemeClr val="tx1"/>
                </a:solidFill>
                <a:latin typeface="+mn-lt"/>
                <a:ea typeface="+mn-ea"/>
                <a:cs typeface="+mn-cs"/>
              </a:defRPr>
            </a:lvl3pPr>
            <a:lvl4pPr marL="1370514" algn="l" defTabSz="913675" rtl="0" eaLnBrk="1" latinLnBrk="0" hangingPunct="1">
              <a:defRPr sz="1900" kern="1200">
                <a:solidFill>
                  <a:schemeClr val="tx1"/>
                </a:solidFill>
                <a:latin typeface="+mn-lt"/>
                <a:ea typeface="+mn-ea"/>
                <a:cs typeface="+mn-cs"/>
              </a:defRPr>
            </a:lvl4pPr>
            <a:lvl5pPr marL="1827351" algn="l" defTabSz="913675" rtl="0" eaLnBrk="1" latinLnBrk="0" hangingPunct="1">
              <a:defRPr sz="1900" kern="1200">
                <a:solidFill>
                  <a:schemeClr val="tx1"/>
                </a:solidFill>
                <a:latin typeface="+mn-lt"/>
                <a:ea typeface="+mn-ea"/>
                <a:cs typeface="+mn-cs"/>
              </a:defRPr>
            </a:lvl5pPr>
            <a:lvl6pPr marL="2284191" algn="l" defTabSz="913675" rtl="0" eaLnBrk="1" latinLnBrk="0" hangingPunct="1">
              <a:defRPr sz="1900" kern="1200">
                <a:solidFill>
                  <a:schemeClr val="tx1"/>
                </a:solidFill>
                <a:latin typeface="+mn-lt"/>
                <a:ea typeface="+mn-ea"/>
                <a:cs typeface="+mn-cs"/>
              </a:defRPr>
            </a:lvl6pPr>
            <a:lvl7pPr marL="2741028" algn="l" defTabSz="913675" rtl="0" eaLnBrk="1" latinLnBrk="0" hangingPunct="1">
              <a:defRPr sz="1900" kern="1200">
                <a:solidFill>
                  <a:schemeClr val="tx1"/>
                </a:solidFill>
                <a:latin typeface="+mn-lt"/>
                <a:ea typeface="+mn-ea"/>
                <a:cs typeface="+mn-cs"/>
              </a:defRPr>
            </a:lvl7pPr>
            <a:lvl8pPr marL="3197865" algn="l" defTabSz="913675" rtl="0" eaLnBrk="1" latinLnBrk="0" hangingPunct="1">
              <a:defRPr sz="1900" kern="1200">
                <a:solidFill>
                  <a:schemeClr val="tx1"/>
                </a:solidFill>
                <a:latin typeface="+mn-lt"/>
                <a:ea typeface="+mn-ea"/>
                <a:cs typeface="+mn-cs"/>
              </a:defRPr>
            </a:lvl8pPr>
            <a:lvl9pPr marL="3654704" algn="l" defTabSz="913675" rtl="0" eaLnBrk="1" latinLnBrk="0" hangingPunct="1">
              <a:defRPr sz="1900" kern="1200">
                <a:solidFill>
                  <a:schemeClr val="tx1"/>
                </a:solidFill>
                <a:latin typeface="+mn-lt"/>
                <a:ea typeface="+mn-ea"/>
                <a:cs typeface="+mn-cs"/>
              </a:defRPr>
            </a:lvl9pPr>
          </a:lstStyle>
          <a:p>
            <a:r>
              <a:rPr lang="en-NZ" sz="800" dirty="0">
                <a:solidFill>
                  <a:srgbClr val="000000"/>
                </a:solidFill>
                <a:latin typeface="Barlow"/>
                <a:sym typeface="Wingdings 3"/>
              </a:rPr>
              <a:t>  </a:t>
            </a:r>
            <a:r>
              <a:rPr lang="en-NZ" sz="800" dirty="0">
                <a:solidFill>
                  <a:schemeClr val="tx1">
                    <a:lumMod val="65000"/>
                    <a:lumOff val="35000"/>
                  </a:schemeClr>
                </a:solidFill>
                <a:latin typeface="Barlow"/>
                <a:sym typeface="Wingdings 3"/>
              </a:rPr>
              <a:t>Significantly higher/lower than Total Athletics 2017</a:t>
            </a:r>
          </a:p>
          <a:p>
            <a:r>
              <a:rPr lang="en-NZ" sz="1400" b="1" dirty="0">
                <a:solidFill>
                  <a:srgbClr val="218535"/>
                </a:solidFill>
                <a:latin typeface="Barlow"/>
                <a:cs typeface="Arial"/>
                <a:sym typeface="Wingdings 3"/>
              </a:rPr>
              <a:t>□</a:t>
            </a:r>
            <a:r>
              <a:rPr lang="en-NZ" sz="1400" b="1" dirty="0">
                <a:solidFill>
                  <a:srgbClr val="DC0015"/>
                </a:solidFill>
                <a:latin typeface="Barlow"/>
                <a:cs typeface="Arial"/>
                <a:sym typeface="Wingdings 3"/>
              </a:rPr>
              <a:t>□ </a:t>
            </a:r>
            <a:r>
              <a:rPr lang="en-NZ" sz="800" dirty="0">
                <a:solidFill>
                  <a:schemeClr val="tx1">
                    <a:lumMod val="65000"/>
                    <a:lumOff val="35000"/>
                  </a:schemeClr>
                </a:solidFill>
                <a:latin typeface="Barlow"/>
                <a:sym typeface="Wingdings 3"/>
              </a:rPr>
              <a:t>Significantly higher/lower than All Sports 2020/21</a:t>
            </a:r>
            <a:endParaRPr lang="en-NZ" sz="800" dirty="0">
              <a:solidFill>
                <a:schemeClr val="tx1">
                  <a:lumMod val="65000"/>
                  <a:lumOff val="35000"/>
                </a:schemeClr>
              </a:solidFill>
              <a:latin typeface="Barlow"/>
            </a:endParaRPr>
          </a:p>
        </p:txBody>
      </p:sp>
      <p:sp>
        <p:nvSpPr>
          <p:cNvPr id="37" name="TextBox 36">
            <a:extLst>
              <a:ext uri="{FF2B5EF4-FFF2-40B4-BE49-F238E27FC236}">
                <a16:creationId xmlns:a16="http://schemas.microsoft.com/office/drawing/2014/main" id="{A0845053-A12E-4653-9248-B76037BF5C10}"/>
              </a:ext>
            </a:extLst>
          </p:cNvPr>
          <p:cNvSpPr txBox="1"/>
          <p:nvPr/>
        </p:nvSpPr>
        <p:spPr>
          <a:xfrm>
            <a:off x="8746435" y="6009320"/>
            <a:ext cx="3010649" cy="230832"/>
          </a:xfrm>
          <a:prstGeom prst="rect">
            <a:avLst/>
          </a:prstGeom>
          <a:noFill/>
        </p:spPr>
        <p:txBody>
          <a:bodyPr wrap="square" rtlCol="0">
            <a:spAutoFit/>
          </a:bodyPr>
          <a:lstStyle/>
          <a:p>
            <a:r>
              <a:rPr lang="en-US" sz="900" dirty="0">
                <a:solidFill>
                  <a:srgbClr val="000000">
                    <a:lumMod val="65000"/>
                    <a:lumOff val="35000"/>
                  </a:srgbClr>
                </a:solidFill>
                <a:latin typeface="Barlow"/>
              </a:rPr>
              <a:t>* See page 3 for the definition of ‘participant’ and ‘parent’</a:t>
            </a:r>
            <a:endParaRPr lang="en-NZ" sz="900" dirty="0">
              <a:solidFill>
                <a:srgbClr val="000000">
                  <a:lumMod val="65000"/>
                  <a:lumOff val="35000"/>
                </a:srgbClr>
              </a:solidFill>
              <a:latin typeface="Barlow"/>
            </a:endParaRPr>
          </a:p>
        </p:txBody>
      </p:sp>
    </p:spTree>
    <p:extLst>
      <p:ext uri="{BB962C8B-B14F-4D97-AF65-F5344CB8AC3E}">
        <p14:creationId xmlns:p14="http://schemas.microsoft.com/office/powerpoint/2010/main" val="103912481"/>
      </p:ext>
    </p:extLst>
  </p:cSld>
  <p:clrMapOvr>
    <a:masterClrMapping/>
  </p:clrMapOvr>
</p:sld>
</file>

<file path=ppt/theme/theme1.xml><?xml version="1.0" encoding="utf-8"?>
<a:theme xmlns:a="http://schemas.openxmlformats.org/drawingml/2006/main" name="Office Theme">
  <a:themeElements>
    <a:clrScheme name="Sport NZ Theme 1">
      <a:dk1>
        <a:srgbClr val="000000"/>
      </a:dk1>
      <a:lt1>
        <a:srgbClr val="FFFFFF"/>
      </a:lt1>
      <a:dk2>
        <a:srgbClr val="9C132A"/>
      </a:dk2>
      <a:lt2>
        <a:srgbClr val="E7E6E6"/>
      </a:lt2>
      <a:accent1>
        <a:srgbClr val="FFD300"/>
      </a:accent1>
      <a:accent2>
        <a:srgbClr val="F7931D"/>
      </a:accent2>
      <a:accent3>
        <a:srgbClr val="ED193A"/>
      </a:accent3>
      <a:accent4>
        <a:srgbClr val="FDB813"/>
      </a:accent4>
      <a:accent5>
        <a:srgbClr val="F5821F"/>
      </a:accent5>
      <a:accent6>
        <a:srgbClr val="9C132A"/>
      </a:accent6>
      <a:hlink>
        <a:srgbClr val="F7931D"/>
      </a:hlink>
      <a:folHlink>
        <a:srgbClr val="BE1D3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0CC197EA48E24880EB4EFDC86178C6" ma:contentTypeVersion="14" ma:contentTypeDescription="Create a new document." ma:contentTypeScope="" ma:versionID="8d43be70bc790c8db804fae522957d28">
  <xsd:schema xmlns:xsd="http://www.w3.org/2001/XMLSchema" xmlns:xs="http://www.w3.org/2001/XMLSchema" xmlns:p="http://schemas.microsoft.com/office/2006/metadata/properties" xmlns:ns3="7f49bb13-032c-4ce0-b60a-cd82885d9161" xmlns:ns4="204fa30d-f142-41c0-b53e-a264cb47c77c" targetNamespace="http://schemas.microsoft.com/office/2006/metadata/properties" ma:root="true" ma:fieldsID="afe938f58fac80ce689f8af85ff6a0db" ns3:_="" ns4:_="">
    <xsd:import namespace="7f49bb13-032c-4ce0-b60a-cd82885d9161"/>
    <xsd:import namespace="204fa30d-f142-41c0-b53e-a264cb47c77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49bb13-032c-4ce0-b60a-cd82885d916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04fa30d-f142-41c0-b53e-a264cb47c77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A11686-8196-4EC7-B149-84D78E24D5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49bb13-032c-4ce0-b60a-cd82885d9161"/>
    <ds:schemaRef ds:uri="204fa30d-f142-41c0-b53e-a264cb47c7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68E33E-DF6E-464D-AAF8-912C29BFA7F0}">
  <ds:schemaRefs>
    <ds:schemaRef ds:uri="http://schemas.microsoft.com/sharepoint/v3/contenttype/forms"/>
  </ds:schemaRefs>
</ds:datastoreItem>
</file>

<file path=customXml/itemProps3.xml><?xml version="1.0" encoding="utf-8"?>
<ds:datastoreItem xmlns:ds="http://schemas.openxmlformats.org/officeDocument/2006/customXml" ds:itemID="{A2F55845-9D56-4DA3-9281-C0E951B1729B}">
  <ds:schemaRefs>
    <ds:schemaRef ds:uri="http://purl.org/dc/terms/"/>
    <ds:schemaRef ds:uri="204fa30d-f142-41c0-b53e-a264cb47c77c"/>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 ds:uri="http://schemas.microsoft.com/office/2006/documentManagement/types"/>
    <ds:schemaRef ds:uri="7f49bb13-032c-4ce0-b60a-cd82885d916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77</TotalTime>
  <Words>14681</Words>
  <Application>Microsoft Office PowerPoint</Application>
  <PresentationFormat>Widescreen</PresentationFormat>
  <Paragraphs>2386</Paragraphs>
  <Slides>77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77</vt:i4>
      </vt:variant>
    </vt:vector>
  </HeadingPairs>
  <TitlesOfParts>
    <vt:vector size="85" baseType="lpstr">
      <vt:lpstr>Arial</vt:lpstr>
      <vt:lpstr>Barlow</vt:lpstr>
      <vt:lpstr>Barlow Black</vt:lpstr>
      <vt:lpstr>Barlow Bold</vt:lpstr>
      <vt:lpstr>Calibri</vt:lpstr>
      <vt:lpstr>Calibri Light</vt:lpstr>
      <vt:lpstr>Office Theme</vt:lpstr>
      <vt:lpstr>Custom Design</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would you like to see improved?</vt:lpstr>
      <vt:lpstr>Four in five 8-18 year olds agree their club provides them the opportunity to participate in athletics in a way that meets their needs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Handling of integrity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 - gender distribution</vt:lpstr>
      <vt:lpstr>PowerPoint Presentation</vt:lpstr>
      <vt:lpstr>PowerPoint Presentation</vt:lpstr>
      <vt:lpstr>Region of residence</vt:lpstr>
      <vt:lpstr>Role at club &amp; membership tenure</vt:lpstr>
      <vt:lpstr>Hour spent training or competing each week (8-18 year olds)</vt:lpstr>
      <vt:lpstr>Region</vt:lpstr>
      <vt:lpstr>PowerPoint Presentation</vt:lpstr>
      <vt:lpstr>Methodology of VOP Athletics survey 2021</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Steve Landells</cp:lastModifiedBy>
  <cp:revision>3</cp:revision>
  <cp:lastPrinted>2020-11-11T23:29:05Z</cp:lastPrinted>
  <dcterms:created xsi:type="dcterms:W3CDTF">2020-02-11T22:37:23Z</dcterms:created>
  <dcterms:modified xsi:type="dcterms:W3CDTF">2021-12-06T19:31:19Z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0x010100C50CC197EA48E24880EB4EFDC86178C6</vt:lpwstr>
  </property>
  <property fmtid="{D5CDD505-2E9C-101B-9397-08002B2CF9AE}" pid="3" name="Entity">
    <vt:lpwstr/>
  </property>
  <property fmtid="{D5CDD505-2E9C-101B-9397-08002B2CF9AE}" pid="4" name="Region">
    <vt:lpwstr/>
  </property>
  <property fmtid="{D5CDD505-2E9C-101B-9397-08002B2CF9AE}" pid="5" name="Sport">
    <vt:lpwstr/>
  </property>
</Properties>
</file>